
<file path=[Content_Types].xml><?xml version="1.0" encoding="utf-8"?>
<Types xmlns="http://schemas.openxmlformats.org/package/2006/content-types">
  <Default Extension="xml" ContentType="application/vnd.openxmlformats-officedocument.presentationml.presentation.main+xml"/>
  <Default Extension="rels" ContentType="application/vnd.openxmlformats-package.relationships+xml"/>
  <Default Extension="jpg" ContentType="image/jpeg"/>
  <Default Extension="png" ContentType="image/png"/>
  <Default Extension="svg" ContentType="image/svg+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theme/theme1.xml" ContentType="application/vnd.openxmlformats-officedocument.them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theme/theme2.xml" ContentType="application/vnd.openxmlformats-officedocument.theme+xml"/>
  <Override PartName="/ppt/notesMasters/notesMaster1.xml" ContentType="application/vnd.openxmlformats-officedocument.presentationml.notesMaster+xml"/>
  <Override PartName="/ppt/notesMasters/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bleStyles.xml" ContentType="application/vnd.openxmlformats-officedocument.presentationml.tableStyles+xml"/>
</Types>
</file>

<file path=_rels/.rels>&#65279;<?xml version="1.0" encoding="utf-8"?><Relationships xmlns="http://schemas.openxmlformats.org/package/2006/relationships"><Relationship Type="http://schemas.openxmlformats.org/officeDocument/2006/relationships/officeDocument" Target="/ppt/presentation.xml" Id="R5a210bcad01940c3"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x="12190095" cy="6859270"/>
  <p:notesSz cx="6858000" cy="9144000"/>
  <p:defaultTextStyle>
    <a:lvl1pPr marL="0" lvl="0" algn="l" defTabSz="1038225">
      <a:defRPr sz="2000" kern="1200">
        <a:solidFill>
          <a:schemeClr val="tx1"/>
        </a:solidFill>
        <a:latin typeface="Calibri"/>
        <a:ea typeface="宋体"/>
      </a:defRPr>
    </a:lvl1pPr>
    <a:lvl2pPr marL="519430" lvl="1" algn="l" defTabSz="1038225">
      <a:defRPr sz="2000" kern="1200">
        <a:solidFill>
          <a:schemeClr val="tx1"/>
        </a:solidFill>
        <a:latin typeface="Calibri"/>
        <a:ea typeface="宋体"/>
      </a:defRPr>
    </a:lvl2pPr>
    <a:lvl3pPr marL="1038860" lvl="2" algn="l" defTabSz="1038225">
      <a:defRPr sz="2000" kern="1200">
        <a:solidFill>
          <a:schemeClr val="tx1"/>
        </a:solidFill>
        <a:latin typeface="Calibri"/>
        <a:ea typeface="宋体"/>
      </a:defRPr>
    </a:lvl3pPr>
    <a:lvl4pPr marL="1558290" lvl="3" algn="l" defTabSz="1038225">
      <a:defRPr sz="2000" kern="1200">
        <a:solidFill>
          <a:schemeClr val="tx1"/>
        </a:solidFill>
        <a:latin typeface="Calibri"/>
        <a:ea typeface="宋体"/>
      </a:defRPr>
    </a:lvl4pPr>
    <a:lvl5pPr marL="2077085" lvl="4" algn="l" defTabSz="1038225">
      <a:defRPr sz="2000" kern="1200">
        <a:solidFill>
          <a:schemeClr val="tx1"/>
        </a:solidFill>
        <a:latin typeface="Calibri"/>
        <a:ea typeface="宋体"/>
      </a:defRPr>
    </a:lvl5pPr>
    <a:lvl6pPr marL="2596515" lvl="5" algn="l" defTabSz="1038225">
      <a:defRPr sz="2000" kern="1200">
        <a:solidFill>
          <a:schemeClr val="tx1"/>
        </a:solidFill>
        <a:latin typeface="Calibri"/>
        <a:ea typeface="宋体"/>
      </a:defRPr>
    </a:lvl6pPr>
    <a:lvl7pPr marL="3115945" lvl="6" algn="l" defTabSz="1038225">
      <a:defRPr sz="2000" kern="1200">
        <a:solidFill>
          <a:schemeClr val="tx1"/>
        </a:solidFill>
        <a:latin typeface="Calibri"/>
        <a:ea typeface="宋体"/>
      </a:defRPr>
    </a:lvl7pPr>
    <a:lvl8pPr marL="3635375" lvl="7" algn="l" defTabSz="1038225">
      <a:defRPr sz="2000" kern="1200">
        <a:solidFill>
          <a:schemeClr val="tx1"/>
        </a:solidFill>
        <a:latin typeface="Calibri"/>
        <a:ea typeface="宋体"/>
      </a:defRPr>
    </a:lvl8pPr>
    <a:lvl9pPr marL="4154805" lvl="8" algn="l" defTabSz="1038225">
      <a:defRPr sz="2000" kern="1200">
        <a:solidFill>
          <a:schemeClr val="tx1"/>
        </a:solidFill>
        <a:latin typeface="Calibri"/>
        <a:ea typeface="宋体"/>
      </a:defRPr>
    </a:lvl9pPr>
  </p:defaultTextStyle>
</p:presentatio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lastCol>
    <a:firstCol>
      <a:tcTxStyle b="on"/>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_rels/presentation.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slideMaster" Target="/ppt/slideMasters/slideMaster2.xml" Id="rId2" /><Relationship Type="http://schemas.openxmlformats.org/officeDocument/2006/relationships/theme" Target="/ppt/slideMasters/theme/theme1.xml" Id="rId3" /><Relationship Type="http://schemas.openxmlformats.org/officeDocument/2006/relationships/notesMaster" Target="/ppt/notesMasters/notesMaster1.xml" Id="rId4" /><Relationship Type="http://schemas.openxmlformats.org/officeDocument/2006/relationships/slide" Target="/ppt/slides/slide1.xml" Id="rId5" /><Relationship Type="http://schemas.openxmlformats.org/officeDocument/2006/relationships/slide" Target="/ppt/slides/slide2.xml" Id="rId6" /><Relationship Type="http://schemas.openxmlformats.org/officeDocument/2006/relationships/slide" Target="/ppt/slides/slide3.xml" Id="rId7" /><Relationship Type="http://schemas.openxmlformats.org/officeDocument/2006/relationships/slide" Target="/ppt/slides/slide4.xml" Id="rId8" /><Relationship Type="http://schemas.openxmlformats.org/officeDocument/2006/relationships/slide" Target="/ppt/slides/slide5.xml" Id="rId9" /><Relationship Type="http://schemas.openxmlformats.org/officeDocument/2006/relationships/slide" Target="/ppt/slides/slide6.xml" Id="rId10" /><Relationship Type="http://schemas.openxmlformats.org/officeDocument/2006/relationships/slide" Target="/ppt/slides/slide7.xml" Id="rId11" /><Relationship Type="http://schemas.openxmlformats.org/officeDocument/2006/relationships/slide" Target="/ppt/slides/slide8.xml" Id="rId12" /><Relationship Type="http://schemas.openxmlformats.org/officeDocument/2006/relationships/slide" Target="/ppt/slides/slide9.xml" Id="rId13" /><Relationship Type="http://schemas.openxmlformats.org/officeDocument/2006/relationships/slide" Target="/ppt/slides/slide10.xml" Id="rId14" /><Relationship Type="http://schemas.openxmlformats.org/officeDocument/2006/relationships/slide" Target="/ppt/slides/slide11.xml" Id="rId15" /><Relationship Type="http://schemas.openxmlformats.org/officeDocument/2006/relationships/slide" Target="/ppt/slides/slide12.xml" Id="rId16" /><Relationship Type="http://schemas.openxmlformats.org/officeDocument/2006/relationships/slide" Target="/ppt/slides/slide13.xml" Id="rId17" /><Relationship Type="http://schemas.openxmlformats.org/officeDocument/2006/relationships/slide" Target="/ppt/slides/slide14.xml" Id="rId18" /><Relationship Type="http://schemas.openxmlformats.org/officeDocument/2006/relationships/slide" Target="/ppt/slides/slide15.xml" Id="rId19" /><Relationship Type="http://schemas.openxmlformats.org/officeDocument/2006/relationships/slide" Target="/ppt/slides/slide16.xml" Id="rId20" /><Relationship Type="http://schemas.openxmlformats.org/officeDocument/2006/relationships/slide" Target="/ppt/slides/slide17.xml" Id="rId21" /><Relationship Type="http://schemas.openxmlformats.org/officeDocument/2006/relationships/slide" Target="/ppt/slides/slide18.xml" Id="rId22" /><Relationship Type="http://schemas.openxmlformats.org/officeDocument/2006/relationships/slide" Target="/ppt/slides/slide19.xml" Id="rId23" /><Relationship Type="http://schemas.openxmlformats.org/officeDocument/2006/relationships/slide" Target="/ppt/slides/slide20.xml" Id="rId24" /><Relationship Type="http://schemas.openxmlformats.org/officeDocument/2006/relationships/slide" Target="/ppt/slides/slide21.xml" Id="rId25" /><Relationship Type="http://schemas.openxmlformats.org/officeDocument/2006/relationships/slide" Target="/ppt/slides/slide22.xml" Id="rId26" /><Relationship Type="http://schemas.openxmlformats.org/officeDocument/2006/relationships/slide" Target="/ppt/slides/slide23.xml" Id="rId27" /><Relationship Type="http://schemas.openxmlformats.org/officeDocument/2006/relationships/slide" Target="/ppt/slides/slide24.xml" Id="rId28" /><Relationship Type="http://schemas.openxmlformats.org/officeDocument/2006/relationships/slide" Target="/ppt/slides/slide25.xml" Id="rId29" /><Relationship Type="http://schemas.openxmlformats.org/officeDocument/2006/relationships/slide" Target="/ppt/slides/slide26.xml" Id="rId30" /><Relationship Type="http://schemas.openxmlformats.org/officeDocument/2006/relationships/slide" Target="/ppt/slides/slide27.xml" Id="rId31" /><Relationship Type="http://schemas.openxmlformats.org/officeDocument/2006/relationships/slide" Target="/ppt/slides/slide28.xml" Id="rId32" /><Relationship Type="http://schemas.openxmlformats.org/officeDocument/2006/relationships/slide" Target="/ppt/slides/slide29.xml" Id="rId33" /><Relationship Type="http://schemas.openxmlformats.org/officeDocument/2006/relationships/slide" Target="/ppt/slides/slide30.xml" Id="rId34" /><Relationship Type="http://schemas.openxmlformats.org/officeDocument/2006/relationships/slide" Target="/ppt/slides/slide31.xml" Id="rId35" /><Relationship Type="http://schemas.openxmlformats.org/officeDocument/2006/relationships/slide" Target="/ppt/slides/slide32.xml" Id="rId36" /><Relationship Type="http://schemas.openxmlformats.org/officeDocument/2006/relationships/slide" Target="/ppt/slides/slide33.xml" Id="rId37" /><Relationship Type="http://schemas.openxmlformats.org/officeDocument/2006/relationships/slide" Target="/ppt/slides/slide34.xml" Id="rId38" /><Relationship Type="http://schemas.openxmlformats.org/officeDocument/2006/relationships/slide" Target="/ppt/slides/slide35.xml" Id="rId39" /><Relationship Type="http://schemas.openxmlformats.org/officeDocument/2006/relationships/slide" Target="/ppt/slides/slide36.xml" Id="rId40" /><Relationship Type="http://schemas.openxmlformats.org/officeDocument/2006/relationships/slide" Target="/ppt/slides/slide37.xml" Id="rId41" /><Relationship Type="http://schemas.openxmlformats.org/officeDocument/2006/relationships/slide" Target="/ppt/slides/slide38.xml" Id="rId42" /><Relationship Type="http://schemas.openxmlformats.org/officeDocument/2006/relationships/slide" Target="/ppt/slides/slide39.xml" Id="rId43" /><Relationship Type="http://schemas.openxmlformats.org/officeDocument/2006/relationships/slide" Target="/ppt/slides/slide40.xml" Id="rId44" /><Relationship Type="http://schemas.openxmlformats.org/officeDocument/2006/relationships/slide" Target="/ppt/slides/slide41.xml" Id="rId45" /><Relationship Type="http://schemas.openxmlformats.org/officeDocument/2006/relationships/slide" Target="/ppt/slides/slide42.xml" Id="rId46" /><Relationship Type="http://schemas.openxmlformats.org/officeDocument/2006/relationships/slide" Target="/ppt/slides/slide43.xml" Id="rId47" /><Relationship Type="http://schemas.openxmlformats.org/officeDocument/2006/relationships/slide" Target="/ppt/slides/slide44.xml" Id="rId48" /><Relationship Type="http://schemas.openxmlformats.org/officeDocument/2006/relationships/slide" Target="/ppt/slides/slide45.xml" Id="rId49" /><Relationship Type="http://schemas.openxmlformats.org/officeDocument/2006/relationships/slide" Target="/ppt/slides/slide46.xml" Id="rId50" /><Relationship Type="http://schemas.openxmlformats.org/officeDocument/2006/relationships/slide" Target="/ppt/slides/slide47.xml" Id="rId51" /><Relationship Type="http://schemas.openxmlformats.org/officeDocument/2006/relationships/slide" Target="/ppt/slides/slide48.xml" Id="rId52" /><Relationship Type="http://schemas.openxmlformats.org/officeDocument/2006/relationships/slide" Target="/ppt/slides/slide49.xml" Id="rId53" /><Relationship Type="http://schemas.openxmlformats.org/officeDocument/2006/relationships/slide" Target="/ppt/slides/slide50.xml" Id="rId54" /><Relationship Type="http://schemas.openxmlformats.org/officeDocument/2006/relationships/slide" Target="/ppt/slides/slide51.xml" Id="rId55" /><Relationship Type="http://schemas.openxmlformats.org/officeDocument/2006/relationships/slide" Target="/ppt/slides/slide52.xml" Id="rId56" /><Relationship Type="http://schemas.openxmlformats.org/officeDocument/2006/relationships/slide" Target="/ppt/slides/slide53.xml" Id="rId57" /><Relationship Type="http://schemas.openxmlformats.org/officeDocument/2006/relationships/slide" Target="/ppt/slides/slide54.xml" Id="rId58" /><Relationship Type="http://schemas.openxmlformats.org/officeDocument/2006/relationships/slide" Target="/ppt/slides/slide55.xml" Id="rId59" /><Relationship Type="http://schemas.openxmlformats.org/officeDocument/2006/relationships/slide" Target="/ppt/slides/slide56.xml" Id="rId60" /><Relationship Type="http://schemas.openxmlformats.org/officeDocument/2006/relationships/slide" Target="/ppt/slides/slide57.xml" Id="rId61" /><Relationship Type="http://schemas.openxmlformats.org/officeDocument/2006/relationships/slide" Target="/ppt/slides/slide58.xml" Id="rId62" /><Relationship Type="http://schemas.openxmlformats.org/officeDocument/2006/relationships/slide" Target="/ppt/slides/slide59.xml" Id="rId63" /><Relationship Type="http://schemas.openxmlformats.org/officeDocument/2006/relationships/slide" Target="/ppt/slides/slide60.xml" Id="rId64" /><Relationship Type="http://schemas.openxmlformats.org/officeDocument/2006/relationships/slide" Target="/ppt/slides/slide61.xml" Id="rId65" /><Relationship Type="http://schemas.openxmlformats.org/officeDocument/2006/relationships/slide" Target="/ppt/slides/slide62.xml" Id="rId66" /><Relationship Type="http://schemas.openxmlformats.org/officeDocument/2006/relationships/slide" Target="/ppt/slides/slide63.xml" Id="rId67" /><Relationship Type="http://schemas.openxmlformats.org/officeDocument/2006/relationships/tableStyles" Target="/ppt/tableStyles.xml" Id="rId68"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t>2019/7/15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t>‹#›</a:t>
            </a:fld>
            <a:endParaRPr kumimoji="1" lang="zh-CN" altLang="en-US"/>
          </a:p>
        </p:txBody>
      </p:sp>
    </p:spTree>
    <p:extLst>
      <p:ext uri="{BB962C8B-B14F-4D97-AF65-F5344CB8AC3E}">
        <p14:creationId xmlns:p14="http://schemas.microsoft.com/office/powerpoint/2010/main" val="21142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4.xml" Id="rId1" /><Relationship Type="http://schemas.openxmlformats.org/officeDocument/2006/relationships/notesMaster" Target="/pp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ppt/slides/slide27.xml" Id="rId1" /><Relationship Type="http://schemas.openxmlformats.org/officeDocument/2006/relationships/notesMaster" Target="/pp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ppt/slides/slide31.xml" Id="rId1" /><Relationship Type="http://schemas.openxmlformats.org/officeDocument/2006/relationships/notesMaster" Target="/pp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ppt/slides/slide33.xml" Id="rId1" /><Relationship Type="http://schemas.openxmlformats.org/officeDocument/2006/relationships/notesMaster" Target="/ppt/notesMasters/notesMaster1.xml" Id="rId2" /></Relationships>
</file>

<file path=ppt/notesSlides/_rels/notesSlide13.xml.rels>&#65279;<?xml version="1.0" encoding="utf-8"?><Relationships xmlns="http://schemas.openxmlformats.org/package/2006/relationships"><Relationship Type="http://schemas.openxmlformats.org/officeDocument/2006/relationships/slide" Target="/ppt/slides/slide35.xml" Id="rId1" /><Relationship Type="http://schemas.openxmlformats.org/officeDocument/2006/relationships/notesMaster" Target="/ppt/notesMasters/notesMaster1.xml" Id="rId2" /></Relationships>
</file>

<file path=ppt/notesSlides/_rels/notesSlide14.xml.rels>&#65279;<?xml version="1.0" encoding="utf-8"?><Relationships xmlns="http://schemas.openxmlformats.org/package/2006/relationships"><Relationship Type="http://schemas.openxmlformats.org/officeDocument/2006/relationships/slide" Target="/ppt/slides/slide45.xml" Id="rId1" /><Relationship Type="http://schemas.openxmlformats.org/officeDocument/2006/relationships/notesMaster" Target="/ppt/notesMasters/notesMaster1.xml" Id="rId2" /></Relationships>
</file>

<file path=ppt/notesSlides/_rels/notesSlide15.xml.rels>&#65279;<?xml version="1.0" encoding="utf-8"?><Relationships xmlns="http://schemas.openxmlformats.org/package/2006/relationships"><Relationship Type="http://schemas.openxmlformats.org/officeDocument/2006/relationships/slide" Target="/ppt/slides/slide46.xml" Id="rId1" /><Relationship Type="http://schemas.openxmlformats.org/officeDocument/2006/relationships/notesMaster" Target="/pp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ppt/slides/slide9.xml" Id="rId1" /><Relationship Type="http://schemas.openxmlformats.org/officeDocument/2006/relationships/notesMaster" Target="/pp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ppt/slides/slide18.xml" Id="rId1" /><Relationship Type="http://schemas.openxmlformats.org/officeDocument/2006/relationships/notesMaster" Target="/pp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ppt/slides/slide19.xml" Id="rId1" /><Relationship Type="http://schemas.openxmlformats.org/officeDocument/2006/relationships/notesMaster" Target="/pp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ppt/slides/slide20.xml" Id="rId1" /><Relationship Type="http://schemas.openxmlformats.org/officeDocument/2006/relationships/notesMaster" Target="/pp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ppt/slides/slide22.xml" Id="rId1" /><Relationship Type="http://schemas.openxmlformats.org/officeDocument/2006/relationships/notesMaster" Target="/pp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ppt/slides/slide23.xml" Id="rId1" /><Relationship Type="http://schemas.openxmlformats.org/officeDocument/2006/relationships/notesMaster" Target="/pp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ppt/slides/slide24.xml" Id="rId1" /><Relationship Type="http://schemas.openxmlformats.org/officeDocument/2006/relationships/notesMaster" Target="/pp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ppt/slides/slide25.xml" Id="rId1" /><Relationship Type="http://schemas.openxmlformats.org/officeDocument/2006/relationships/notesMaster" Target="/ppt/notesMasters/notesMaster1.xml" Id="rId2"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0.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1.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2.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3.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4.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15.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3.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4.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5.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6.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7.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8.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notesSlides/notesSlide9.xml><?xml version="1.0" encoding="utf-8"?>
<p:notes xmlns:p="http://schemas.openxmlformats.org/presentationml/2006/main">
  <p:cSld>
    <p:spTree>
      <p:nvGrpSpPr>
        <p:cNvPr id="1" name=""/>
        <p:cNvGrpSpPr/>
        <p:nvPr/>
      </p:nvGrpSpPr>
      <p:grpSpPr>
        <a:xfrm xmlns:a="http://schemas.openxmlformats.org/drawingml/2006/main"/>
      </p:grpSpPr>
      <p:sp>
        <p:nvSpPr>
          <p:cNvPr id="2" name=""/>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endParaRPr lang="zh-CN"/>
          </a:p>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4" name="AC Banner Title"/>
          <p:cNvSpPr/>
          <p:nvPr>
            <p:ph type="title"/>
          </p:nvPr>
        </p:nvSpPr>
        <p:spPr>
          <a:xfrm>
            <a:off x="3407272" y="260411"/>
            <a:ext cx="8446651" cy="647850"/>
          </a:xfrm>
          <a:prstGeom prst="rect">
            <a:avLst/>
          </a:prstGeom>
          <a:noFill/>
          <a:ln>
            <a:noFill/>
          </a:ln>
        </p:spPr>
        <p:txBody>
          <a:bodyPr/>
          <a:lstStyle>
            <a:lvl1pPr lvl="0">
              <a:defRPr sz="2500">
                <a:latin typeface="微软雅黑"/>
                <a:ea typeface="微软雅黑"/>
              </a:defRPr>
            </a:lvl1pPr>
          </a:lstStyle>
          <a:p>
            <a:pPr lvl="0"/>
            <a:r>
              <a:rPr lang="zh-CN"/>
              <a:t>单击此处编辑母版标题样式</a:t>
            </a:r>
            <a:endParaRPr lang="en-US"/>
          </a:p>
        </p:txBody>
      </p:sp>
      <p:sp>
        <p:nvSpPr>
          <p:cNvPr id="6" name="AC Banner Title"/>
          <p:cNvSpPr txBox="1"/>
          <p:nvPr/>
        </p:nvSpPr>
        <p:spPr>
          <a:xfrm>
            <a:off x="601158" y="1053013"/>
            <a:ext cx="10367802" cy="366852"/>
          </a:xfrm>
          <a:prstGeom prst="rect">
            <a:avLst/>
          </a:prstGeom>
          <a:noFill/>
          <a:ln>
            <a:noFill/>
          </a:ln>
        </p:spPr>
        <p:txBody>
          <a:bodyPr vert="horz" wrap="square" lIns="0" tIns="50467" rIns="102735" bIns="50467" numCol="1" anchor="t" anchorCtr="0"/>
          <a:lstStyle>
            <a:lvl1pPr lvl="0" algn="r">
              <a:spcBef>
                <a:spcPct val="0"/>
              </a:spcBef>
              <a:spcAft>
                <a:spcPct val="0"/>
              </a:spcAft>
              <a:defRPr sz="2400" b="1" kern="1200">
                <a:solidFill>
                  <a:schemeClr val="tx1"/>
                </a:solidFill>
                <a:latin typeface="微软雅黑"/>
                <a:ea typeface="微软雅黑"/>
              </a:defRPr>
            </a:lvl1pPr>
            <a:lvl2pPr lvl="1" algn="r">
              <a:spcBef>
                <a:spcPct val="0"/>
              </a:spcBef>
              <a:spcAft>
                <a:spcPct val="0"/>
              </a:spcAft>
              <a:defRPr sz="2400" b="1">
                <a:solidFill>
                  <a:schemeClr val="tx1"/>
                </a:solidFill>
                <a:latin typeface="微软雅黑"/>
                <a:ea typeface="微软雅黑"/>
              </a:defRPr>
            </a:lvl2pPr>
            <a:lvl3pPr lvl="2" algn="r">
              <a:spcBef>
                <a:spcPct val="0"/>
              </a:spcBef>
              <a:spcAft>
                <a:spcPct val="0"/>
              </a:spcAft>
              <a:defRPr sz="2400" b="1">
                <a:solidFill>
                  <a:schemeClr val="tx1"/>
                </a:solidFill>
                <a:latin typeface="微软雅黑"/>
                <a:ea typeface="微软雅黑"/>
              </a:defRPr>
            </a:lvl3pPr>
            <a:lvl4pPr lvl="3" algn="r">
              <a:spcBef>
                <a:spcPct val="0"/>
              </a:spcBef>
              <a:spcAft>
                <a:spcPct val="0"/>
              </a:spcAft>
              <a:defRPr sz="2400" b="1">
                <a:solidFill>
                  <a:schemeClr val="tx1"/>
                </a:solidFill>
                <a:latin typeface="微软雅黑"/>
                <a:ea typeface="微软雅黑"/>
              </a:defRPr>
            </a:lvl4pPr>
            <a:lvl5pPr lvl="4" algn="r">
              <a:spcBef>
                <a:spcPct val="0"/>
              </a:spcBef>
              <a:spcAft>
                <a:spcPct val="0"/>
              </a:spcAft>
              <a:defRPr sz="2400" b="1">
                <a:solidFill>
                  <a:schemeClr val="tx1"/>
                </a:solidFill>
                <a:latin typeface="微软雅黑"/>
                <a:ea typeface="微软雅黑"/>
              </a:defRPr>
            </a:lvl5pPr>
            <a:lvl6pPr marL="457200" lvl="5" algn="r">
              <a:spcBef>
                <a:spcPct val="0"/>
              </a:spcBef>
              <a:spcAft>
                <a:spcPct val="0"/>
              </a:spcAft>
              <a:defRPr sz="2400" b="1">
                <a:solidFill>
                  <a:schemeClr val="bg1"/>
                </a:solidFill>
                <a:latin typeface="微软雅黑"/>
                <a:ea typeface="微软雅黑"/>
              </a:defRPr>
            </a:lvl6pPr>
            <a:lvl7pPr marL="914400" lvl="6" algn="r">
              <a:spcBef>
                <a:spcPct val="0"/>
              </a:spcBef>
              <a:spcAft>
                <a:spcPct val="0"/>
              </a:spcAft>
              <a:defRPr sz="2400" b="1">
                <a:solidFill>
                  <a:schemeClr val="bg1"/>
                </a:solidFill>
                <a:latin typeface="微软雅黑"/>
                <a:ea typeface="微软雅黑"/>
              </a:defRPr>
            </a:lvl7pPr>
            <a:lvl8pPr marL="1371600" lvl="7" algn="r">
              <a:spcBef>
                <a:spcPct val="0"/>
              </a:spcBef>
              <a:spcAft>
                <a:spcPct val="0"/>
              </a:spcAft>
              <a:defRPr sz="2400" b="1">
                <a:solidFill>
                  <a:schemeClr val="bg1"/>
                </a:solidFill>
                <a:latin typeface="微软雅黑"/>
                <a:ea typeface="微软雅黑"/>
              </a:defRPr>
            </a:lvl8pPr>
            <a:lvl9pPr marL="1828800" lvl="8" algn="r">
              <a:spcBef>
                <a:spcPct val="0"/>
              </a:spcBef>
              <a:spcAft>
                <a:spcPct val="0"/>
              </a:spcAft>
              <a:defRPr sz="2400" b="1">
                <a:solidFill>
                  <a:schemeClr val="bg1"/>
                </a:solidFill>
                <a:latin typeface="微软雅黑"/>
                <a:ea typeface="微软雅黑"/>
              </a:defRPr>
            </a:lvl9pPr>
          </a:lstStyle>
          <a:p>
            <a:pPr algn="l"/>
            <a:endParaRPr lang="en-US" sz="2000">
              <a:solidFill>
                <a:srgbClr val="000000"/>
              </a:solidFill>
            </a:endParaRPr>
          </a:p>
        </p:txBody>
      </p:sp>
      <p:sp>
        <p:nvSpPr>
          <p:cNvPr id="3" name="Text Placeholder 2"/>
          <p:cNvSpPr/>
          <p:nvPr>
            <p:ph type="body" idx="10"/>
          </p:nvPr>
        </p:nvSpPr>
        <p:spPr>
          <a:xfrm>
            <a:off x="556853" y="1052244"/>
            <a:ext cx="11076713" cy="504942"/>
          </a:xfrm>
          <a:prstGeom prst="rect">
            <a:avLst/>
          </a:prstGeom>
        </p:spPr>
        <p:txBody>
          <a:bodyPr lIns="103816" tIns="51909" rIns="103816" bIns="51909"/>
          <a:lstStyle>
            <a:lvl1pPr marL="0" lvl="0" indent="0">
              <a:buNone/>
              <a:defRPr sz="1800" b="1"/>
            </a:lvl1pPr>
          </a:lstStyle>
          <a:p>
            <a:pPr lvl="0"/>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p:nvPr>
            <p:ph type="title"/>
          </p:nvPr>
        </p:nvSpPr>
        <p:spPr>
          <a:xfrm>
            <a:off x="7875091" y="266762"/>
            <a:ext cx="4010562" cy="2095985"/>
          </a:xfrm>
        </p:spPr>
        <p:txBody>
          <a:bodyPr anchor="b"/>
          <a:lstStyle>
            <a:lvl1pPr lvl="0" algn="ctr">
              <a:lnSpc>
                <a:spcPct val="100000"/>
              </a:lnSpc>
              <a:defRPr sz="3300" b="0"/>
            </a:lvl1pPr>
          </a:lstStyle>
          <a:p>
            <a:r>
              <a:rPr lang="zh-CN"/>
              <a:t>单击此处编辑母版标题样式</a:t>
            </a:r>
            <a:endParaRPr lang="en-US"/>
          </a:p>
        </p:txBody>
      </p:sp>
      <p:sp>
        <p:nvSpPr>
          <p:cNvPr id="3" name="Content Placeholder 2"/>
          <p:cNvSpPr/>
          <p:nvPr>
            <p:ph idx="1"/>
          </p:nvPr>
        </p:nvSpPr>
        <p:spPr>
          <a:xfrm>
            <a:off x="958725" y="273114"/>
            <a:ext cx="6660284" cy="5854468"/>
          </a:xfrm>
        </p:spPr>
        <p:txBody>
          <a:bodyPr/>
          <a:lstStyle>
            <a:lvl1pPr lvl="0">
              <a:defRPr sz="3800"/>
            </a:lvl1pPr>
            <a:lvl2pPr lvl="1">
              <a:defRPr sz="3300"/>
            </a:lvl2pPr>
            <a:lvl3pPr lvl="2">
              <a:defRPr sz="2900"/>
            </a:lvl3pPr>
            <a:lvl4pPr lvl="3">
              <a:defRPr sz="2400"/>
            </a:lvl4pPr>
            <a:lvl5pPr lvl="4">
              <a:defRPr sz="2400"/>
            </a:lvl5pPr>
            <a:lvl6pPr lvl="5">
              <a:defRPr sz="2400"/>
            </a:lvl6pPr>
            <a:lvl7pPr lvl="6">
              <a:defRPr sz="2400"/>
            </a:lvl7pPr>
            <a:lvl8pPr lvl="7">
              <a:defRPr sz="2400"/>
            </a:lvl8pPr>
            <a:lvl9pPr lvl="8">
              <a:defRPr sz="24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
        <p:nvSpPr>
          <p:cNvPr id="4" name="Text Placeholder 3"/>
          <p:cNvSpPr/>
          <p:nvPr>
            <p:ph type="body" idx="2"/>
          </p:nvPr>
        </p:nvSpPr>
        <p:spPr>
          <a:xfrm>
            <a:off x="7875091" y="2438965"/>
            <a:ext cx="4010562" cy="3688617"/>
          </a:xfrm>
        </p:spPr>
        <p:txBody>
          <a:bodyPr>
            <a:normAutofit/>
          </a:bodyPr>
          <a:lstStyle>
            <a:lvl1pPr marL="0" lvl="0" indent="0" algn="ctr">
              <a:lnSpc>
                <a:spcPct val="125000"/>
              </a:lnSpc>
              <a:buNone/>
              <a:defRPr sz="1900"/>
            </a:lvl1pPr>
            <a:lvl2pPr marL="544195" lvl="1" indent="0">
              <a:buNone/>
              <a:defRPr sz="1400"/>
            </a:lvl2pPr>
            <a:lvl3pPr marL="1088390" lvl="2" indent="0">
              <a:buNone/>
              <a:defRPr sz="1200"/>
            </a:lvl3pPr>
            <a:lvl4pPr marL="1632585" lvl="3" indent="0">
              <a:buNone/>
              <a:defRPr sz="1100"/>
            </a:lvl4pPr>
            <a:lvl5pPr marL="2176780" lvl="4" indent="0">
              <a:buNone/>
              <a:defRPr sz="1100"/>
            </a:lvl5pPr>
            <a:lvl6pPr marL="2720975" lvl="5" indent="0">
              <a:buNone/>
              <a:defRPr sz="1100"/>
            </a:lvl6pPr>
            <a:lvl7pPr marL="3265805" lvl="6" indent="0">
              <a:buNone/>
              <a:defRPr sz="1100"/>
            </a:lvl7pPr>
            <a:lvl8pPr marL="3810000" lvl="7" indent="0">
              <a:buNone/>
              <a:defRPr sz="1100"/>
            </a:lvl8pPr>
            <a:lvl9pPr marL="4354195" lvl="8" indent="0">
              <a:buNone/>
              <a:defRPr sz="1100"/>
            </a:lvl9pPr>
          </a:lstStyle>
          <a:p>
            <a:pPr lvl="0"/>
            <a:r>
              <a:rPr lang="zh-CN"/>
              <a:t>单击此处编辑母版文本样式</a:t>
            </a:r>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p:nvPr>
            <p:ph type="title"/>
          </p:nvPr>
        </p:nvSpPr>
        <p:spPr>
          <a:xfrm>
            <a:off x="2239143" y="228653"/>
            <a:ext cx="7614774" cy="895557"/>
          </a:xfrm>
        </p:spPr>
        <p:txBody>
          <a:bodyPr anchor="b"/>
          <a:lstStyle>
            <a:lvl1pPr lvl="0" algn="ctr">
              <a:lnSpc>
                <a:spcPct val="100000"/>
              </a:lnSpc>
              <a:defRPr sz="3300" b="0"/>
            </a:lvl1pPr>
          </a:lstStyle>
          <a:p>
            <a:r>
              <a:rPr lang="zh-CN"/>
              <a:t>单击此处编辑母版标题样式</a:t>
            </a:r>
            <a:endParaRPr lang="en-US"/>
          </a:p>
        </p:txBody>
      </p:sp>
      <p:sp>
        <p:nvSpPr>
          <p:cNvPr id="3" name="Picture Placeholder 2"/>
          <p:cNvSpPr/>
          <p:nvPr>
            <p:ph type="pic" idx="1"/>
          </p:nvPr>
        </p:nvSpPr>
        <p:spPr>
          <a:xfrm>
            <a:off x="2010573" y="1143265"/>
            <a:ext cx="8071914" cy="4542095"/>
          </a:xfrm>
          <a:ln w="76200">
            <a:solidFill>
              <a:schemeClr val="bg1"/>
            </a:solidFill>
          </a:ln>
          <a:effectLst>
            <a:outerShdw blurRad="88900" dist="50800" dir="5400000" algn="ctr" rotWithShape="0">
              <a:srgbClr val="000000">
                <a:alpha val="25000"/>
              </a:srgbClr>
            </a:outerShdw>
          </a:effectLst>
        </p:spPr>
        <p:txBody>
          <a:bodyPr anchor="t"/>
          <a:lstStyle>
            <a:lvl1pPr marL="0" lvl="0" indent="0" algn="ctr">
              <a:buNone/>
              <a:defRPr sz="3800"/>
            </a:lvl1pPr>
            <a:lvl2pPr marL="544195" lvl="1" indent="0">
              <a:buNone/>
              <a:defRPr sz="3300"/>
            </a:lvl2pPr>
            <a:lvl3pPr marL="1088390" lvl="2" indent="0">
              <a:buNone/>
              <a:defRPr sz="2900"/>
            </a:lvl3pPr>
            <a:lvl4pPr marL="1632585" lvl="3" indent="0">
              <a:buNone/>
              <a:defRPr sz="2400"/>
            </a:lvl4pPr>
            <a:lvl5pPr marL="2176780" lvl="4" indent="0">
              <a:buNone/>
              <a:defRPr sz="2400"/>
            </a:lvl5pPr>
            <a:lvl6pPr marL="2720975" lvl="5" indent="0">
              <a:buNone/>
              <a:defRPr sz="2400"/>
            </a:lvl6pPr>
            <a:lvl7pPr marL="3265805" lvl="6" indent="0">
              <a:buNone/>
              <a:defRPr sz="2400"/>
            </a:lvl7pPr>
            <a:lvl8pPr marL="3810000" lvl="7" indent="0">
              <a:buNone/>
              <a:defRPr sz="2400"/>
            </a:lvl8pPr>
            <a:lvl9pPr marL="4354195" lvl="8" indent="0">
              <a:buNone/>
              <a:defRPr sz="2400"/>
            </a:lvl9pPr>
          </a:lstStyle>
          <a:p>
            <a:r>
              <a:rPr lang="zh-CN"/>
              <a:t>单击图标添加图片</a:t>
            </a:r>
            <a:endParaRPr lang="en-US"/>
          </a:p>
        </p:txBody>
      </p:sp>
      <p:sp>
        <p:nvSpPr>
          <p:cNvPr id="4" name="Text Placeholder 3"/>
          <p:cNvSpPr/>
          <p:nvPr>
            <p:ph type="body" idx="2"/>
          </p:nvPr>
        </p:nvSpPr>
        <p:spPr>
          <a:xfrm>
            <a:off x="2239143" y="5811595"/>
            <a:ext cx="7614774" cy="533524"/>
          </a:xfrm>
        </p:spPr>
        <p:txBody>
          <a:bodyPr>
            <a:normAutofit/>
          </a:bodyPr>
          <a:lstStyle>
            <a:lvl1pPr marL="0" lvl="0" indent="0" algn="ctr">
              <a:buNone/>
              <a:defRPr sz="1900"/>
            </a:lvl1pPr>
            <a:lvl2pPr marL="544195" lvl="1" indent="0">
              <a:buNone/>
              <a:defRPr sz="1400"/>
            </a:lvl2pPr>
            <a:lvl3pPr marL="1088390" lvl="2" indent="0">
              <a:buNone/>
              <a:defRPr sz="1200"/>
            </a:lvl3pPr>
            <a:lvl4pPr marL="1632585" lvl="3" indent="0">
              <a:buNone/>
              <a:defRPr sz="1100"/>
            </a:lvl4pPr>
            <a:lvl5pPr marL="2176780" lvl="4" indent="0">
              <a:buNone/>
              <a:defRPr sz="1100"/>
            </a:lvl5pPr>
            <a:lvl6pPr marL="2720975" lvl="5" indent="0">
              <a:buNone/>
              <a:defRPr sz="1100"/>
            </a:lvl6pPr>
            <a:lvl7pPr marL="3265805" lvl="6" indent="0">
              <a:buNone/>
              <a:defRPr sz="1100"/>
            </a:lvl7pPr>
            <a:lvl8pPr marL="3810000" lvl="7" indent="0">
              <a:buNone/>
              <a:defRPr sz="1100"/>
            </a:lvl8pPr>
            <a:lvl9pPr marL="4354195" lvl="8" indent="0">
              <a:buNone/>
              <a:defRPr sz="1100"/>
            </a:lvl9pPr>
          </a:lstStyle>
          <a:p>
            <a:pPr lvl="0"/>
            <a:r>
              <a:rPr lang="zh-CN"/>
              <a:t>单击此处编辑母版文本样式</a:t>
            </a:r>
            <a:endParaRPr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Title 1"/>
          <p:cNvSpPr/>
          <p:nvPr>
            <p:ph type="title"/>
          </p:nvPr>
        </p:nvSpPr>
        <p:spPr/>
        <p:txBody>
          <a:bodyPr/>
          <a:lstStyle/>
          <a:p>
            <a:r>
              <a:rPr lang="zh-CN"/>
              <a:t>单击此处编辑母版标题样式</a:t>
            </a:r>
            <a:endParaRPr lang="en-US"/>
          </a:p>
        </p:txBody>
      </p:sp>
      <p:sp>
        <p:nvSpPr>
          <p:cNvPr id="3" name="Vertical Text Placeholder 2"/>
          <p:cNvSpPr/>
          <p:nvPr>
            <p:ph type="body" idx="1"/>
          </p:nvPr>
        </p:nvSpPr>
        <p:spPr/>
        <p:txBody>
          <a:bodyPr vert="eaVert"/>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垂直排列标题与文本">
    <p:spTree>
      <p:nvGrpSpPr>
        <p:cNvPr id="1" name=""/>
        <p:cNvGrpSpPr/>
        <p:nvPr/>
      </p:nvGrpSpPr>
      <p:grpSpPr>
        <a:xfrm>
          <a:off x="0" y="0"/>
          <a:ext cx="0" cy="0"/>
          <a:chOff x="0" y="0"/>
          <a:chExt cx="0" cy="0"/>
        </a:xfrm>
      </p:grpSpPr>
      <p:sp>
        <p:nvSpPr>
          <p:cNvPr id="2" name="Vertical Title 1"/>
          <p:cNvSpPr/>
          <p:nvPr>
            <p:ph type="title"/>
          </p:nvPr>
        </p:nvSpPr>
        <p:spPr>
          <a:xfrm>
            <a:off x="8838049" y="274702"/>
            <a:ext cx="2742843" cy="5852880"/>
          </a:xfrm>
        </p:spPr>
        <p:txBody>
          <a:bodyPr vert="eaVert"/>
          <a:lstStyle/>
          <a:p>
            <a:r>
              <a:rPr lang="zh-CN"/>
              <a:t>单击此处编辑母版标题样式</a:t>
            </a:r>
            <a:endParaRPr lang="en-US"/>
          </a:p>
        </p:txBody>
      </p:sp>
      <p:sp>
        <p:nvSpPr>
          <p:cNvPr id="3" name="Vertical Text Placeholder 2"/>
          <p:cNvSpPr/>
          <p:nvPr>
            <p:ph type="body" idx="1"/>
          </p:nvPr>
        </p:nvSpPr>
        <p:spPr>
          <a:xfrm>
            <a:off x="609521" y="274702"/>
            <a:ext cx="8025355" cy="5852880"/>
          </a:xfrm>
        </p:spPr>
        <p:txBody>
          <a:bodyPr vert="eaVert"/>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2" name="AC Banner Title"/>
          <p:cNvSpPr/>
          <p:nvPr>
            <p:ph type="title"/>
          </p:nvPr>
        </p:nvSpPr>
        <p:spPr>
          <a:xfrm>
            <a:off x="3644428" y="260411"/>
            <a:ext cx="8209481" cy="647850"/>
          </a:xfrm>
          <a:prstGeom prst="rect">
            <a:avLst/>
          </a:prstGeom>
          <a:noFill/>
          <a:ln>
            <a:noFill/>
          </a:ln>
        </p:spPr>
        <p:txBody>
          <a:bodyPr/>
          <a:lstStyle>
            <a:lvl1pPr lvl="0">
              <a:defRPr>
                <a:latin typeface="微软雅黑"/>
                <a:ea typeface="微软雅黑"/>
              </a:defRPr>
            </a:lvl1pPr>
          </a:lstStyle>
          <a:p>
            <a:pPr lvl="0"/>
            <a:r>
              <a:rPr lang="zh-CN"/>
              <a:t>单击此处编辑母版标题样式</a:t>
            </a:r>
            <a:endParaRPr lang="en-US"/>
          </a:p>
        </p:txBody>
      </p:sp>
      <p:sp>
        <p:nvSpPr>
          <p:cNvPr id="3" name="Content Placeholder 2"/>
          <p:cNvSpPr/>
          <p:nvPr>
            <p:ph idx="1"/>
          </p:nvPr>
        </p:nvSpPr>
        <p:spPr>
          <a:xfrm>
            <a:off x="374607" y="1053683"/>
            <a:ext cx="11511049" cy="4896985"/>
          </a:xfrm>
          <a:prstGeom prst="rect">
            <a:avLst/>
          </a:prstGeom>
          <a:noFill/>
          <a:ln>
            <a:noFill/>
          </a:ln>
        </p:spPr>
        <p:txBody>
          <a:bodyPr lIns="103816" tIns="51909" rIns="103816" bIns="51909"/>
          <a:lstStyle>
            <a:lvl1pPr lvl="0">
              <a:defRPr>
                <a:latin typeface="微软雅黑"/>
                <a:ea typeface="微软雅黑"/>
              </a:defRPr>
            </a:lvl1pPr>
            <a:lvl2pPr lvl="1">
              <a:defRPr>
                <a:latin typeface="微软雅黑"/>
                <a:ea typeface="微软雅黑"/>
              </a:defRPr>
            </a:lvl2pPr>
            <a:lvl3pPr lvl="2">
              <a:defRPr>
                <a:latin typeface="微软雅黑"/>
                <a:ea typeface="微软雅黑"/>
              </a:defRPr>
            </a:lvl3pPr>
            <a:lvl4pPr lvl="3">
              <a:defRPr>
                <a:latin typeface="微软雅黑"/>
                <a:ea typeface="微软雅黑"/>
              </a:defRPr>
            </a:lvl4pPr>
            <a:lvl5pPr lvl="4">
              <a:defRPr>
                <a:latin typeface="微软雅黑"/>
                <a:ea typeface="微软雅黑"/>
              </a:defRPr>
            </a:lvl5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标题 1"/>
          <p:cNvSpPr/>
          <p:nvPr>
            <p:ph type="ctrTitle"/>
          </p:nvPr>
        </p:nvSpPr>
        <p:spPr>
          <a:xfrm>
            <a:off x="914281" y="2130920"/>
            <a:ext cx="10361851" cy="1470365"/>
          </a:xfrm>
        </p:spPr>
        <p:txBody>
          <a:bodyPr/>
          <a:lstStyle/>
          <a:p>
            <a:r>
              <a:rPr lang="zh-CN"/>
              <a:t>单击此处编辑母版标题样式</a:t>
            </a:r>
            <a:endParaRPr lang="zh-CN"/>
          </a:p>
        </p:txBody>
      </p:sp>
      <p:sp>
        <p:nvSpPr>
          <p:cNvPr id="3" name="副标题 2"/>
          <p:cNvSpPr/>
          <p:nvPr>
            <p:ph type="subTitle" idx="1"/>
          </p:nvPr>
        </p:nvSpPr>
        <p:spPr>
          <a:xfrm>
            <a:off x="1828562" y="3887100"/>
            <a:ext cx="8533289" cy="1753006"/>
          </a:xfrm>
          <a:prstGeom prst="rect">
            <a:avLst/>
          </a:prstGeom>
        </p:spPr>
        <p:txBody>
          <a:bodyPr lIns="91423" tIns="45711" rIns="91423" bIns="45711"/>
          <a:lstStyle>
            <a:lvl1pPr marL="0" lvl="0" indent="0" algn="ctr">
              <a:buNone/>
              <a:defRPr>
                <a:solidFill>
                  <a:schemeClr val="tx1">
                    <a:tint val="75000"/>
                  </a:schemeClr>
                </a:solidFill>
              </a:defRPr>
            </a:lvl1pPr>
            <a:lvl2pPr marL="544195" lvl="1" indent="0" algn="ctr">
              <a:buNone/>
              <a:defRPr>
                <a:solidFill>
                  <a:schemeClr val="tx1">
                    <a:tint val="75000"/>
                  </a:schemeClr>
                </a:solidFill>
              </a:defRPr>
            </a:lvl2pPr>
            <a:lvl3pPr marL="1088390" lvl="2" indent="0" algn="ctr">
              <a:buNone/>
              <a:defRPr>
                <a:solidFill>
                  <a:schemeClr val="tx1">
                    <a:tint val="75000"/>
                  </a:schemeClr>
                </a:solidFill>
              </a:defRPr>
            </a:lvl3pPr>
            <a:lvl4pPr marL="1632585" lvl="3" indent="0" algn="ctr">
              <a:buNone/>
              <a:defRPr>
                <a:solidFill>
                  <a:schemeClr val="tx1">
                    <a:tint val="75000"/>
                  </a:schemeClr>
                </a:solidFill>
              </a:defRPr>
            </a:lvl4pPr>
            <a:lvl5pPr marL="2176780" lvl="4" indent="0" algn="ctr">
              <a:buNone/>
              <a:defRPr>
                <a:solidFill>
                  <a:schemeClr val="tx1">
                    <a:tint val="75000"/>
                  </a:schemeClr>
                </a:solidFill>
              </a:defRPr>
            </a:lvl5pPr>
            <a:lvl6pPr marL="2720975" lvl="5" indent="0" algn="ctr">
              <a:buNone/>
              <a:defRPr>
                <a:solidFill>
                  <a:schemeClr val="tx1">
                    <a:tint val="75000"/>
                  </a:schemeClr>
                </a:solidFill>
              </a:defRPr>
            </a:lvl6pPr>
            <a:lvl7pPr marL="3265170" lvl="6" indent="0" algn="ctr">
              <a:buNone/>
              <a:defRPr>
                <a:solidFill>
                  <a:schemeClr val="tx1">
                    <a:tint val="75000"/>
                  </a:schemeClr>
                </a:solidFill>
              </a:defRPr>
            </a:lvl7pPr>
            <a:lvl8pPr marL="3809365" lvl="7" indent="0" algn="ctr">
              <a:buNone/>
              <a:defRPr>
                <a:solidFill>
                  <a:schemeClr val="tx1">
                    <a:tint val="75000"/>
                  </a:schemeClr>
                </a:solidFill>
              </a:defRPr>
            </a:lvl8pPr>
            <a:lvl9pPr marL="4353560" lvl="8" indent="0" algn="ctr">
              <a:buNone/>
              <a:defRPr>
                <a:solidFill>
                  <a:schemeClr val="tx1">
                    <a:tint val="75000"/>
                  </a:schemeClr>
                </a:solidFill>
              </a:defRPr>
            </a:lvl9pPr>
          </a:lstStyle>
          <a:p>
            <a:r>
              <a:rPr lang="zh-CN"/>
              <a:t>单击此处编辑母版副标题样式</a:t>
            </a:r>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p:nvPr>
            <p:ph type="ctrTitle"/>
          </p:nvPr>
        </p:nvSpPr>
        <p:spPr>
          <a:xfrm>
            <a:off x="914281" y="609742"/>
            <a:ext cx="10361851" cy="4268188"/>
          </a:xfrm>
        </p:spPr>
        <p:txBody>
          <a:bodyPr anchor="b"/>
          <a:lstStyle>
            <a:lvl1pPr lvl="0">
              <a:lnSpc>
                <a:spcPct val="100000"/>
              </a:lnSpc>
              <a:defRPr sz="9500"/>
            </a:lvl1pPr>
          </a:lstStyle>
          <a:p>
            <a:r>
              <a:rPr lang="zh-CN"/>
              <a:t>单击此处编辑母版标题样式</a:t>
            </a:r>
            <a:endParaRPr lang="en-US"/>
          </a:p>
        </p:txBody>
      </p:sp>
      <p:sp>
        <p:nvSpPr>
          <p:cNvPr id="3" name="Subtitle 2"/>
          <p:cNvSpPr/>
          <p:nvPr>
            <p:ph type="subTitle" idx="1"/>
          </p:nvPr>
        </p:nvSpPr>
        <p:spPr>
          <a:xfrm>
            <a:off x="1828562" y="4954147"/>
            <a:ext cx="8533289" cy="1219482"/>
          </a:xfrm>
        </p:spPr>
        <p:txBody>
          <a:bodyPr>
            <a:normAutofit/>
          </a:bodyPr>
          <a:lstStyle>
            <a:lvl1pPr marL="0" lvl="0" indent="0" algn="ctr">
              <a:buNone/>
              <a:defRPr sz="2900">
                <a:solidFill>
                  <a:schemeClr val="tx1">
                    <a:tint val="75000"/>
                  </a:schemeClr>
                </a:solidFill>
              </a:defRPr>
            </a:lvl1pPr>
            <a:lvl2pPr marL="544195" lvl="1" indent="0" algn="ctr">
              <a:buNone/>
              <a:defRPr>
                <a:solidFill>
                  <a:schemeClr val="tx1">
                    <a:tint val="75000"/>
                  </a:schemeClr>
                </a:solidFill>
              </a:defRPr>
            </a:lvl2pPr>
            <a:lvl3pPr marL="1088390" lvl="2" indent="0" algn="ctr">
              <a:buNone/>
              <a:defRPr>
                <a:solidFill>
                  <a:schemeClr val="tx1">
                    <a:tint val="75000"/>
                  </a:schemeClr>
                </a:solidFill>
              </a:defRPr>
            </a:lvl3pPr>
            <a:lvl4pPr marL="1632585" lvl="3" indent="0" algn="ctr">
              <a:buNone/>
              <a:defRPr>
                <a:solidFill>
                  <a:schemeClr val="tx1">
                    <a:tint val="75000"/>
                  </a:schemeClr>
                </a:solidFill>
              </a:defRPr>
            </a:lvl4pPr>
            <a:lvl5pPr marL="2176780" lvl="4" indent="0" algn="ctr">
              <a:buNone/>
              <a:defRPr>
                <a:solidFill>
                  <a:schemeClr val="tx1">
                    <a:tint val="75000"/>
                  </a:schemeClr>
                </a:solidFill>
              </a:defRPr>
            </a:lvl5pPr>
            <a:lvl6pPr marL="2720975" lvl="5" indent="0" algn="ctr">
              <a:buNone/>
              <a:defRPr>
                <a:solidFill>
                  <a:schemeClr val="tx1">
                    <a:tint val="75000"/>
                  </a:schemeClr>
                </a:solidFill>
              </a:defRPr>
            </a:lvl6pPr>
            <a:lvl7pPr marL="3265805" lvl="6" indent="0" algn="ctr">
              <a:buNone/>
              <a:defRPr>
                <a:solidFill>
                  <a:schemeClr val="tx1">
                    <a:tint val="75000"/>
                  </a:schemeClr>
                </a:solidFill>
              </a:defRPr>
            </a:lvl7pPr>
            <a:lvl8pPr marL="3810000" lvl="7" indent="0" algn="ctr">
              <a:buNone/>
              <a:defRPr>
                <a:solidFill>
                  <a:schemeClr val="tx1">
                    <a:tint val="75000"/>
                  </a:schemeClr>
                </a:solidFill>
              </a:defRPr>
            </a:lvl8pPr>
            <a:lvl9pPr marL="4354195" lvl="8" indent="0" algn="ctr">
              <a:buNone/>
              <a:defRPr>
                <a:solidFill>
                  <a:schemeClr val="tx1">
                    <a:tint val="75000"/>
                  </a:schemeClr>
                </a:solidFill>
              </a:defRPr>
            </a:lvl9pPr>
          </a:lstStyle>
          <a:p>
            <a:r>
              <a:rPr lang="zh-CN"/>
              <a:t>单击此处编辑母版副标题样式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t>单击此处编辑母版标题样式</a:t>
            </a:r>
            <a:endParaRPr lang="en-US"/>
          </a:p>
        </p:txBody>
      </p:sp>
      <p:sp>
        <p:nvSpPr>
          <p:cNvPr id="3" name="Content Placeholder 2"/>
          <p:cNvSpPr/>
          <p:nvPr>
            <p:ph idx="1"/>
          </p:nvPr>
        </p:nvSpPr>
        <p:spPr/>
        <p:txBody>
          <a:bodyPr/>
          <a:lstStyle>
            <a:lvl9pPr lvl="8">
              <a:buFont typeface="Arial" charset="0"/>
              <a:buChar char="•"/>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
        <p:nvSpPr>
          <p:cNvPr id="7" name="AC Banner Title"/>
          <p:cNvSpPr txBox="1"/>
          <p:nvPr/>
        </p:nvSpPr>
        <p:spPr>
          <a:xfrm>
            <a:off x="601158" y="1053013"/>
            <a:ext cx="10367802" cy="366852"/>
          </a:xfrm>
          <a:prstGeom prst="rect">
            <a:avLst/>
          </a:prstGeom>
          <a:noFill/>
          <a:ln>
            <a:noFill/>
          </a:ln>
        </p:spPr>
        <p:txBody>
          <a:bodyPr vert="horz" wrap="square" lIns="0" tIns="50467" rIns="102735" bIns="50467" numCol="1" anchor="t" anchorCtr="0"/>
          <a:lstStyle>
            <a:lvl1pPr lvl="0" algn="r">
              <a:spcBef>
                <a:spcPct val="0"/>
              </a:spcBef>
              <a:spcAft>
                <a:spcPct val="0"/>
              </a:spcAft>
              <a:defRPr sz="2400" b="1" kern="1200">
                <a:solidFill>
                  <a:schemeClr val="tx1"/>
                </a:solidFill>
                <a:latin typeface="微软雅黑"/>
                <a:ea typeface="微软雅黑"/>
              </a:defRPr>
            </a:lvl1pPr>
            <a:lvl2pPr lvl="1" algn="r">
              <a:spcBef>
                <a:spcPct val="0"/>
              </a:spcBef>
              <a:spcAft>
                <a:spcPct val="0"/>
              </a:spcAft>
              <a:defRPr sz="2400" b="1">
                <a:solidFill>
                  <a:schemeClr val="tx1"/>
                </a:solidFill>
                <a:latin typeface="微软雅黑"/>
                <a:ea typeface="微软雅黑"/>
              </a:defRPr>
            </a:lvl2pPr>
            <a:lvl3pPr lvl="2" algn="r">
              <a:spcBef>
                <a:spcPct val="0"/>
              </a:spcBef>
              <a:spcAft>
                <a:spcPct val="0"/>
              </a:spcAft>
              <a:defRPr sz="2400" b="1">
                <a:solidFill>
                  <a:schemeClr val="tx1"/>
                </a:solidFill>
                <a:latin typeface="微软雅黑"/>
                <a:ea typeface="微软雅黑"/>
              </a:defRPr>
            </a:lvl3pPr>
            <a:lvl4pPr lvl="3" algn="r">
              <a:spcBef>
                <a:spcPct val="0"/>
              </a:spcBef>
              <a:spcAft>
                <a:spcPct val="0"/>
              </a:spcAft>
              <a:defRPr sz="2400" b="1">
                <a:solidFill>
                  <a:schemeClr val="tx1"/>
                </a:solidFill>
                <a:latin typeface="微软雅黑"/>
                <a:ea typeface="微软雅黑"/>
              </a:defRPr>
            </a:lvl4pPr>
            <a:lvl5pPr lvl="4" algn="r">
              <a:spcBef>
                <a:spcPct val="0"/>
              </a:spcBef>
              <a:spcAft>
                <a:spcPct val="0"/>
              </a:spcAft>
              <a:defRPr sz="2400" b="1">
                <a:solidFill>
                  <a:schemeClr val="tx1"/>
                </a:solidFill>
                <a:latin typeface="微软雅黑"/>
                <a:ea typeface="微软雅黑"/>
              </a:defRPr>
            </a:lvl5pPr>
            <a:lvl6pPr marL="457200" lvl="5" algn="r">
              <a:spcBef>
                <a:spcPct val="0"/>
              </a:spcBef>
              <a:spcAft>
                <a:spcPct val="0"/>
              </a:spcAft>
              <a:defRPr sz="2400" b="1">
                <a:solidFill>
                  <a:schemeClr val="bg1"/>
                </a:solidFill>
                <a:latin typeface="微软雅黑"/>
                <a:ea typeface="微软雅黑"/>
              </a:defRPr>
            </a:lvl6pPr>
            <a:lvl7pPr marL="914400" lvl="6" algn="r">
              <a:spcBef>
                <a:spcPct val="0"/>
              </a:spcBef>
              <a:spcAft>
                <a:spcPct val="0"/>
              </a:spcAft>
              <a:defRPr sz="2400" b="1">
                <a:solidFill>
                  <a:schemeClr val="bg1"/>
                </a:solidFill>
                <a:latin typeface="微软雅黑"/>
                <a:ea typeface="微软雅黑"/>
              </a:defRPr>
            </a:lvl7pPr>
            <a:lvl8pPr marL="1371600" lvl="7" algn="r">
              <a:spcBef>
                <a:spcPct val="0"/>
              </a:spcBef>
              <a:spcAft>
                <a:spcPct val="0"/>
              </a:spcAft>
              <a:defRPr sz="2400" b="1">
                <a:solidFill>
                  <a:schemeClr val="bg1"/>
                </a:solidFill>
                <a:latin typeface="微软雅黑"/>
                <a:ea typeface="微软雅黑"/>
              </a:defRPr>
            </a:lvl8pPr>
            <a:lvl9pPr marL="1828800" lvl="8" algn="r">
              <a:spcBef>
                <a:spcPct val="0"/>
              </a:spcBef>
              <a:spcAft>
                <a:spcPct val="0"/>
              </a:spcAft>
              <a:defRPr sz="2400" b="1">
                <a:solidFill>
                  <a:schemeClr val="bg1"/>
                </a:solidFill>
                <a:latin typeface="微软雅黑"/>
                <a:ea typeface="微软雅黑"/>
              </a:defRPr>
            </a:lvl9pPr>
          </a:lstStyle>
          <a:p>
            <a:pPr algn="l"/>
            <a:endParaRPr lang="en-US" sz="20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p:nvPr>
            <p:ph type="title"/>
          </p:nvPr>
        </p:nvSpPr>
        <p:spPr>
          <a:xfrm>
            <a:off x="962959" y="1371918"/>
            <a:ext cx="10361851" cy="2505655"/>
          </a:xfrm>
        </p:spPr>
        <p:txBody>
          <a:bodyPr anchor="b"/>
          <a:lstStyle>
            <a:lvl1pPr lvl="0" algn="ctr" defTabSz="1088390">
              <a:lnSpc>
                <a:spcPct val="100000"/>
              </a:lnSpc>
              <a:spcBef>
                <a:spcPct val="0"/>
              </a:spcBef>
              <a:buNone/>
              <a:defRPr lang="en-US" sz="5700" kern="1200">
                <a:solidFill>
                  <a:schemeClr val="tx2"/>
                </a:solidFill>
                <a:latin typeface="Palatino Linotype"/>
                <a:ea typeface="幼圆"/>
              </a:defRPr>
            </a:lvl1pPr>
          </a:lstStyle>
          <a:p>
            <a:r>
              <a:rPr lang="zh-CN"/>
              <a:t>单击此处编辑母版标题样式</a:t>
            </a:r>
            <a:endParaRPr lang="en-US"/>
          </a:p>
        </p:txBody>
      </p:sp>
      <p:sp>
        <p:nvSpPr>
          <p:cNvPr id="3" name="Text Placeholder 2"/>
          <p:cNvSpPr/>
          <p:nvPr>
            <p:ph type="body" idx="1"/>
          </p:nvPr>
        </p:nvSpPr>
        <p:spPr>
          <a:xfrm>
            <a:off x="962959" y="4069706"/>
            <a:ext cx="10361851" cy="1132149"/>
          </a:xfrm>
        </p:spPr>
        <p:txBody>
          <a:bodyPr anchor="t"/>
          <a:lstStyle>
            <a:lvl1pPr marL="0" lvl="0" indent="0" algn="ctr">
              <a:buNone/>
              <a:defRPr sz="2400">
                <a:solidFill>
                  <a:schemeClr val="tx1">
                    <a:tint val="75000"/>
                  </a:schemeClr>
                </a:solidFill>
              </a:defRPr>
            </a:lvl1pPr>
            <a:lvl2pPr marL="544195" lvl="1" indent="0">
              <a:buNone/>
              <a:defRPr sz="2100">
                <a:solidFill>
                  <a:schemeClr val="tx1">
                    <a:tint val="75000"/>
                  </a:schemeClr>
                </a:solidFill>
              </a:defRPr>
            </a:lvl2pPr>
            <a:lvl3pPr marL="1088390" lvl="2" indent="0">
              <a:buNone/>
              <a:defRPr sz="1900">
                <a:solidFill>
                  <a:schemeClr val="tx1">
                    <a:tint val="75000"/>
                  </a:schemeClr>
                </a:solidFill>
              </a:defRPr>
            </a:lvl3pPr>
            <a:lvl4pPr marL="1632585" lvl="3" indent="0">
              <a:buNone/>
              <a:defRPr sz="1700">
                <a:solidFill>
                  <a:schemeClr val="tx1">
                    <a:tint val="75000"/>
                  </a:schemeClr>
                </a:solidFill>
              </a:defRPr>
            </a:lvl4pPr>
            <a:lvl5pPr marL="2176780" lvl="4" indent="0">
              <a:buNone/>
              <a:defRPr sz="1700">
                <a:solidFill>
                  <a:schemeClr val="tx1">
                    <a:tint val="75000"/>
                  </a:schemeClr>
                </a:solidFill>
              </a:defRPr>
            </a:lvl5pPr>
            <a:lvl6pPr marL="2720975" lvl="5" indent="0">
              <a:buNone/>
              <a:defRPr sz="1700">
                <a:solidFill>
                  <a:schemeClr val="tx1">
                    <a:tint val="75000"/>
                  </a:schemeClr>
                </a:solidFill>
              </a:defRPr>
            </a:lvl6pPr>
            <a:lvl7pPr marL="3265805" lvl="6" indent="0">
              <a:buNone/>
              <a:defRPr sz="1700">
                <a:solidFill>
                  <a:schemeClr val="tx1">
                    <a:tint val="75000"/>
                  </a:schemeClr>
                </a:solidFill>
              </a:defRPr>
            </a:lvl7pPr>
            <a:lvl8pPr marL="3810000" lvl="7" indent="0">
              <a:buNone/>
              <a:defRPr sz="1700">
                <a:solidFill>
                  <a:schemeClr val="tx1">
                    <a:tint val="75000"/>
                  </a:schemeClr>
                </a:solidFill>
              </a:defRPr>
            </a:lvl8pPr>
            <a:lvl9pPr marL="4354195" lvl="8" indent="0">
              <a:buNone/>
              <a:defRPr sz="1700">
                <a:solidFill>
                  <a:schemeClr val="tx1">
                    <a:tint val="75000"/>
                  </a:schemeClr>
                </a:solidFill>
              </a:defRPr>
            </a:lvl9pPr>
          </a:lstStyle>
          <a:p>
            <a:pPr lvl="0"/>
            <a:r>
              <a:rPr lang="zh-CN"/>
              <a:t>单击此处编辑母版文本样式</a:t>
            </a:r>
            <a:endParaRPr lang="zh-CN"/>
          </a:p>
        </p:txBody>
      </p:sp>
      <p:sp>
        <p:nvSpPr>
          <p:cNvPr id="7" name="Oval 6"/>
          <p:cNvSpPr/>
          <p:nvPr/>
        </p:nvSpPr>
        <p:spPr>
          <a:xfrm>
            <a:off x="5993620" y="3925209"/>
            <a:ext cx="113015" cy="84792"/>
          </a:xfrm>
          <a:prstGeom prst="ellipse">
            <a:avLst/>
          </a:prstGeom>
          <a:solidFill>
            <a:schemeClr val="tx1">
              <a:lumMod val="50000"/>
              <a:lumOff val="50000"/>
            </a:schemeClr>
          </a:solidFill>
          <a:ln>
            <a:noFill/>
          </a:ln>
        </p:spPr>
        <p:txBody>
          <a:bodyPr lIns="108850" tIns="54425" rIns="108850" bIns="54425" anchor="ctr"/>
          <a:lstStyle/>
          <a:p>
            <a:pPr algn="ctr"/>
            <a:endParaRPr lang="en-US">
              <a:solidFill>
                <a:schemeClr val="lt1"/>
              </a:solidFill>
            </a:endParaRPr>
          </a:p>
        </p:txBody>
      </p:sp>
      <p:sp>
        <p:nvSpPr>
          <p:cNvPr id="8" name="Oval 7"/>
          <p:cNvSpPr/>
          <p:nvPr/>
        </p:nvSpPr>
        <p:spPr>
          <a:xfrm>
            <a:off x="6260285" y="3925209"/>
            <a:ext cx="113015" cy="84792"/>
          </a:xfrm>
          <a:prstGeom prst="ellipse">
            <a:avLst/>
          </a:prstGeom>
          <a:solidFill>
            <a:schemeClr val="tx1">
              <a:lumMod val="50000"/>
              <a:lumOff val="50000"/>
            </a:schemeClr>
          </a:solidFill>
          <a:ln>
            <a:noFill/>
          </a:ln>
        </p:spPr>
        <p:txBody>
          <a:bodyPr lIns="108850" tIns="54425" rIns="108850" bIns="54425" anchor="ctr"/>
          <a:lstStyle/>
          <a:p>
            <a:pPr algn="ctr"/>
            <a:endParaRPr lang="en-US">
              <a:solidFill>
                <a:schemeClr val="lt1"/>
              </a:solidFill>
            </a:endParaRPr>
          </a:p>
        </p:txBody>
      </p:sp>
      <p:sp>
        <p:nvSpPr>
          <p:cNvPr id="9" name="Oval 8"/>
          <p:cNvSpPr/>
          <p:nvPr/>
        </p:nvSpPr>
        <p:spPr>
          <a:xfrm>
            <a:off x="5728225" y="3925209"/>
            <a:ext cx="113015" cy="84792"/>
          </a:xfrm>
          <a:prstGeom prst="ellipse">
            <a:avLst/>
          </a:prstGeom>
          <a:solidFill>
            <a:schemeClr val="tx1">
              <a:lumMod val="50000"/>
              <a:lumOff val="50000"/>
            </a:schemeClr>
          </a:solidFill>
          <a:ln>
            <a:noFill/>
          </a:ln>
        </p:spPr>
        <p:txBody>
          <a:bodyPr lIns="108850" tIns="54425" rIns="108850" bIns="54425" anchor="ctr"/>
          <a:lstStyle/>
          <a:p>
            <a:pPr algn="ctr"/>
            <a:endParaRPr lang="en-US">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t>单击此处编辑母版标题样式</a:t>
            </a:r>
            <a:endParaRPr lang="en-US"/>
          </a:p>
        </p:txBody>
      </p:sp>
      <p:sp>
        <p:nvSpPr>
          <p:cNvPr id="4" name="Content Placeholder 3"/>
          <p:cNvSpPr/>
          <p:nvPr>
            <p:ph idx="2"/>
          </p:nvPr>
        </p:nvSpPr>
        <p:spPr>
          <a:xfrm>
            <a:off x="6196793" y="1600571"/>
            <a:ext cx="5384099" cy="4527011"/>
          </a:xfrm>
        </p:spPr>
        <p:txBody>
          <a:bodyPr/>
          <a:lstStyle>
            <a:lvl1pPr lvl="0">
              <a:defRPr sz="2900"/>
            </a:lvl1pPr>
            <a:lvl2pPr lvl="1">
              <a:defRPr sz="1900"/>
            </a:lvl2pPr>
            <a:lvl3pPr lvl="2">
              <a:defRPr sz="1900"/>
            </a:lvl3pPr>
            <a:lvl4pPr lvl="3">
              <a:defRPr sz="1900"/>
            </a:lvl4pPr>
            <a:lvl5pPr lvl="4">
              <a:defRPr sz="1900"/>
            </a:lvl5pPr>
            <a:lvl6pPr lvl="5">
              <a:defRPr sz="1900"/>
            </a:lvl6pPr>
            <a:lvl7pPr lvl="6">
              <a:defRPr sz="1900"/>
            </a:lvl7pPr>
            <a:lvl8pPr lvl="7">
              <a:defRPr sz="1900"/>
            </a:lvl8pPr>
            <a:lvl9pPr lvl="8">
              <a:defRPr sz="1900"/>
            </a:lvl9p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
        <p:nvSpPr>
          <p:cNvPr id="9" name="Content Placeholder 8"/>
          <p:cNvSpPr/>
          <p:nvPr>
            <p:ph idx="13"/>
          </p:nvPr>
        </p:nvSpPr>
        <p:spPr>
          <a:xfrm>
            <a:off x="487616" y="1600571"/>
            <a:ext cx="5388163" cy="4527328"/>
          </a:xfrm>
        </p:spPr>
        <p:txBody>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p:nvPr>
            <p:ph type="title"/>
          </p:nvPr>
        </p:nvSpPr>
        <p:spPr/>
        <p:txBody>
          <a:bodyPr/>
          <a:lstStyle/>
          <a:p>
            <a:r>
              <a:rPr lang="zh-CN"/>
              <a:t>单击此处编辑母版标题样式</a:t>
            </a:r>
            <a:endParaRPr lang="en-US"/>
          </a:p>
        </p:txBody>
      </p:sp>
      <p:sp>
        <p:nvSpPr>
          <p:cNvPr id="3" name="Text Placeholder 2"/>
          <p:cNvSpPr/>
          <p:nvPr>
            <p:ph type="body" idx="1"/>
          </p:nvPr>
        </p:nvSpPr>
        <p:spPr>
          <a:xfrm>
            <a:off x="609521" y="1600571"/>
            <a:ext cx="5386216" cy="609741"/>
          </a:xfrm>
        </p:spPr>
        <p:txBody>
          <a:bodyPr anchor="b"/>
          <a:lstStyle>
            <a:lvl1pPr marL="0" lvl="0" indent="0" algn="ctr">
              <a:buNone/>
              <a:defRPr sz="2900" b="0"/>
            </a:lvl1pPr>
            <a:lvl2pPr marL="544195" lvl="1" indent="0">
              <a:buNone/>
              <a:defRPr sz="2400" b="1"/>
            </a:lvl2pPr>
            <a:lvl3pPr marL="1088390" lvl="2" indent="0">
              <a:buNone/>
              <a:defRPr sz="2100" b="1"/>
            </a:lvl3pPr>
            <a:lvl4pPr marL="1632585" lvl="3" indent="0">
              <a:buNone/>
              <a:defRPr sz="1900" b="1"/>
            </a:lvl4pPr>
            <a:lvl5pPr marL="2176780" lvl="4" indent="0">
              <a:buNone/>
              <a:defRPr sz="1900" b="1"/>
            </a:lvl5pPr>
            <a:lvl6pPr marL="2720975" lvl="5" indent="0">
              <a:buNone/>
              <a:defRPr sz="1900" b="1"/>
            </a:lvl6pPr>
            <a:lvl7pPr marL="3265805" lvl="6" indent="0">
              <a:buNone/>
              <a:defRPr sz="1900" b="1"/>
            </a:lvl7pPr>
            <a:lvl8pPr marL="3810000" lvl="7" indent="0">
              <a:buNone/>
              <a:defRPr sz="1900" b="1"/>
            </a:lvl8pPr>
            <a:lvl9pPr marL="4354195" lvl="8" indent="0">
              <a:buNone/>
              <a:defRPr sz="1900" b="1"/>
            </a:lvl9pPr>
          </a:lstStyle>
          <a:p>
            <a:pPr lvl="0"/>
            <a:r>
              <a:rPr lang="zh-CN"/>
              <a:t>单击此处编辑母版文本样式</a:t>
            </a:r>
            <a:endParaRPr lang="zh-CN"/>
          </a:p>
        </p:txBody>
      </p:sp>
      <p:sp>
        <p:nvSpPr>
          <p:cNvPr id="5" name="Text Placeholder 4"/>
          <p:cNvSpPr/>
          <p:nvPr>
            <p:ph type="body" idx="3"/>
          </p:nvPr>
        </p:nvSpPr>
        <p:spPr>
          <a:xfrm>
            <a:off x="6196794" y="1600571"/>
            <a:ext cx="5388332" cy="609741"/>
          </a:xfrm>
        </p:spPr>
        <p:txBody>
          <a:bodyPr anchor="b"/>
          <a:lstStyle>
            <a:lvl1pPr marL="0" lvl="0" indent="0" algn="ctr">
              <a:buNone/>
              <a:defRPr sz="2900" b="0"/>
            </a:lvl1pPr>
            <a:lvl2pPr marL="544195" lvl="1" indent="0">
              <a:buNone/>
              <a:defRPr sz="2400" b="1"/>
            </a:lvl2pPr>
            <a:lvl3pPr marL="1088390" lvl="2" indent="0">
              <a:buNone/>
              <a:defRPr sz="2100" b="1"/>
            </a:lvl3pPr>
            <a:lvl4pPr marL="1632585" lvl="3" indent="0">
              <a:buNone/>
              <a:defRPr sz="1900" b="1"/>
            </a:lvl4pPr>
            <a:lvl5pPr marL="2176780" lvl="4" indent="0">
              <a:buNone/>
              <a:defRPr sz="1900" b="1"/>
            </a:lvl5pPr>
            <a:lvl6pPr marL="2720975" lvl="5" indent="0">
              <a:buNone/>
              <a:defRPr sz="1900" b="1"/>
            </a:lvl6pPr>
            <a:lvl7pPr marL="3265805" lvl="6" indent="0">
              <a:buNone/>
              <a:defRPr sz="1900" b="1"/>
            </a:lvl7pPr>
            <a:lvl8pPr marL="3810000" lvl="7" indent="0">
              <a:buNone/>
              <a:defRPr sz="1900" b="1"/>
            </a:lvl8pPr>
            <a:lvl9pPr marL="4354195" lvl="8" indent="0">
              <a:buNone/>
              <a:defRPr sz="1900" b="1"/>
            </a:lvl9pPr>
          </a:lstStyle>
          <a:p>
            <a:pPr lvl="0"/>
            <a:r>
              <a:rPr lang="zh-CN"/>
              <a:t>单击此处编辑母版文本样式</a:t>
            </a:r>
            <a:endParaRPr lang="zh-CN"/>
          </a:p>
        </p:txBody>
      </p:sp>
      <p:sp>
        <p:nvSpPr>
          <p:cNvPr id="11" name="Content Placeholder 10"/>
          <p:cNvSpPr/>
          <p:nvPr>
            <p:ph idx="13"/>
          </p:nvPr>
        </p:nvSpPr>
        <p:spPr>
          <a:xfrm>
            <a:off x="609520" y="2213361"/>
            <a:ext cx="5388163" cy="3914538"/>
          </a:xfrm>
        </p:spPr>
        <p:txBody>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
        <p:nvSpPr>
          <p:cNvPr id="13" name="Content Placeholder 12"/>
          <p:cNvSpPr/>
          <p:nvPr>
            <p:ph idx="14"/>
          </p:nvPr>
        </p:nvSpPr>
        <p:spPr>
          <a:xfrm>
            <a:off x="6229301" y="2213361"/>
            <a:ext cx="5388163" cy="3914093"/>
          </a:xfrm>
        </p:spPr>
        <p:txBody>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p:nvPr>
            <p:ph type="title"/>
          </p:nvPr>
        </p:nvSpPr>
        <p:spPr/>
        <p:txBody>
          <a:bodyPr/>
          <a:lstStyle/>
          <a:p>
            <a:r>
              <a:rPr lang="zh-CN"/>
              <a:t>单击此处编辑母版标题样式</a:t>
            </a:r>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slideLayout" Target="/ppt/slideLayouts/slideLayout2.xml" Id="rId2" /><Relationship Type="http://schemas.openxmlformats.org/officeDocument/2006/relationships/slideLayout" Target="/ppt/slideLayouts/slideLayout3.xml" Id="rId3" /><Relationship Type="http://schemas.openxmlformats.org/officeDocument/2006/relationships/theme" Target="/ppt/slideMasters/theme/theme1.xml" Id="rId4" /><Relationship Type="http://schemas.openxmlformats.org/officeDocument/2006/relationships/image" Target="/ppt/media/image.jpg" Id="rId5" /><Relationship Type="http://schemas.openxmlformats.org/officeDocument/2006/relationships/image" Target="/ppt/media/image.png" Id="rId6" /></Relationships>
</file>

<file path=ppt/slideMasters/_rels/slideMaster2.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slideLayout" Target="/ppt/slideLayouts/slideLayout5.xml" Id="rId2" /><Relationship Type="http://schemas.openxmlformats.org/officeDocument/2006/relationships/slideLayout" Target="/ppt/slideLayouts/slideLayout6.xml" Id="rId3" /><Relationship Type="http://schemas.openxmlformats.org/officeDocument/2006/relationships/slideLayout" Target="/ppt/slideLayouts/slideLayout7.xml" Id="rId4" /><Relationship Type="http://schemas.openxmlformats.org/officeDocument/2006/relationships/slideLayout" Target="/ppt/slideLayouts/slideLayout8.xml" Id="rId5" /><Relationship Type="http://schemas.openxmlformats.org/officeDocument/2006/relationships/slideLayout" Target="/ppt/slideLayouts/slideLayout9.xml" Id="rId6" /><Relationship Type="http://schemas.openxmlformats.org/officeDocument/2006/relationships/slideLayout" Target="/ppt/slideLayouts/slideLayout10.xml" Id="rId7" /><Relationship Type="http://schemas.openxmlformats.org/officeDocument/2006/relationships/slideLayout" Target="/ppt/slideLayouts/slideLayout11.xml" Id="rId8" /><Relationship Type="http://schemas.openxmlformats.org/officeDocument/2006/relationships/slideLayout" Target="/ppt/slideLayouts/slideLayout12.xml" Id="rId9" /><Relationship Type="http://schemas.openxmlformats.org/officeDocument/2006/relationships/slideLayout" Target="/ppt/slideLayouts/slideLayout13.xml" Id="rId10" /><Relationship Type="http://schemas.openxmlformats.org/officeDocument/2006/relationships/slideLayout" Target="/ppt/slideLayouts/slideLayout14.xml" Id="rId11" /><Relationship Type="http://schemas.openxmlformats.org/officeDocument/2006/relationships/theme" Target="/ppt/slideMasters/theme/theme2.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 name=""/>
        <p:cNvGrpSpPr/>
        <p:nvPr/>
      </p:nvGrpSpPr>
      <p:grpSpPr>
        <a:xfrm>
          <a:off x="0" y="0"/>
          <a:ext cx="0" cy="0"/>
          <a:chOff x="0" y="0"/>
          <a:chExt cx="0" cy="0"/>
        </a:xfrm>
      </p:grpSpPr>
      <p:sp>
        <p:nvSpPr>
          <p:cNvPr id="1026" name="Rectangle 6"/>
          <p:cNvSpPr/>
          <p:nvPr/>
        </p:nvSpPr>
        <p:spPr>
          <a:xfrm>
            <a:off x="5231725" y="6454682"/>
            <a:ext cx="1424331" cy="290225"/>
          </a:xfrm>
          <a:prstGeom prst="rect">
            <a:avLst/>
          </a:prstGeom>
          <a:noFill/>
          <a:ln>
            <a:noFill/>
          </a:ln>
        </p:spPr>
        <p:txBody>
          <a:bodyPr lIns="104537" tIns="52269" rIns="104537" bIns="52269">
            <a:spAutoFit/>
          </a:bodyPr>
          <a:lstStyle>
            <a:lvl1pPr lvl="0" defTabSz="762000">
              <a:defRPr>
                <a:solidFill>
                  <a:schemeClr val="tx1"/>
                </a:solidFill>
                <a:latin typeface="Arial"/>
                <a:ea typeface="宋体"/>
              </a:defRPr>
            </a:lvl1pPr>
            <a:lvl2pPr marL="742950" lvl="1" indent="-285750" defTabSz="762000">
              <a:defRPr>
                <a:solidFill>
                  <a:schemeClr val="tx1"/>
                </a:solidFill>
                <a:latin typeface="Arial"/>
                <a:ea typeface="宋体"/>
              </a:defRPr>
            </a:lvl2pPr>
            <a:lvl3pPr marL="1143000" lvl="2" indent="-228600" defTabSz="762000">
              <a:defRPr>
                <a:solidFill>
                  <a:schemeClr val="tx1"/>
                </a:solidFill>
                <a:latin typeface="Arial"/>
                <a:ea typeface="宋体"/>
              </a:defRPr>
            </a:lvl3pPr>
            <a:lvl4pPr marL="1600200" lvl="3" indent="-228600" defTabSz="762000">
              <a:defRPr>
                <a:solidFill>
                  <a:schemeClr val="tx1"/>
                </a:solidFill>
                <a:latin typeface="Arial"/>
                <a:ea typeface="宋体"/>
              </a:defRPr>
            </a:lvl4pPr>
            <a:lvl5pPr marL="2057400" lvl="4" indent="-228600" defTabSz="762000">
              <a:defRPr>
                <a:solidFill>
                  <a:schemeClr val="tx1"/>
                </a:solidFill>
                <a:latin typeface="Arial"/>
                <a:ea typeface="宋体"/>
              </a:defRPr>
            </a:lvl5pPr>
            <a:lvl6pPr marL="2514600" lvl="5" indent="-228600" defTabSz="762000">
              <a:spcBef>
                <a:spcPct val="0"/>
              </a:spcBef>
              <a:spcAft>
                <a:spcPct val="0"/>
              </a:spcAft>
              <a:defRPr>
                <a:solidFill>
                  <a:schemeClr val="tx1"/>
                </a:solidFill>
                <a:latin typeface="Arial"/>
                <a:ea typeface="宋体"/>
              </a:defRPr>
            </a:lvl6pPr>
            <a:lvl7pPr marL="2971800" lvl="6" indent="-228600" defTabSz="762000">
              <a:spcBef>
                <a:spcPct val="0"/>
              </a:spcBef>
              <a:spcAft>
                <a:spcPct val="0"/>
              </a:spcAft>
              <a:defRPr>
                <a:solidFill>
                  <a:schemeClr val="tx1"/>
                </a:solidFill>
                <a:latin typeface="Arial"/>
                <a:ea typeface="宋体"/>
              </a:defRPr>
            </a:lvl7pPr>
            <a:lvl8pPr marL="3429000" lvl="7" indent="-228600" defTabSz="762000">
              <a:spcBef>
                <a:spcPct val="0"/>
              </a:spcBef>
              <a:spcAft>
                <a:spcPct val="0"/>
              </a:spcAft>
              <a:defRPr>
                <a:solidFill>
                  <a:schemeClr val="tx1"/>
                </a:solidFill>
                <a:latin typeface="Arial"/>
                <a:ea typeface="宋体"/>
              </a:defRPr>
            </a:lvl8pPr>
            <a:lvl9pPr marL="3886200" lvl="8" indent="-228600" defTabSz="762000">
              <a:spcBef>
                <a:spcPct val="0"/>
              </a:spcBef>
              <a:spcAft>
                <a:spcPct val="0"/>
              </a:spcAft>
              <a:defRPr>
                <a:solidFill>
                  <a:schemeClr val="tx1"/>
                </a:solidFill>
                <a:latin typeface="Arial"/>
                <a:ea typeface="宋体"/>
              </a:defRPr>
            </a:lvl9pPr>
          </a:lstStyle>
          <a:p>
            <a:pPr algn="ctr">
              <a:spcBef>
                <a:spcPct val="0"/>
              </a:spcBef>
              <a:spcAft>
                <a:spcPct val="0"/>
              </a:spcAft>
            </a:pPr>
            <a:r>
              <a:rPr lang="zh-CN" sz="1200">
                <a:solidFill>
                  <a:srgbClr val="000000"/>
                </a:solidFill>
                <a:latin typeface="微软雅黑"/>
                <a:ea typeface="微软雅黑"/>
              </a:rPr>
              <a:t>第 </a:t>
            </a:r>
            <a:r>
              <a:rPr lang="en-US" sz="1200">
                <a:solidFill>
                  <a:srgbClr val="000000"/>
                </a:solidFill>
                <a:latin typeface="微软雅黑"/>
                <a:ea typeface="微软雅黑"/>
              </a:rPr>
              <a:t/>
            </a:r>
            <a:r>
              <a:rPr lang="en-US" sz="1200">
                <a:solidFill>
                  <a:srgbClr val="000000"/>
                </a:solidFill>
                <a:latin typeface="微软雅黑"/>
                <a:ea typeface="微软雅黑"/>
              </a:rPr>
              <a:t> </a:t>
            </a:r>
            <a:r>
              <a:rPr lang="zh-CN" sz="1200">
                <a:solidFill>
                  <a:srgbClr val="000000"/>
                </a:solidFill>
                <a:latin typeface="微软雅黑"/>
                <a:ea typeface="微软雅黑"/>
              </a:rPr>
              <a:t>页</a:t>
            </a:r>
            <a:endParaRPr lang="zh-TW" sz="1200">
              <a:solidFill>
                <a:srgbClr val="000000"/>
              </a:solidFill>
              <a:latin typeface="微软雅黑"/>
              <a:ea typeface="微软雅黑"/>
            </a:endParaRPr>
          </a:p>
        </p:txBody>
      </p:sp>
      <p:sp>
        <p:nvSpPr>
          <p:cNvPr id="11" name="Title 1"/>
          <p:cNvSpPr txBox="1"/>
          <p:nvPr/>
        </p:nvSpPr>
        <p:spPr>
          <a:xfrm>
            <a:off x="203173" y="214363"/>
            <a:ext cx="7646522" cy="762176"/>
          </a:xfrm>
          <a:prstGeom prst="rect">
            <a:avLst/>
          </a:prstGeom>
        </p:spPr>
        <p:txBody>
          <a:bodyPr lIns="103816" tIns="51909" rIns="103816" bIns="51909" anchor="ctr"/>
          <a:lstStyle>
            <a:lvl1pPr lvl="0" algn="l">
              <a:defRPr>
                <a:solidFill>
                  <a:schemeClr val="tx2"/>
                </a:solidFill>
              </a:defRPr>
            </a:lvl1pPr>
          </a:lstStyle>
          <a:p>
            <a:pPr>
              <a:spcBef>
                <a:spcPct val="0"/>
              </a:spcBef>
              <a:spcAft>
                <a:spcPct val="0"/>
              </a:spcAft>
            </a:pPr>
            <a:endParaRPr lang="en-US" sz="2600" b="1">
              <a:solidFill>
                <a:srgbClr val="1F497D"/>
              </a:solidFill>
              <a:latin typeface="微软雅黑"/>
              <a:ea typeface="微软雅黑"/>
            </a:endParaRPr>
          </a:p>
        </p:txBody>
      </p:sp>
      <p:pic>
        <p:nvPicPr>
          <p:cNvPr id="1028" name="Picture 11"/>
          <p:cNvPicPr/>
          <p:nvPr/>
        </p:nvPicPr>
        <p:blipFill>
          <a:blip r:embed="rId5"/>
          <a:stretch/>
        </p:blipFill>
        <p:spPr>
          <a:xfrm>
            <a:off x="338624" y="319162"/>
            <a:ext cx="3051837" cy="457306"/>
          </a:xfrm>
          <a:prstGeom prst="rect">
            <a:avLst/>
          </a:prstGeom>
          <a:noFill/>
          <a:ln>
            <a:noFill/>
          </a:ln>
        </p:spPr>
      </p:pic>
      <p:sp>
        <p:nvSpPr>
          <p:cNvPr id="1030" name="AC Banner Title"/>
          <p:cNvSpPr/>
          <p:nvPr>
            <p:ph type="title"/>
          </p:nvPr>
        </p:nvSpPr>
        <p:spPr>
          <a:xfrm>
            <a:off x="3644428" y="260411"/>
            <a:ext cx="8209481" cy="647850"/>
          </a:xfrm>
          <a:prstGeom prst="rect">
            <a:avLst/>
          </a:prstGeom>
          <a:noFill/>
          <a:ln>
            <a:noFill/>
          </a:ln>
        </p:spPr>
        <p:txBody>
          <a:bodyPr vert="horz" wrap="square" lIns="0" tIns="50467" rIns="102735" bIns="50467" numCol="1" anchor="b" anchorCtr="0"/>
          <a:lstStyle/>
          <a:p>
            <a:pPr lvl="0"/>
            <a:r>
              <a:rPr lang="en-US"/>
              <a:t>Click to edit title style</a:t>
            </a:r>
            <a:endParaRPr lang="en-US"/>
          </a:p>
        </p:txBody>
      </p:sp>
      <p:sp>
        <p:nvSpPr>
          <p:cNvPr id="1031" name="Line 4"/>
          <p:cNvSpPr/>
          <p:nvPr/>
        </p:nvSpPr>
        <p:spPr>
          <a:xfrm>
            <a:off x="423301" y="990829"/>
            <a:ext cx="11519518" cy="0"/>
          </a:xfrm>
          <a:prstGeom prst="line">
            <a:avLst/>
          </a:prstGeom>
          <a:noFill/>
          <a:ln w="28575">
            <a:solidFill>
              <a:srgbClr val="003366"/>
            </a:solidFill>
            <a:round/>
          </a:ln>
        </p:spPr>
        <p:txBody>
          <a:bodyPr lIns="103816" tIns="51909" rIns="103816" bIns="51909"/>
          <a:lstStyle/>
          <a:p>
            <a:pPr>
              <a:spcBef>
                <a:spcPct val="0"/>
              </a:spcBef>
              <a:spcAft>
                <a:spcPct val="0"/>
              </a:spcAft>
            </a:pPr>
            <a:endParaRPr lang="en-US">
              <a:solidFill>
                <a:srgbClr val="000000"/>
              </a:solidFill>
              <a:latin typeface="Arial"/>
              <a:ea typeface="宋体"/>
            </a:endParaRPr>
          </a:p>
        </p:txBody>
      </p:sp>
      <p:sp>
        <p:nvSpPr>
          <p:cNvPr id="1032" name="Line 7"/>
          <p:cNvSpPr/>
          <p:nvPr/>
        </p:nvSpPr>
        <p:spPr>
          <a:xfrm>
            <a:off x="423278" y="6326064"/>
            <a:ext cx="11521633" cy="0"/>
          </a:xfrm>
          <a:prstGeom prst="line">
            <a:avLst/>
          </a:prstGeom>
          <a:noFill/>
          <a:ln w="38100">
            <a:solidFill>
              <a:schemeClr val="tx1"/>
            </a:solidFill>
            <a:round/>
          </a:ln>
        </p:spPr>
        <p:txBody>
          <a:bodyPr lIns="81107" tIns="41454" rIns="81107" bIns="41454"/>
          <a:lstStyle/>
          <a:p>
            <a:pPr>
              <a:spcBef>
                <a:spcPct val="0"/>
              </a:spcBef>
              <a:spcAft>
                <a:spcPct val="0"/>
              </a:spcAft>
            </a:pPr>
            <a:endParaRPr lang="en-US">
              <a:solidFill>
                <a:srgbClr val="000000"/>
              </a:solidFill>
              <a:latin typeface="Arial"/>
              <a:ea typeface="宋体"/>
            </a:endParaRPr>
          </a:p>
        </p:txBody>
      </p:sp>
      <p:pic>
        <p:nvPicPr>
          <p:cNvPr id="1033" name="Picture 8"/>
          <p:cNvPicPr/>
          <p:nvPr/>
        </p:nvPicPr>
        <p:blipFill>
          <a:blip r:embed="rId6"/>
          <a:stretch/>
        </p:blipFill>
        <p:spPr>
          <a:xfrm>
            <a:off x="10639100" y="6405488"/>
            <a:ext cx="1276183" cy="43507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lvl="0" algn="r">
        <a:spcBef>
          <a:spcPct val="0"/>
        </a:spcBef>
        <a:spcAft>
          <a:spcPct val="0"/>
        </a:spcAft>
        <a:defRPr sz="2500" b="1" kern="1200">
          <a:solidFill>
            <a:schemeClr val="tx1"/>
          </a:solidFill>
          <a:latin typeface="微软雅黑"/>
          <a:ea typeface="微软雅黑"/>
        </a:defRPr>
      </a:lvl1pPr>
      <a:lvl2pPr lvl="1" algn="r">
        <a:spcBef>
          <a:spcPct val="0"/>
        </a:spcBef>
        <a:spcAft>
          <a:spcPct val="0"/>
        </a:spcAft>
        <a:defRPr sz="2600" b="1">
          <a:solidFill>
            <a:schemeClr val="tx1"/>
          </a:solidFill>
          <a:latin typeface="微软雅黑"/>
          <a:ea typeface="微软雅黑"/>
        </a:defRPr>
      </a:lvl2pPr>
      <a:lvl3pPr lvl="2" algn="r">
        <a:spcBef>
          <a:spcPct val="0"/>
        </a:spcBef>
        <a:spcAft>
          <a:spcPct val="0"/>
        </a:spcAft>
        <a:defRPr sz="2600" b="1">
          <a:solidFill>
            <a:schemeClr val="tx1"/>
          </a:solidFill>
          <a:latin typeface="微软雅黑"/>
          <a:ea typeface="微软雅黑"/>
        </a:defRPr>
      </a:lvl3pPr>
      <a:lvl4pPr lvl="3" algn="r">
        <a:spcBef>
          <a:spcPct val="0"/>
        </a:spcBef>
        <a:spcAft>
          <a:spcPct val="0"/>
        </a:spcAft>
        <a:defRPr sz="2600" b="1">
          <a:solidFill>
            <a:schemeClr val="tx1"/>
          </a:solidFill>
          <a:latin typeface="微软雅黑"/>
          <a:ea typeface="微软雅黑"/>
        </a:defRPr>
      </a:lvl4pPr>
      <a:lvl5pPr lvl="4" algn="r">
        <a:spcBef>
          <a:spcPct val="0"/>
        </a:spcBef>
        <a:spcAft>
          <a:spcPct val="0"/>
        </a:spcAft>
        <a:defRPr sz="2600" b="1">
          <a:solidFill>
            <a:schemeClr val="tx1"/>
          </a:solidFill>
          <a:latin typeface="微软雅黑"/>
          <a:ea typeface="微软雅黑"/>
        </a:defRPr>
      </a:lvl5pPr>
      <a:lvl6pPr marL="519430" lvl="5" algn="r">
        <a:spcBef>
          <a:spcPct val="0"/>
        </a:spcBef>
        <a:spcAft>
          <a:spcPct val="0"/>
        </a:spcAft>
        <a:defRPr sz="2600" b="1">
          <a:solidFill>
            <a:schemeClr val="bg1"/>
          </a:solidFill>
          <a:latin typeface="微软雅黑"/>
          <a:ea typeface="微软雅黑"/>
        </a:defRPr>
      </a:lvl6pPr>
      <a:lvl7pPr marL="1038860" lvl="6" algn="r">
        <a:spcBef>
          <a:spcPct val="0"/>
        </a:spcBef>
        <a:spcAft>
          <a:spcPct val="0"/>
        </a:spcAft>
        <a:defRPr sz="2600" b="1">
          <a:solidFill>
            <a:schemeClr val="bg1"/>
          </a:solidFill>
          <a:latin typeface="微软雅黑"/>
          <a:ea typeface="微软雅黑"/>
        </a:defRPr>
      </a:lvl7pPr>
      <a:lvl8pPr marL="1558290" lvl="7" algn="r">
        <a:spcBef>
          <a:spcPct val="0"/>
        </a:spcBef>
        <a:spcAft>
          <a:spcPct val="0"/>
        </a:spcAft>
        <a:defRPr sz="2600" b="1">
          <a:solidFill>
            <a:schemeClr val="bg1"/>
          </a:solidFill>
          <a:latin typeface="微软雅黑"/>
          <a:ea typeface="微软雅黑"/>
        </a:defRPr>
      </a:lvl8pPr>
      <a:lvl9pPr marL="2077085" lvl="8" algn="r">
        <a:spcBef>
          <a:spcPct val="0"/>
        </a:spcBef>
        <a:spcAft>
          <a:spcPct val="0"/>
        </a:spcAft>
        <a:defRPr sz="2600" b="1">
          <a:solidFill>
            <a:schemeClr val="bg1"/>
          </a:solidFill>
          <a:latin typeface="微软雅黑"/>
          <a:ea typeface="微软雅黑"/>
        </a:defRPr>
      </a:lvl9pPr>
    </p:titleStyle>
    <p:bodyStyle>
      <a:lvl1pPr marL="389255" lvl="0" indent="-389255" algn="l">
        <a:spcBef>
          <a:spcPct val="20000"/>
        </a:spcBef>
        <a:spcAft>
          <a:spcPct val="0"/>
        </a:spcAft>
        <a:buFont typeface="Wingdings" charset="2"/>
        <a:buChar char="n"/>
        <a:defRPr sz="2300" kern="1200">
          <a:solidFill>
            <a:schemeClr val="tx1"/>
          </a:solidFill>
          <a:latin typeface="微软雅黑"/>
          <a:ea typeface="微软雅黑"/>
        </a:defRPr>
      </a:lvl1pPr>
      <a:lvl2pPr marL="843915" lvl="1" indent="-324485" algn="l">
        <a:spcBef>
          <a:spcPct val="20000"/>
        </a:spcBef>
        <a:spcAft>
          <a:spcPct val="0"/>
        </a:spcAft>
        <a:buFont typeface="Arial" charset="0"/>
        <a:buChar char="–"/>
        <a:defRPr kern="1200">
          <a:solidFill>
            <a:schemeClr val="tx1"/>
          </a:solidFill>
          <a:latin typeface="微软雅黑"/>
          <a:ea typeface="微软雅黑"/>
        </a:defRPr>
      </a:lvl2pPr>
      <a:lvl3pPr marL="1298575" lvl="2" indent="-259715" algn="l">
        <a:spcBef>
          <a:spcPct val="20000"/>
        </a:spcBef>
        <a:spcAft>
          <a:spcPct val="0"/>
        </a:spcAft>
        <a:buFont typeface="Arial" charset="0"/>
        <a:buChar char="•"/>
        <a:defRPr sz="1800" kern="1200">
          <a:solidFill>
            <a:schemeClr val="tx1"/>
          </a:solidFill>
          <a:latin typeface="微软雅黑"/>
          <a:ea typeface="微软雅黑"/>
        </a:defRPr>
      </a:lvl3pPr>
      <a:lvl4pPr marL="1817370" lvl="3" indent="-259715" algn="l">
        <a:spcBef>
          <a:spcPct val="20000"/>
        </a:spcBef>
        <a:spcAft>
          <a:spcPct val="0"/>
        </a:spcAft>
        <a:buFont typeface="Arial" charset="0"/>
        <a:buChar char="–"/>
        <a:defRPr sz="1500" kern="1200">
          <a:solidFill>
            <a:schemeClr val="tx1"/>
          </a:solidFill>
          <a:latin typeface="微软雅黑"/>
          <a:ea typeface="微软雅黑"/>
        </a:defRPr>
      </a:lvl4pPr>
      <a:lvl5pPr marL="2336800" lvl="4" indent="-259715" algn="l">
        <a:spcBef>
          <a:spcPct val="20000"/>
        </a:spcBef>
        <a:spcAft>
          <a:spcPct val="0"/>
        </a:spcAft>
        <a:buFont typeface="Arial" charset="0"/>
        <a:buChar char="»"/>
        <a:defRPr sz="1400" kern="1200">
          <a:solidFill>
            <a:schemeClr val="tx1"/>
          </a:solidFill>
          <a:latin typeface="微软雅黑"/>
          <a:ea typeface="微软雅黑"/>
        </a:defRPr>
      </a:lvl5pPr>
      <a:lvl6pPr marL="2856230" lvl="5" indent="-259715" algn="l" defTabSz="1038225">
        <a:spcBef>
          <a:spcPct val="20000"/>
        </a:spcBef>
        <a:buFont typeface="Arial" charset="0"/>
        <a:buChar char="•"/>
        <a:defRPr sz="2300" kern="1200">
          <a:solidFill>
            <a:schemeClr val="tx1"/>
          </a:solidFill>
          <a:latin typeface="Calibri"/>
          <a:ea typeface="宋体"/>
        </a:defRPr>
      </a:lvl6pPr>
      <a:lvl7pPr marL="3375660" lvl="6" indent="-259715" algn="l" defTabSz="1038225">
        <a:spcBef>
          <a:spcPct val="20000"/>
        </a:spcBef>
        <a:buFont typeface="Arial" charset="0"/>
        <a:buChar char="•"/>
        <a:defRPr sz="2300" kern="1200">
          <a:solidFill>
            <a:schemeClr val="tx1"/>
          </a:solidFill>
          <a:latin typeface="Calibri"/>
          <a:ea typeface="宋体"/>
        </a:defRPr>
      </a:lvl7pPr>
      <a:lvl8pPr marL="3895090" lvl="7" indent="-259715" algn="l" defTabSz="1038225">
        <a:spcBef>
          <a:spcPct val="20000"/>
        </a:spcBef>
        <a:buFont typeface="Arial" charset="0"/>
        <a:buChar char="•"/>
        <a:defRPr sz="2300" kern="1200">
          <a:solidFill>
            <a:schemeClr val="tx1"/>
          </a:solidFill>
          <a:latin typeface="Calibri"/>
          <a:ea typeface="宋体"/>
        </a:defRPr>
      </a:lvl8pPr>
      <a:lvl9pPr marL="4414520" lvl="8" indent="-259715" algn="l" defTabSz="1038225">
        <a:spcBef>
          <a:spcPct val="20000"/>
        </a:spcBef>
        <a:buFont typeface="Arial" charset="0"/>
        <a:buChar char="•"/>
        <a:defRPr sz="2300" kern="1200">
          <a:solidFill>
            <a:schemeClr val="tx1"/>
          </a:solidFill>
          <a:latin typeface="Calibri"/>
          <a:ea typeface="宋体"/>
        </a:defRPr>
      </a:lvl9pPr>
    </p:bodyStyle>
    <p:otherStyle>
      <a:lvl1pPr marL="0" lvl="0" algn="l" defTabSz="1038225">
        <a:defRPr sz="2000" kern="1200">
          <a:solidFill>
            <a:schemeClr val="tx1"/>
          </a:solidFill>
          <a:latin typeface="Calibri"/>
          <a:ea typeface="宋体"/>
        </a:defRPr>
      </a:lvl1pPr>
      <a:lvl2pPr marL="519430" lvl="1" algn="l" defTabSz="1038225">
        <a:defRPr sz="2000" kern="1200">
          <a:solidFill>
            <a:schemeClr val="tx1"/>
          </a:solidFill>
          <a:latin typeface="Calibri"/>
          <a:ea typeface="宋体"/>
        </a:defRPr>
      </a:lvl2pPr>
      <a:lvl3pPr marL="1038860" lvl="2" algn="l" defTabSz="1038225">
        <a:defRPr sz="2000" kern="1200">
          <a:solidFill>
            <a:schemeClr val="tx1"/>
          </a:solidFill>
          <a:latin typeface="Calibri"/>
          <a:ea typeface="宋体"/>
        </a:defRPr>
      </a:lvl3pPr>
      <a:lvl4pPr marL="1558290" lvl="3" algn="l" defTabSz="1038225">
        <a:defRPr sz="2000" kern="1200">
          <a:solidFill>
            <a:schemeClr val="tx1"/>
          </a:solidFill>
          <a:latin typeface="Calibri"/>
          <a:ea typeface="宋体"/>
        </a:defRPr>
      </a:lvl4pPr>
      <a:lvl5pPr marL="2077085" lvl="4" algn="l" defTabSz="1038225">
        <a:defRPr sz="2000" kern="1200">
          <a:solidFill>
            <a:schemeClr val="tx1"/>
          </a:solidFill>
          <a:latin typeface="Calibri"/>
          <a:ea typeface="宋体"/>
        </a:defRPr>
      </a:lvl5pPr>
      <a:lvl6pPr marL="2596515" lvl="5" algn="l" defTabSz="1038225">
        <a:defRPr sz="2000" kern="1200">
          <a:solidFill>
            <a:schemeClr val="tx1"/>
          </a:solidFill>
          <a:latin typeface="Calibri"/>
          <a:ea typeface="宋体"/>
        </a:defRPr>
      </a:lvl6pPr>
      <a:lvl7pPr marL="3115945" lvl="6" algn="l" defTabSz="1038225">
        <a:defRPr sz="2000" kern="1200">
          <a:solidFill>
            <a:schemeClr val="tx1"/>
          </a:solidFill>
          <a:latin typeface="Calibri"/>
          <a:ea typeface="宋体"/>
        </a:defRPr>
      </a:lvl7pPr>
      <a:lvl8pPr marL="3635375" lvl="7" algn="l" defTabSz="1038225">
        <a:defRPr sz="2000" kern="1200">
          <a:solidFill>
            <a:schemeClr val="tx1"/>
          </a:solidFill>
          <a:latin typeface="Calibri"/>
          <a:ea typeface="宋体"/>
        </a:defRPr>
      </a:lvl8pPr>
      <a:lvl9pPr marL="4154805" lvl="8" algn="l" defTabSz="1038225">
        <a:defRPr sz="2000" kern="1200">
          <a:solidFill>
            <a:schemeClr val="tx1"/>
          </a:solidFill>
          <a:latin typeface="Calibri"/>
          <a:ea typeface="宋体"/>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50000">
              <a:schemeClr val="bg1">
                <a:tint val="80000"/>
              </a:schemeClr>
            </a:gs>
            <a:gs pos="76000">
              <a:schemeClr val="bg1">
                <a:shade val="90000"/>
                <a:tint val="90000"/>
              </a:schemeClr>
            </a:gs>
            <a:gs pos="92000">
              <a:schemeClr val="bg1">
                <a:shade val="70000"/>
                <a:tint val="90000"/>
              </a:schemeClr>
            </a:gs>
          </a:gsLst>
          <a:path path="circle">
            <a:fillToRect l="50000" t="50000" r="50000" b="50000"/>
          </a:path>
        </a:gradFill>
      </p:bgPr>
    </p:bg>
    <p:spTree>
      <p:nvGrpSpPr>
        <p:cNvPr id="1" name=""/>
        <p:cNvGrpSpPr/>
        <p:nvPr/>
      </p:nvGrpSpPr>
      <p:grpSpPr>
        <a:xfrm>
          <a:off x="0" y="0"/>
          <a:ext cx="0" cy="0"/>
          <a:chOff x="0" y="0"/>
          <a:chExt cx="0" cy="0"/>
        </a:xfrm>
      </p:grpSpPr>
      <p:sp>
        <p:nvSpPr>
          <p:cNvPr id="2" name="Title Placeholder 1"/>
          <p:cNvSpPr/>
          <p:nvPr>
            <p:ph type="title"/>
          </p:nvPr>
        </p:nvSpPr>
        <p:spPr>
          <a:xfrm>
            <a:off x="609521" y="0"/>
            <a:ext cx="10971372" cy="1600571"/>
          </a:xfrm>
          <a:prstGeom prst="rect">
            <a:avLst/>
          </a:prstGeom>
        </p:spPr>
        <p:txBody>
          <a:bodyPr vert="horz" lIns="108850" tIns="54425" rIns="108850" bIns="54425" anchor="b"/>
          <a:lstStyle/>
          <a:p>
            <a:r>
              <a:rPr lang="zh-CN"/>
              <a:t>单击此处编辑母版标题样式</a:t>
            </a:r>
            <a:endParaRPr lang="en-US"/>
          </a:p>
        </p:txBody>
      </p:sp>
      <p:sp>
        <p:nvSpPr>
          <p:cNvPr id="3" name="Text Placeholder 2"/>
          <p:cNvSpPr/>
          <p:nvPr>
            <p:ph type="body" idx="1"/>
          </p:nvPr>
        </p:nvSpPr>
        <p:spPr>
          <a:xfrm>
            <a:off x="609521" y="1600571"/>
            <a:ext cx="10971372" cy="4527011"/>
          </a:xfrm>
          <a:prstGeom prst="rect">
            <a:avLst/>
          </a:prstGeom>
        </p:spPr>
        <p:txBody>
          <a:bodyPr vert="horz" lIns="108850" tIns="54425" rIns="108850" bIns="54425">
            <a:normAutofit/>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en-US"/>
          </a:p>
        </p:txBody>
      </p:sp>
      <p:sp>
        <p:nvSpPr>
          <p:cNvPr id="7" name="Oval 6"/>
          <p:cNvSpPr/>
          <p:nvPr/>
        </p:nvSpPr>
        <p:spPr>
          <a:xfrm>
            <a:off x="11275545" y="6500889"/>
            <a:ext cx="113015" cy="84792"/>
          </a:xfrm>
          <a:prstGeom prst="ellipse">
            <a:avLst/>
          </a:prstGeom>
          <a:solidFill>
            <a:schemeClr val="tx1">
              <a:lumMod val="50000"/>
              <a:lumOff val="50000"/>
            </a:schemeClr>
          </a:solidFill>
          <a:ln>
            <a:noFill/>
          </a:ln>
        </p:spPr>
        <p:txBody>
          <a:bodyPr lIns="108850" tIns="54425" rIns="108850" bIns="54425" anchor="ctr"/>
          <a:lstStyle/>
          <a:p>
            <a:pPr marL="0" algn="ctr" defTabSz="1088390"/>
            <a:endParaRPr lang="en-US" sz="2100" kern="1200">
              <a:solidFill>
                <a:schemeClr val="lt1"/>
              </a:solidFill>
              <a:latin typeface="Palatino Linotype"/>
              <a:ea typeface="宋体"/>
            </a:endParaRPr>
          </a:p>
        </p:txBody>
      </p:sp>
      <p:sp>
        <p:nvSpPr>
          <p:cNvPr id="8" name="Oval 7"/>
          <p:cNvSpPr/>
          <p:nvPr/>
        </p:nvSpPr>
        <p:spPr>
          <a:xfrm>
            <a:off x="758726" y="6500889"/>
            <a:ext cx="113015" cy="84792"/>
          </a:xfrm>
          <a:prstGeom prst="ellipse">
            <a:avLst/>
          </a:prstGeom>
          <a:solidFill>
            <a:schemeClr val="tx1">
              <a:lumMod val="50000"/>
              <a:lumOff val="50000"/>
            </a:schemeClr>
          </a:solidFill>
          <a:ln>
            <a:noFill/>
          </a:ln>
        </p:spPr>
        <p:txBody>
          <a:bodyPr lIns="108850" tIns="54425" rIns="108850" bIns="54425" anchor="ctr"/>
          <a:lstStyle/>
          <a:p>
            <a:pPr algn="ctr"/>
            <a:endParaRPr 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lvl="0" algn="ctr" defTabSz="1088390">
        <a:lnSpc>
          <a:spcPts val="6905"/>
        </a:lnSpc>
        <a:spcBef>
          <a:spcPct val="0"/>
        </a:spcBef>
        <a:buNone/>
        <a:defRPr sz="6400" kern="1200">
          <a:solidFill>
            <a:schemeClr val="tx2"/>
          </a:solidFill>
          <a:latin typeface="Palatino Linotype"/>
          <a:ea typeface="幼圆"/>
        </a:defRPr>
      </a:lvl1pPr>
    </p:titleStyle>
    <p:bodyStyle>
      <a:lvl1pPr marL="408305" lvl="0" indent="-408305" algn="l" defTabSz="1088390">
        <a:spcBef>
          <a:spcPct val="20000"/>
        </a:spcBef>
        <a:buFont typeface="Arial" charset="0"/>
        <a:buChar char="•"/>
        <a:defRPr sz="2900" kern="1200">
          <a:solidFill>
            <a:schemeClr val="tx1">
              <a:lumMod val="50000"/>
              <a:lumOff val="50000"/>
            </a:schemeClr>
          </a:solidFill>
          <a:latin typeface="Century Gothic"/>
          <a:ea typeface="宋体"/>
        </a:defRPr>
      </a:lvl1pPr>
      <a:lvl2pPr marL="884555" lvl="1" indent="-340360" algn="l" defTabSz="1088390">
        <a:spcBef>
          <a:spcPct val="20000"/>
        </a:spcBef>
        <a:buFont typeface="Courier New" charset="0"/>
        <a:buChar char="o"/>
        <a:defRPr sz="1900" kern="1200">
          <a:solidFill>
            <a:schemeClr val="tx1">
              <a:lumMod val="50000"/>
              <a:lumOff val="50000"/>
            </a:schemeClr>
          </a:solidFill>
          <a:latin typeface="Century Gothic"/>
          <a:ea typeface="宋体"/>
        </a:defRPr>
      </a:lvl2pPr>
      <a:lvl3pPr marL="1360805" lvl="2" indent="-272415" algn="l" defTabSz="1088390">
        <a:spcBef>
          <a:spcPct val="20000"/>
        </a:spcBef>
        <a:buFont typeface="Arial" charset="0"/>
        <a:buChar char="•"/>
        <a:defRPr sz="1900" kern="1200">
          <a:solidFill>
            <a:schemeClr val="tx1">
              <a:lumMod val="50000"/>
              <a:lumOff val="50000"/>
            </a:schemeClr>
          </a:solidFill>
          <a:latin typeface="Century Gothic"/>
          <a:ea typeface="宋体"/>
        </a:defRPr>
      </a:lvl3pPr>
      <a:lvl4pPr marL="1905000" lvl="3" indent="-272415" algn="l" defTabSz="1088390">
        <a:spcBef>
          <a:spcPct val="20000"/>
        </a:spcBef>
        <a:buFont typeface="Courier New" charset="0"/>
        <a:buChar char="o"/>
        <a:defRPr sz="1900" kern="1200">
          <a:solidFill>
            <a:schemeClr val="tx1">
              <a:lumMod val="50000"/>
              <a:lumOff val="50000"/>
            </a:schemeClr>
          </a:solidFill>
          <a:latin typeface="Century Gothic"/>
          <a:ea typeface="宋体"/>
        </a:defRPr>
      </a:lvl4pPr>
      <a:lvl5pPr marL="2449195" lvl="4" indent="-272415" algn="l" defTabSz="1088390">
        <a:spcBef>
          <a:spcPct val="20000"/>
        </a:spcBef>
        <a:buFont typeface="Arial" charset="0"/>
        <a:buChar char="•"/>
        <a:defRPr sz="1900" kern="1200">
          <a:solidFill>
            <a:schemeClr val="tx1">
              <a:lumMod val="50000"/>
              <a:lumOff val="50000"/>
            </a:schemeClr>
          </a:solidFill>
          <a:latin typeface="Century Gothic"/>
          <a:ea typeface="宋体"/>
        </a:defRPr>
      </a:lvl5pPr>
      <a:lvl6pPr marL="2993390" lvl="5" indent="-272415" algn="l" defTabSz="1088390">
        <a:spcBef>
          <a:spcPct val="20000"/>
        </a:spcBef>
        <a:buFont typeface="Courier New" charset="0"/>
        <a:buChar char="o"/>
        <a:defRPr sz="1900" kern="1200">
          <a:solidFill>
            <a:schemeClr val="tx1">
              <a:lumMod val="50000"/>
              <a:lumOff val="50000"/>
            </a:schemeClr>
          </a:solidFill>
          <a:latin typeface="Century Gothic"/>
          <a:ea typeface="宋体"/>
        </a:defRPr>
      </a:lvl6pPr>
      <a:lvl7pPr marL="3537585" lvl="6" indent="-272415" algn="l" defTabSz="1088390">
        <a:spcBef>
          <a:spcPct val="20000"/>
        </a:spcBef>
        <a:buFont typeface="Arial" charset="0"/>
        <a:buChar char="•"/>
        <a:defRPr sz="1900" kern="1200">
          <a:solidFill>
            <a:schemeClr val="tx1">
              <a:lumMod val="50000"/>
              <a:lumOff val="50000"/>
            </a:schemeClr>
          </a:solidFill>
          <a:latin typeface="Century Gothic"/>
          <a:ea typeface="宋体"/>
        </a:defRPr>
      </a:lvl7pPr>
      <a:lvl8pPr marL="4081780" lvl="7" indent="-272415" algn="l" defTabSz="1088390">
        <a:spcBef>
          <a:spcPct val="20000"/>
        </a:spcBef>
        <a:buFont typeface="Courier New" charset="0"/>
        <a:buChar char="o"/>
        <a:defRPr sz="1900" kern="1200">
          <a:solidFill>
            <a:schemeClr val="tx1">
              <a:lumMod val="50000"/>
              <a:lumOff val="50000"/>
            </a:schemeClr>
          </a:solidFill>
          <a:latin typeface="Century Gothic"/>
          <a:ea typeface="宋体"/>
        </a:defRPr>
      </a:lvl8pPr>
      <a:lvl9pPr marL="4625975" lvl="8" indent="-272415" algn="l" defTabSz="1088390">
        <a:spcBef>
          <a:spcPct val="20000"/>
        </a:spcBef>
        <a:buFont typeface="Arial" charset="0"/>
        <a:buChar char="•"/>
        <a:defRPr sz="1900" kern="1200">
          <a:solidFill>
            <a:schemeClr val="tx1">
              <a:lumMod val="50000"/>
              <a:lumOff val="50000"/>
            </a:schemeClr>
          </a:solidFill>
          <a:latin typeface="Century Gothic"/>
          <a:ea typeface="宋体"/>
        </a:defRPr>
      </a:lvl9pPr>
    </p:bodyStyle>
    <p:otherStyle>
      <a:lvl1pPr marL="0" lvl="0" algn="l" defTabSz="1088390">
        <a:defRPr sz="2100" kern="1200">
          <a:solidFill>
            <a:schemeClr val="tx1"/>
          </a:solidFill>
          <a:latin typeface="Palatino Linotype"/>
          <a:ea typeface="宋体"/>
        </a:defRPr>
      </a:lvl1pPr>
      <a:lvl2pPr marL="544195" lvl="1" algn="l" defTabSz="1088390">
        <a:defRPr sz="2100" kern="1200">
          <a:solidFill>
            <a:schemeClr val="tx1"/>
          </a:solidFill>
          <a:latin typeface="Palatino Linotype"/>
          <a:ea typeface="宋体"/>
        </a:defRPr>
      </a:lvl2pPr>
      <a:lvl3pPr marL="1088390" lvl="2" algn="l" defTabSz="1088390">
        <a:defRPr sz="2100" kern="1200">
          <a:solidFill>
            <a:schemeClr val="tx1"/>
          </a:solidFill>
          <a:latin typeface="Palatino Linotype"/>
          <a:ea typeface="宋体"/>
        </a:defRPr>
      </a:lvl3pPr>
      <a:lvl4pPr marL="1632585" lvl="3" algn="l" defTabSz="1088390">
        <a:defRPr sz="2100" kern="1200">
          <a:solidFill>
            <a:schemeClr val="tx1"/>
          </a:solidFill>
          <a:latin typeface="Palatino Linotype"/>
          <a:ea typeface="宋体"/>
        </a:defRPr>
      </a:lvl4pPr>
      <a:lvl5pPr marL="2176780" lvl="4" algn="l" defTabSz="1088390">
        <a:defRPr sz="2100" kern="1200">
          <a:solidFill>
            <a:schemeClr val="tx1"/>
          </a:solidFill>
          <a:latin typeface="Palatino Linotype"/>
          <a:ea typeface="宋体"/>
        </a:defRPr>
      </a:lvl5pPr>
      <a:lvl6pPr marL="2720975" lvl="5" algn="l" defTabSz="1088390">
        <a:defRPr sz="2100" kern="1200">
          <a:solidFill>
            <a:schemeClr val="tx1"/>
          </a:solidFill>
          <a:latin typeface="Palatino Linotype"/>
          <a:ea typeface="宋体"/>
        </a:defRPr>
      </a:lvl6pPr>
      <a:lvl7pPr marL="3265805" lvl="6" algn="l" defTabSz="1088390">
        <a:defRPr sz="2100" kern="1200">
          <a:solidFill>
            <a:schemeClr val="tx1"/>
          </a:solidFill>
          <a:latin typeface="Palatino Linotype"/>
          <a:ea typeface="宋体"/>
        </a:defRPr>
      </a:lvl7pPr>
      <a:lvl8pPr marL="3810000" lvl="7" algn="l" defTabSz="1088390">
        <a:defRPr sz="2100" kern="1200">
          <a:solidFill>
            <a:schemeClr val="tx1"/>
          </a:solidFill>
          <a:latin typeface="Palatino Linotype"/>
          <a:ea typeface="宋体"/>
        </a:defRPr>
      </a:lvl8pPr>
      <a:lvl9pPr marL="4354195" lvl="8" algn="l" defTabSz="1088390">
        <a:defRPr sz="2100" kern="1200">
          <a:solidFill>
            <a:schemeClr val="tx1"/>
          </a:solidFill>
          <a:latin typeface="Palatino Linotype"/>
          <a:ea typeface="宋体"/>
        </a:defRPr>
      </a:lvl9pPr>
    </p:otherStyle>
  </p:txStyles>
</p:sldMaster>
</file>

<file path=ppt/slideMasters/theme/theme1.xml><?xml version="1.0" encoding="utf-8"?>
<a:theme xmlns:thm15="http://schemas.microsoft.com/office/thememl/2012/main"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2.xml><?xml version="1.0" encoding="utf-8"?>
<a:theme xmlns:thm15="http://schemas.microsoft.com/office/thememl/2012/main" xmlns:a="http://schemas.openxmlformats.org/drawingml/2006/main" name="Office 主题​​">
  <a:themeElements>
    <a:clrScheme name="Offic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s/_rels/slide1.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image" Target="/ppt/media/image2.jpg" Id="rId2" /><Relationship Type="http://schemas.openxmlformats.org/officeDocument/2006/relationships/image" Target="/ppt/media/image3.jp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4.jpg" Id="rId2" /><Relationship Type="http://schemas.openxmlformats.org/officeDocument/2006/relationships/image" Target="/ppt/media/image2.png"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8.png"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5.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6.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7.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3.xml" Id="rId2" /><Relationship Type="http://schemas.openxmlformats.org/officeDocument/2006/relationships/image" Target="/ppt/media/image.svg" Id="rId3" /><Relationship Type="http://schemas.openxmlformats.org/officeDocument/2006/relationships/image" Target="/ppt/media/image9.png" Id="rId4" /></Relationships>
</file>

<file path=ppt/slides/_rels/slide19.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4.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4.jpg"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5.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22.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6.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7.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8.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9.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27.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10.xml" Id="rId2" /><Relationship Type="http://schemas.openxmlformats.org/officeDocument/2006/relationships/image" Target="/ppt/media/image2.svg" Id="rId3" /><Relationship Type="http://schemas.openxmlformats.org/officeDocument/2006/relationships/image" Target="/ppt/media/image10.png" Id="rId4" /></Relationships>
</file>

<file path=ppt/slides/_rels/slide28.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29.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4.jpg" Id="rId2" /><Relationship Type="http://schemas.openxmlformats.org/officeDocument/2006/relationships/image" Target="/ppt/media/image2.png" Id="rId3" /></Relationships>
</file>

<file path=ppt/slides/_rels/slide30.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1.png" Id="rId2" /><Relationship Type="http://schemas.openxmlformats.org/officeDocument/2006/relationships/image" Target="/ppt/media/image12.png" Id="rId3" /></Relationships>
</file>

<file path=ppt/slides/_rels/slide31.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11.xml" Id="rId2" /><Relationship Type="http://schemas.openxmlformats.org/officeDocument/2006/relationships/image" Target="/ppt/media/image13.png" Id="rId3" /></Relationships>
</file>

<file path=ppt/slides/_rels/slide32.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33.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12.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4.png"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13.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38.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1.xml" Id="rId2" /><Relationship Type="http://schemas.openxmlformats.org/officeDocument/2006/relationships/image" Target="/ppt/media/image3.png" Id="rId3" /><Relationship Type="http://schemas.openxmlformats.org/officeDocument/2006/relationships/image" Target="/ppt/media/image4.png" Id="rId4" /></Relationships>
</file>

<file path=ppt/slides/_rels/slide40.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1.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5.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14.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15.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8.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5.png"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51.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52.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5.jpg" Id="rId2" /><Relationship Type="http://schemas.openxmlformats.org/officeDocument/2006/relationships/image" Target="/ppt/media/image8.png" Id="rId3" /></Relationships>
</file>

<file path=ppt/slides/_rels/slide53.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5.png" Id="rId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6.png" Id="rId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7.png"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18.png" Id="rId2" /><Relationship Type="http://schemas.openxmlformats.org/officeDocument/2006/relationships/image" Target="/ppt/media/image19.png" Id="rId3" /></Relationships>
</file>

<file path=ppt/slides/_rels/slide57.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20.png"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4.jpg" Id="rId2" /><Relationship Type="http://schemas.openxmlformats.org/officeDocument/2006/relationships/image" Target="/ppt/media/image2.png" Id="rId3" /></Relationships>
</file>

<file path=ppt/slides/_rels/slide59.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21.png"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6.png" Id="rId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22.png" Id="rId2" /><Relationship Type="http://schemas.openxmlformats.org/officeDocument/2006/relationships/image" Target="/ppt/media/image23.png" Id="rId3" /><Relationship Type="http://schemas.openxmlformats.org/officeDocument/2006/relationships/image" Target="/ppt/media/image24.png" Id="rId4" /><Relationship Type="http://schemas.openxmlformats.org/officeDocument/2006/relationships/image" Target="/ppt/media/image25.png" Id="rId5" /></Relationships>
</file>

<file path=ppt/slides/_rels/slide61.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62.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2.jpg"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2.jpg"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5.xml" Id="rId1" /></Relationships>
</file>

<file path=ppt/slides/_rels/slide8.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4.jpg" Id="rId2" /><Relationship Type="http://schemas.openxmlformats.org/officeDocument/2006/relationships/image" Target="/ppt/media/image2.png" Id="rId3" /></Relationships>
</file>

<file path=ppt/slides/_rels/slide9.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2.xml" Id="rId2" /><Relationship Type="http://schemas.openxmlformats.org/officeDocument/2006/relationships/image" Target="/ppt/media/image7.png" Id="rId3" /><Relationship Type="http://schemas.openxmlformats.org/officeDocument/2006/relationships/image" Target="/ppt/media/image7.png" Id="rId4" /><Relationship Type="http://schemas.openxmlformats.org/officeDocument/2006/relationships/image" Target="/ppt/media/image7.png" Id="rId5" /><Relationship Type="http://schemas.openxmlformats.org/officeDocument/2006/relationships/image" Target="/ppt/media/image7.png" Id="rId6"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12545" y="980955"/>
            <a:ext cx="11342553" cy="0"/>
          </a:xfrm>
          <a:prstGeom prst="line">
            <a:avLst/>
          </a:prstGeom>
          <a:ln w="28575">
            <a:solidFill>
              <a:schemeClr val="accent6">
                <a:lumMod val="50000"/>
              </a:schemeClr>
            </a:solidFill>
            <a:prstDash val="solid"/>
          </a:ln>
        </p:spPr>
      </p:cxnSp>
      <p:pic>
        <p:nvPicPr>
          <p:cNvPr id="7" name="图片 6"/>
          <p:cNvPicPr/>
          <p:nvPr/>
        </p:nvPicPr>
        <p:blipFill>
          <a:blip r:embed="rId2"/>
          <a:stretch/>
        </p:blipFill>
        <p:spPr>
          <a:xfrm>
            <a:off x="8310551" y="332733"/>
            <a:ext cx="3304026" cy="648222"/>
          </a:xfrm>
          <a:prstGeom prst="rect">
            <a:avLst/>
          </a:prstGeom>
        </p:spPr>
      </p:pic>
      <p:cxnSp>
        <p:nvCxnSpPr>
          <p:cNvPr id="8" name="直接连接符 7"/>
          <p:cNvCxnSpPr/>
          <p:nvPr/>
        </p:nvCxnSpPr>
        <p:spPr>
          <a:xfrm>
            <a:off x="512545" y="6310781"/>
            <a:ext cx="11342553" cy="0"/>
          </a:xfrm>
          <a:prstGeom prst="line">
            <a:avLst/>
          </a:prstGeom>
          <a:ln w="28575">
            <a:solidFill>
              <a:schemeClr val="accent6">
                <a:lumMod val="50000"/>
              </a:schemeClr>
            </a:solidFill>
            <a:prstDash val="solid"/>
          </a:ln>
        </p:spPr>
      </p:cxnSp>
      <p:sp>
        <p:nvSpPr>
          <p:cNvPr id="10" name="TextBox 1"/>
          <p:cNvSpPr txBox="1"/>
          <p:nvPr/>
        </p:nvSpPr>
        <p:spPr>
          <a:xfrm>
            <a:off x="4871624" y="5148074"/>
            <a:ext cx="2438083" cy="1028162"/>
          </a:xfrm>
          <a:prstGeom prst="rect">
            <a:avLst/>
          </a:prstGeom>
          <a:noFill/>
          <a:ln>
            <a:noFill/>
          </a:ln>
        </p:spPr>
        <p:txBody>
          <a:bodyPr lIns="103816" tIns="51909" rIns="103816" bIns="51909">
            <a:spAutoFit/>
          </a:bodyPr>
          <a:lstStyle>
            <a:lvl1pPr lvl="0">
              <a:defRPr>
                <a:solidFill>
                  <a:schemeClr val="tx1"/>
                </a:solidFill>
                <a:latin typeface="Arial"/>
                <a:ea typeface="宋体"/>
              </a:defRPr>
            </a:lvl1pPr>
            <a:lvl2pPr marL="742950" lvl="1" indent="-285750">
              <a:defRPr>
                <a:solidFill>
                  <a:schemeClr val="tx1"/>
                </a:solidFill>
                <a:latin typeface="Arial"/>
                <a:ea typeface="宋体"/>
              </a:defRPr>
            </a:lvl2pPr>
            <a:lvl3pPr marL="1143000" lvl="2" indent="-228600">
              <a:defRPr>
                <a:solidFill>
                  <a:schemeClr val="tx1"/>
                </a:solidFill>
                <a:latin typeface="Arial"/>
                <a:ea typeface="宋体"/>
              </a:defRPr>
            </a:lvl3pPr>
            <a:lvl4pPr marL="1600200" lvl="3" indent="-228600">
              <a:defRPr>
                <a:solidFill>
                  <a:schemeClr val="tx1"/>
                </a:solidFill>
                <a:latin typeface="Arial"/>
                <a:ea typeface="宋体"/>
              </a:defRPr>
            </a:lvl4pPr>
            <a:lvl5pPr marL="2057400" lvl="4" indent="-228600">
              <a:defRPr>
                <a:solidFill>
                  <a:schemeClr val="tx1"/>
                </a:solidFill>
                <a:latin typeface="Arial"/>
                <a:ea typeface="宋体"/>
              </a:defRPr>
            </a:lvl5pPr>
            <a:lvl6pPr marL="2514600" lvl="5" indent="-228600">
              <a:spcBef>
                <a:spcPct val="0"/>
              </a:spcBef>
              <a:spcAft>
                <a:spcPct val="0"/>
              </a:spcAft>
              <a:defRPr>
                <a:solidFill>
                  <a:schemeClr val="tx1"/>
                </a:solidFill>
                <a:latin typeface="Arial"/>
                <a:ea typeface="宋体"/>
              </a:defRPr>
            </a:lvl6pPr>
            <a:lvl7pPr marL="2971800" lvl="6" indent="-228600">
              <a:spcBef>
                <a:spcPct val="0"/>
              </a:spcBef>
              <a:spcAft>
                <a:spcPct val="0"/>
              </a:spcAft>
              <a:defRPr>
                <a:solidFill>
                  <a:schemeClr val="tx1"/>
                </a:solidFill>
                <a:latin typeface="Arial"/>
                <a:ea typeface="宋体"/>
              </a:defRPr>
            </a:lvl7pPr>
            <a:lvl8pPr marL="3429000" lvl="7" indent="-228600">
              <a:spcBef>
                <a:spcPct val="0"/>
              </a:spcBef>
              <a:spcAft>
                <a:spcPct val="0"/>
              </a:spcAft>
              <a:defRPr>
                <a:solidFill>
                  <a:schemeClr val="tx1"/>
                </a:solidFill>
                <a:latin typeface="Arial"/>
                <a:ea typeface="宋体"/>
              </a:defRPr>
            </a:lvl8pPr>
            <a:lvl9pPr marL="3886200" lvl="8" indent="-228600">
              <a:spcBef>
                <a:spcPct val="0"/>
              </a:spcBef>
              <a:spcAft>
                <a:spcPct val="0"/>
              </a:spcAft>
              <a:defRPr>
                <a:solidFill>
                  <a:schemeClr val="tx1"/>
                </a:solidFill>
                <a:latin typeface="Arial"/>
                <a:ea typeface="宋体"/>
              </a:defRPr>
            </a:lvl9pPr>
          </a:lstStyle>
          <a:p>
            <a:pPr algn="ctr">
              <a:lnSpc>
                <a:spcPct val="150000"/>
              </a:lnSpc>
              <a:spcBef>
                <a:spcPct val="0"/>
              </a:spcBef>
              <a:spcAft>
                <a:spcPct val="0"/>
              </a:spcAft>
            </a:pPr>
            <a:r>
              <a:rPr lang="zh-CN">
                <a:solidFill>
                  <a:srgbClr val="000000"/>
                </a:solidFill>
                <a:latin typeface="微软雅黑"/>
                <a:ea typeface="微软雅黑"/>
              </a:rPr>
              <a:t>广东省商务厅</a:t>
            </a:r>
            <a:endParaRPr lang="en-US">
              <a:solidFill>
                <a:srgbClr val="000000"/>
              </a:solidFill>
              <a:latin typeface="微软雅黑"/>
              <a:ea typeface="微软雅黑"/>
            </a:endParaRPr>
          </a:p>
          <a:p>
            <a:pPr algn="ctr">
              <a:lnSpc>
                <a:spcPct val="150000"/>
              </a:lnSpc>
              <a:spcBef>
                <a:spcPct val="0"/>
              </a:spcBef>
              <a:spcAft>
                <a:spcPct val="0"/>
              </a:spcAft>
            </a:pPr>
            <a:r>
              <a:rPr lang="en-US">
                <a:solidFill>
                  <a:srgbClr val="000000"/>
                </a:solidFill>
                <a:latin typeface="微软雅黑"/>
                <a:ea typeface="微软雅黑"/>
              </a:rPr>
              <a:t>2021</a:t>
            </a:r>
            <a:r>
              <a:rPr lang="zh-CN">
                <a:solidFill>
                  <a:srgbClr val="000000"/>
                </a:solidFill>
                <a:latin typeface="微软雅黑"/>
                <a:ea typeface="微软雅黑"/>
              </a:rPr>
              <a:t>年</a:t>
            </a:r>
            <a:r>
              <a:rPr lang="en-US">
                <a:solidFill>
                  <a:srgbClr val="000000"/>
                </a:solidFill>
                <a:latin typeface="微软雅黑"/>
                <a:ea typeface="微软雅黑"/>
              </a:rPr>
              <a:t>6</a:t>
            </a:r>
            <a:r>
              <a:rPr lang="zh-CN">
                <a:solidFill>
                  <a:srgbClr val="000000"/>
                </a:solidFill>
                <a:latin typeface="微软雅黑"/>
                <a:ea typeface="微软雅黑"/>
              </a:rPr>
              <a:t>月</a:t>
            </a:r>
            <a:endParaRPr lang="en-US">
              <a:solidFill>
                <a:srgbClr val="000000"/>
              </a:solidFill>
              <a:latin typeface="微软雅黑"/>
              <a:ea typeface="微软雅黑"/>
            </a:endParaRPr>
          </a:p>
        </p:txBody>
      </p:sp>
      <p:sp>
        <p:nvSpPr>
          <p:cNvPr id="11" name="标题 2"/>
          <p:cNvSpPr txBox="1"/>
          <p:nvPr/>
        </p:nvSpPr>
        <p:spPr>
          <a:xfrm>
            <a:off x="5677458" y="2349428"/>
            <a:ext cx="5937118" cy="1584543"/>
          </a:xfrm>
          <a:prstGeom prst="rect">
            <a:avLst/>
          </a:prstGeom>
        </p:spPr>
        <p:txBody>
          <a:bodyPr lIns="103816" tIns="51909" rIns="103816" bIns="51909"/>
          <a:lstStyle>
            <a:lvl1pPr lvl="0" algn="r">
              <a:spcBef>
                <a:spcPct val="0"/>
              </a:spcBef>
              <a:spcAft>
                <a:spcPct val="0"/>
              </a:spcAft>
              <a:defRPr sz="2200" b="1" kern="1200">
                <a:solidFill>
                  <a:schemeClr val="tx1"/>
                </a:solidFill>
                <a:latin typeface="微软雅黑"/>
                <a:ea typeface="微软雅黑"/>
              </a:defRPr>
            </a:lvl1pPr>
            <a:lvl2pPr lvl="1" algn="r">
              <a:spcBef>
                <a:spcPct val="0"/>
              </a:spcBef>
              <a:spcAft>
                <a:spcPct val="0"/>
              </a:spcAft>
              <a:defRPr sz="2400" b="1">
                <a:solidFill>
                  <a:schemeClr val="tx1"/>
                </a:solidFill>
                <a:latin typeface="微软雅黑"/>
                <a:ea typeface="微软雅黑"/>
              </a:defRPr>
            </a:lvl2pPr>
            <a:lvl3pPr lvl="2" algn="r">
              <a:spcBef>
                <a:spcPct val="0"/>
              </a:spcBef>
              <a:spcAft>
                <a:spcPct val="0"/>
              </a:spcAft>
              <a:defRPr sz="2400" b="1">
                <a:solidFill>
                  <a:schemeClr val="tx1"/>
                </a:solidFill>
                <a:latin typeface="微软雅黑"/>
                <a:ea typeface="微软雅黑"/>
              </a:defRPr>
            </a:lvl3pPr>
            <a:lvl4pPr lvl="3" algn="r">
              <a:spcBef>
                <a:spcPct val="0"/>
              </a:spcBef>
              <a:spcAft>
                <a:spcPct val="0"/>
              </a:spcAft>
              <a:defRPr sz="2400" b="1">
                <a:solidFill>
                  <a:schemeClr val="tx1"/>
                </a:solidFill>
                <a:latin typeface="微软雅黑"/>
                <a:ea typeface="微软雅黑"/>
              </a:defRPr>
            </a:lvl4pPr>
            <a:lvl5pPr lvl="4" algn="r">
              <a:spcBef>
                <a:spcPct val="0"/>
              </a:spcBef>
              <a:spcAft>
                <a:spcPct val="0"/>
              </a:spcAft>
              <a:defRPr sz="2400" b="1">
                <a:solidFill>
                  <a:schemeClr val="tx1"/>
                </a:solidFill>
                <a:latin typeface="微软雅黑"/>
                <a:ea typeface="微软雅黑"/>
              </a:defRPr>
            </a:lvl5pPr>
            <a:lvl6pPr marL="457200" lvl="5" algn="r">
              <a:spcBef>
                <a:spcPct val="0"/>
              </a:spcBef>
              <a:spcAft>
                <a:spcPct val="0"/>
              </a:spcAft>
              <a:defRPr sz="2400" b="1">
                <a:solidFill>
                  <a:schemeClr val="bg1"/>
                </a:solidFill>
                <a:latin typeface="微软雅黑"/>
                <a:ea typeface="微软雅黑"/>
              </a:defRPr>
            </a:lvl6pPr>
            <a:lvl7pPr marL="914400" lvl="6" algn="r">
              <a:spcBef>
                <a:spcPct val="0"/>
              </a:spcBef>
              <a:spcAft>
                <a:spcPct val="0"/>
              </a:spcAft>
              <a:defRPr sz="2400" b="1">
                <a:solidFill>
                  <a:schemeClr val="bg1"/>
                </a:solidFill>
                <a:latin typeface="微软雅黑"/>
                <a:ea typeface="微软雅黑"/>
              </a:defRPr>
            </a:lvl7pPr>
            <a:lvl8pPr marL="1371600" lvl="7" algn="r">
              <a:spcBef>
                <a:spcPct val="0"/>
              </a:spcBef>
              <a:spcAft>
                <a:spcPct val="0"/>
              </a:spcAft>
              <a:defRPr sz="2400" b="1">
                <a:solidFill>
                  <a:schemeClr val="bg1"/>
                </a:solidFill>
                <a:latin typeface="微软雅黑"/>
                <a:ea typeface="微软雅黑"/>
              </a:defRPr>
            </a:lvl8pPr>
            <a:lvl9pPr marL="1828800" lvl="8" algn="r">
              <a:spcBef>
                <a:spcPct val="0"/>
              </a:spcBef>
              <a:spcAft>
                <a:spcPct val="0"/>
              </a:spcAft>
              <a:defRPr sz="2400" b="1">
                <a:solidFill>
                  <a:schemeClr val="bg1"/>
                </a:solidFill>
                <a:latin typeface="微软雅黑"/>
                <a:ea typeface="微软雅黑"/>
              </a:defRPr>
            </a:lvl9pPr>
          </a:lstStyle>
          <a:p>
            <a:pPr algn="ctr">
              <a:lnSpc>
                <a:spcPts val="5680"/>
              </a:lnSpc>
              <a:spcBef>
                <a:spcPts val="910"/>
              </a:spcBef>
              <a:spcAft>
                <a:spcPts val="910"/>
              </a:spcAft>
            </a:pPr>
            <a:r>
              <a:rPr lang="en-US" sz="4000">
                <a:solidFill>
                  <a:srgbClr val="000000"/>
                </a:solidFill>
              </a:rPr>
              <a:t>2021</a:t>
            </a:r>
            <a:r>
              <a:rPr lang="zh-CN" sz="4000">
                <a:solidFill>
                  <a:srgbClr val="000000"/>
                </a:solidFill>
              </a:rPr>
              <a:t>年对外直接投资</a:t>
            </a:r>
            <a:endParaRPr lang="zh-CN" sz="4000">
              <a:solidFill>
                <a:srgbClr val="000000"/>
              </a:solidFill>
            </a:endParaRPr>
          </a:p>
          <a:p>
            <a:pPr algn="ctr">
              <a:lnSpc>
                <a:spcPts val="5680"/>
              </a:lnSpc>
              <a:spcBef>
                <a:spcPts val="910"/>
              </a:spcBef>
              <a:spcAft>
                <a:spcPts val="910"/>
              </a:spcAft>
            </a:pPr>
            <a:r>
              <a:rPr lang="zh-CN" sz="4000">
                <a:solidFill>
                  <a:srgbClr val="000000"/>
                </a:solidFill>
              </a:rPr>
              <a:t>统计工作</a:t>
            </a:r>
            <a:endParaRPr lang="en-US" sz="4000">
              <a:solidFill>
                <a:srgbClr val="000000"/>
              </a:solidFill>
            </a:endParaRPr>
          </a:p>
        </p:txBody>
      </p:sp>
      <p:sp>
        <p:nvSpPr>
          <p:cNvPr id="2" name="TextBox 1"/>
          <p:cNvSpPr txBox="1"/>
          <p:nvPr/>
        </p:nvSpPr>
        <p:spPr>
          <a:xfrm>
            <a:off x="335319" y="6454837"/>
            <a:ext cx="5405435" cy="274117"/>
          </a:xfrm>
          <a:prstGeom prst="rect">
            <a:avLst/>
          </a:prstGeom>
          <a:noFill/>
        </p:spPr>
        <p:txBody>
          <a:bodyPr wrap="square" lIns="103829" tIns="51913" rIns="103829" bIns="51913">
            <a:spAutoFit/>
          </a:bodyPr>
          <a:lstStyle/>
          <a:p>
            <a:r>
              <a:rPr lang="en-US" sz="1100"/>
              <a:t>Copyright@</a:t>
            </a:r>
            <a:r>
              <a:rPr lang="zh-CN" sz="1100"/>
              <a:t>广东省商务厅 </a:t>
            </a:r>
            <a:r>
              <a:rPr lang="en-US" sz="1100"/>
              <a:t>&amp;  </a:t>
            </a:r>
            <a:r>
              <a:rPr lang="zh-CN" sz="1100"/>
              <a:t>永拓会计师事务所（特殊普通合伙）广州分所</a:t>
            </a:r>
            <a:endParaRPr lang="zh-CN" sz="1100"/>
          </a:p>
        </p:txBody>
      </p:sp>
      <p:pic>
        <p:nvPicPr>
          <p:cNvPr id="55" name="图片 54"/>
          <p:cNvPicPr/>
          <p:nvPr/>
        </p:nvPicPr>
        <p:blipFill>
          <a:blip r:embed="rId3"/>
          <a:stretch/>
        </p:blipFill>
        <p:spPr>
          <a:xfrm>
            <a:off x="872952" y="1917276"/>
            <a:ext cx="4752775" cy="29870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p:cNvPicPr/>
          <p:nvPr/>
        </p:nvPicPr>
        <p:blipFill rotWithShape="1">
          <a:blip r:embed="rId2"/>
          <a:srcRect l="32109" t="47692" r="8428"/>
          <a:stretch/>
        </p:blipFill>
        <p:spPr>
          <a:xfrm>
            <a:off x="1044232" y="2277408"/>
            <a:ext cx="3322643" cy="1781775"/>
          </a:xfrm>
          <a:prstGeom prst="roundRect">
            <a:avLst>
              <a:gd name="adj" fmla="val 8594"/>
            </a:avLst>
          </a:prstGeom>
          <a:solidFill>
            <a:srgbClr val="FFFFFF">
              <a:shade val="85000"/>
            </a:srgbClr>
          </a:solidFill>
          <a:ln>
            <a:solidFill>
              <a:schemeClr val="bg1">
                <a:lumMod val="75000"/>
              </a:schemeClr>
            </a:solidFill>
          </a:ln>
          <a:effectLst>
            <a:outerShdw blurRad="50800" dist="38100" dir="2700000" algn="tl" rotWithShape="0">
              <a:srgbClr val="000000">
                <a:alpha val="40000"/>
              </a:srgbClr>
            </a:outerShdw>
            <a:reflection blurRad="6350" stA="52000" endA="300" endPos="35000" dir="5400000" sy="-100000" algn="bl" rotWithShape="0"/>
          </a:effectLst>
        </p:spPr>
      </p:pic>
      <p:sp>
        <p:nvSpPr>
          <p:cNvPr id="82" name="文本框 78"/>
          <p:cNvSpPr txBox="1"/>
          <p:nvPr/>
        </p:nvSpPr>
        <p:spPr>
          <a:xfrm>
            <a:off x="1609538" y="1374190"/>
            <a:ext cx="2040315" cy="951225"/>
          </a:xfrm>
          <a:prstGeom prst="rect">
            <a:avLst/>
          </a:prstGeom>
          <a:noFill/>
          <a:ln>
            <a:noFill/>
          </a:ln>
        </p:spPr>
        <p:txBody>
          <a:bodyPr wrap="none" lIns="103829" tIns="51913" rIns="103829" bIns="51913">
            <a:spAutoFit/>
          </a:bodyPr>
          <a:lstStyle/>
          <a:p>
            <a:pPr defTabSz="1038225"/>
            <a:r>
              <a:rPr lang="zh-CN" sz="5500" b="1">
                <a:latin typeface="微软雅黑"/>
                <a:ea typeface="微软雅黑"/>
              </a:rPr>
              <a:t>目  录</a:t>
            </a:r>
            <a:endParaRPr lang="zh-CN" sz="5500" b="1">
              <a:latin typeface="微软雅黑"/>
              <a:ea typeface="微软雅黑"/>
            </a:endParaRPr>
          </a:p>
        </p:txBody>
      </p:sp>
      <p:sp>
        <p:nvSpPr>
          <p:cNvPr id="83" name="文本框 79"/>
          <p:cNvSpPr txBox="1"/>
          <p:nvPr/>
        </p:nvSpPr>
        <p:spPr>
          <a:xfrm>
            <a:off x="5897340" y="162047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1.</a:t>
            </a:r>
            <a:r>
              <a:rPr lang="zh-CN" sz="3600">
                <a:latin typeface="微软雅黑"/>
                <a:ea typeface="微软雅黑"/>
              </a:rPr>
              <a:t>统计工作填报要求</a:t>
            </a:r>
            <a:endParaRPr lang="zh-CN" sz="3600">
              <a:latin typeface="微软雅黑"/>
              <a:ea typeface="微软雅黑"/>
            </a:endParaRPr>
          </a:p>
        </p:txBody>
      </p:sp>
      <p:sp>
        <p:nvSpPr>
          <p:cNvPr id="84" name="文本框 80"/>
          <p:cNvSpPr txBox="1"/>
          <p:nvPr/>
        </p:nvSpPr>
        <p:spPr>
          <a:xfrm>
            <a:off x="5907497" y="2506012"/>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2.</a:t>
            </a:r>
            <a:r>
              <a:rPr lang="zh-CN" sz="3600">
                <a:latin typeface="微软雅黑"/>
                <a:ea typeface="微软雅黑"/>
              </a:rPr>
              <a:t>统计工作填报主体</a:t>
            </a:r>
            <a:endParaRPr lang="zh-CN" sz="3600">
              <a:latin typeface="微软雅黑"/>
              <a:ea typeface="微软雅黑"/>
            </a:endParaRPr>
          </a:p>
        </p:txBody>
      </p:sp>
      <p:sp>
        <p:nvSpPr>
          <p:cNvPr id="85" name="文本框 81"/>
          <p:cNvSpPr txBox="1"/>
          <p:nvPr/>
        </p:nvSpPr>
        <p:spPr>
          <a:xfrm>
            <a:off x="5907497" y="342782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3.</a:t>
            </a:r>
            <a:r>
              <a:rPr lang="zh-CN" sz="3600">
                <a:latin typeface="微软雅黑"/>
                <a:ea typeface="微软雅黑"/>
              </a:rPr>
              <a:t>统计工作填报内容</a:t>
            </a:r>
            <a:endParaRPr lang="zh-CN" sz="3600">
              <a:latin typeface="微软雅黑"/>
              <a:ea typeface="微软雅黑"/>
            </a:endParaRPr>
          </a:p>
        </p:txBody>
      </p:sp>
      <p:sp>
        <p:nvSpPr>
          <p:cNvPr id="86" name="文本框 82"/>
          <p:cNvSpPr txBox="1"/>
          <p:nvPr/>
        </p:nvSpPr>
        <p:spPr>
          <a:xfrm>
            <a:off x="5897344" y="4256707"/>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4.</a:t>
            </a:r>
            <a:r>
              <a:rPr lang="zh-CN" sz="3600">
                <a:latin typeface="微软雅黑"/>
                <a:ea typeface="微软雅黑"/>
              </a:rPr>
              <a:t>统计工作填报方法</a:t>
            </a:r>
            <a:endParaRPr lang="zh-CN" sz="3600">
              <a:latin typeface="微软雅黑"/>
              <a:ea typeface="微软雅黑"/>
            </a:endParaRPr>
          </a:p>
        </p:txBody>
      </p:sp>
      <p:cxnSp>
        <p:nvCxnSpPr>
          <p:cNvPr id="89" name="直接连接符 88"/>
          <p:cNvCxnSpPr/>
          <p:nvPr/>
        </p:nvCxnSpPr>
        <p:spPr>
          <a:xfrm flipV="1">
            <a:off x="5608469" y="4957678"/>
            <a:ext cx="5714948" cy="17759"/>
          </a:xfrm>
          <a:prstGeom prst="line">
            <a:avLst/>
          </a:prstGeom>
          <a:ln w="9525" cap="rnd">
            <a:solidFill>
              <a:schemeClr val="accent1">
                <a:shade val="95000"/>
              </a:schemeClr>
            </a:solidFill>
            <a:prstDash val="solid"/>
            <a:round/>
            <a:tailEnd type="none" w="sm" len="sm"/>
          </a:ln>
        </p:spPr>
      </p:cxnSp>
      <p:cxnSp>
        <p:nvCxnSpPr>
          <p:cNvPr id="90" name="直接连接符 89"/>
          <p:cNvCxnSpPr/>
          <p:nvPr/>
        </p:nvCxnSpPr>
        <p:spPr>
          <a:xfrm flipV="1">
            <a:off x="5714020" y="925114"/>
            <a:ext cx="42121" cy="5673765"/>
          </a:xfrm>
          <a:prstGeom prst="line">
            <a:avLst/>
          </a:prstGeom>
          <a:ln w="9525" cap="rnd">
            <a:solidFill>
              <a:schemeClr val="accent1">
                <a:shade val="95000"/>
              </a:schemeClr>
            </a:solidFill>
            <a:prstDash val="solid"/>
            <a:round/>
            <a:tailEnd type="none" w="sm" len="sm"/>
          </a:ln>
        </p:spPr>
      </p:cxnSp>
      <p:cxnSp>
        <p:nvCxnSpPr>
          <p:cNvPr id="97" name="直接连接符 96"/>
          <p:cNvCxnSpPr/>
          <p:nvPr/>
        </p:nvCxnSpPr>
        <p:spPr>
          <a:xfrm flipV="1">
            <a:off x="5608469" y="1467377"/>
            <a:ext cx="5714948" cy="17759"/>
          </a:xfrm>
          <a:prstGeom prst="line">
            <a:avLst/>
          </a:prstGeom>
          <a:ln w="9525" cap="rnd">
            <a:solidFill>
              <a:schemeClr val="accent1">
                <a:shade val="95000"/>
              </a:schemeClr>
            </a:solidFill>
            <a:prstDash val="solid"/>
            <a:round/>
            <a:tailEnd type="none" w="sm" len="sm"/>
          </a:ln>
        </p:spPr>
      </p:cxnSp>
      <p:cxnSp>
        <p:nvCxnSpPr>
          <p:cNvPr id="98" name="直接连接符 97"/>
          <p:cNvCxnSpPr/>
          <p:nvPr/>
        </p:nvCxnSpPr>
        <p:spPr>
          <a:xfrm flipV="1">
            <a:off x="5608469" y="2339952"/>
            <a:ext cx="5714948" cy="17759"/>
          </a:xfrm>
          <a:prstGeom prst="line">
            <a:avLst/>
          </a:prstGeom>
          <a:ln w="9525" cap="rnd">
            <a:solidFill>
              <a:schemeClr val="accent1">
                <a:shade val="95000"/>
              </a:schemeClr>
            </a:solidFill>
            <a:prstDash val="solid"/>
            <a:round/>
            <a:tailEnd type="none" w="sm" len="sm"/>
          </a:ln>
        </p:spPr>
      </p:cxnSp>
      <p:sp>
        <p:nvSpPr>
          <p:cNvPr id="14" name="矩形 13"/>
          <p:cNvSpPr/>
          <p:nvPr/>
        </p:nvSpPr>
        <p:spPr>
          <a:xfrm>
            <a:off x="5740754" y="3341111"/>
            <a:ext cx="4913038" cy="664880"/>
          </a:xfrm>
          <a:prstGeom prst="rect">
            <a:avLst/>
          </a:prstGeom>
          <a:blipFill rotWithShape="0">
            <a:blip r:embed="rId3">
              <a:alphaModFix amt="25000"/>
            </a:blip>
            <a:tile tx="0" ty="0" sx="100000" sy="100000" flip="none" algn="tl"/>
          </a:blipFill>
          <a:ln>
            <a:noFill/>
          </a:ln>
        </p:spPr>
        <p:txBody>
          <a:bodyPr lIns="103829" tIns="51913" rIns="103829" bIns="51913" anchor="ctr"/>
          <a:lstStyle/>
          <a:p>
            <a:pPr algn="ctr" defTabSz="1038225"/>
            <a:endParaRPr lang="zh-CN">
              <a:solidFill>
                <a:schemeClr val="tx1"/>
              </a:solidFill>
            </a:endParaRPr>
          </a:p>
        </p:txBody>
      </p:sp>
      <p:cxnSp>
        <p:nvCxnSpPr>
          <p:cNvPr id="15" name="直接连接符 14"/>
          <p:cNvCxnSpPr/>
          <p:nvPr/>
        </p:nvCxnSpPr>
        <p:spPr>
          <a:xfrm flipV="1">
            <a:off x="4677387" y="3204638"/>
            <a:ext cx="6191194" cy="17759"/>
          </a:xfrm>
          <a:prstGeom prst="line">
            <a:avLst/>
          </a:prstGeom>
          <a:ln w="57150" cap="sq" cmpd="dbl">
            <a:solidFill>
              <a:srgbClr val="990000"/>
            </a:solidFill>
            <a:prstDash val="solid"/>
            <a:miter/>
            <a:tailEnd type="none" w="sm" len="sm"/>
          </a:ln>
        </p:spPr>
      </p:cxnSp>
      <p:cxnSp>
        <p:nvCxnSpPr>
          <p:cNvPr id="16" name="直接连接符 15"/>
          <p:cNvCxnSpPr/>
          <p:nvPr/>
        </p:nvCxnSpPr>
        <p:spPr>
          <a:xfrm flipV="1">
            <a:off x="4677387" y="4081158"/>
            <a:ext cx="6191194" cy="17759"/>
          </a:xfrm>
          <a:prstGeom prst="line">
            <a:avLst/>
          </a:prstGeom>
          <a:ln w="57150" cap="sq" cmpd="dbl">
            <a:solidFill>
              <a:srgbClr val="990000"/>
            </a:solidFill>
            <a:prstDash val="solid"/>
            <a:miter/>
            <a:tailEnd type="none" w="sm" len="sm"/>
          </a:ln>
        </p:spPr>
      </p:cxnSp>
      <p:cxnSp>
        <p:nvCxnSpPr>
          <p:cNvPr id="17" name="直接连接符 16"/>
          <p:cNvCxnSpPr/>
          <p:nvPr/>
        </p:nvCxnSpPr>
        <p:spPr>
          <a:xfrm flipV="1">
            <a:off x="4879849" y="3069672"/>
            <a:ext cx="32134" cy="1293076"/>
          </a:xfrm>
          <a:prstGeom prst="line">
            <a:avLst/>
          </a:prstGeom>
          <a:ln w="9525" cap="rnd">
            <a:solidFill>
              <a:srgbClr val="990000"/>
            </a:solidFill>
            <a:prstDash val="solid"/>
            <a:round/>
            <a:tailEnd type="none" w="sm" len="sm"/>
          </a:ln>
        </p:spPr>
      </p:cxnSp>
      <p:sp>
        <p:nvSpPr>
          <p:cNvPr id="18" name="等腰三角形 17"/>
          <p:cNvSpPr/>
          <p:nvPr/>
        </p:nvSpPr>
        <p:spPr>
          <a:xfrm rot="5400000">
            <a:off x="5177102" y="3488482"/>
            <a:ext cx="408392" cy="351934"/>
          </a:xfrm>
          <a:prstGeom prst="triangle">
            <a:avLst/>
          </a:prstGeom>
          <a:noFill/>
          <a:ln w="6350">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19" name="椭圆 18"/>
          <p:cNvSpPr/>
          <p:nvPr/>
        </p:nvSpPr>
        <p:spPr>
          <a:xfrm>
            <a:off x="5644644" y="3642371"/>
            <a:ext cx="64676" cy="64698"/>
          </a:xfrm>
          <a:prstGeom prst="ellipse">
            <a:avLst/>
          </a:prstGeom>
          <a:solidFill>
            <a:schemeClr val="bg1"/>
          </a:solidFill>
          <a:ln w="28575">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20" name="等腰三角形 19"/>
          <p:cNvSpPr/>
          <p:nvPr/>
        </p:nvSpPr>
        <p:spPr>
          <a:xfrm rot="5400000">
            <a:off x="5106056" y="3500548"/>
            <a:ext cx="366809" cy="316100"/>
          </a:xfrm>
          <a:prstGeom prst="triangle">
            <a:avLst/>
          </a:prstGeom>
          <a:solidFill>
            <a:srgbClr val="990000"/>
          </a:solidFill>
          <a:ln w="12700" cmpd="sng">
            <a:solidFill>
              <a:srgbClr val="990000"/>
            </a:solidFill>
            <a:prstDash val="solid"/>
          </a:ln>
        </p:spPr>
        <p:txBody>
          <a:bodyPr lIns="103829" tIns="51913" rIns="103829" bIns="51913" anchor="ctr"/>
          <a:lstStyle/>
          <a:p>
            <a:pPr algn="ctr" defTabSz="1038225"/>
            <a:endParaRPr lang="zh-CN">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年报</a:t>
            </a:r>
            <a:r>
              <a:rPr lang="en-US">
                <a:solidFill>
                  <a:srgbClr val="000000"/>
                </a:solidFill>
              </a:rPr>
              <a:t>《</a:t>
            </a:r>
            <a:r>
              <a:rPr lang="zh-CN">
                <a:solidFill>
                  <a:srgbClr val="000000"/>
                </a:solidFill>
              </a:rPr>
              <a:t>境内投资者基本情况表</a:t>
            </a:r>
            <a:r>
              <a:rPr lang="en-US">
                <a:solidFill>
                  <a:srgbClr val="000000"/>
                </a:solidFill>
              </a:rPr>
              <a:t>》</a:t>
            </a:r>
            <a:r>
              <a:rPr lang="zh-CN">
                <a:solidFill>
                  <a:srgbClr val="000000"/>
                </a:solidFill>
              </a:rPr>
              <a:t>、</a:t>
            </a:r>
            <a:r>
              <a:rPr lang="en-US">
                <a:solidFill>
                  <a:srgbClr val="000000"/>
                </a:solidFill>
              </a:rPr>
              <a:t>《</a:t>
            </a:r>
            <a:r>
              <a:rPr lang="zh-CN">
                <a:solidFill>
                  <a:srgbClr val="000000"/>
                </a:solidFill>
              </a:rPr>
              <a:t>境外企业基本</a:t>
            </a:r>
            <a:r>
              <a:rPr lang="zh-CN">
                <a:solidFill>
                  <a:srgbClr val="000000"/>
                </a:solidFill>
              </a:rPr>
              <a:t>情况表</a:t>
            </a:r>
            <a:r>
              <a:rPr lang="en-US">
                <a:solidFill>
                  <a:srgbClr val="000000"/>
                </a:solidFill>
              </a:rPr>
              <a:t>》</a:t>
            </a:r>
            <a:r>
              <a:rPr lang="zh-CN">
                <a:solidFill>
                  <a:srgbClr val="000000"/>
                </a:solidFill>
              </a:rPr>
              <a:t>、</a:t>
            </a:r>
            <a:r>
              <a:rPr lang="en-US">
                <a:solidFill>
                  <a:srgbClr val="000000"/>
                </a:solidFill>
              </a:rPr>
              <a:t>《</a:t>
            </a:r>
            <a:r>
              <a:rPr lang="zh-CN">
                <a:solidFill>
                  <a:srgbClr val="000000"/>
                </a:solidFill>
              </a:rPr>
              <a:t>境内</a:t>
            </a:r>
            <a:r>
              <a:rPr lang="zh-CN">
                <a:solidFill>
                  <a:srgbClr val="000000"/>
                </a:solidFill>
              </a:rPr>
              <a:t>投资者通过境外企业再投资情况</a:t>
            </a:r>
            <a:r>
              <a:rPr lang="en-US">
                <a:solidFill>
                  <a:srgbClr val="000000"/>
                </a:solidFill>
              </a:rPr>
              <a:t>》</a:t>
            </a:r>
            <a:r>
              <a:rPr lang="zh-CN">
                <a:solidFill>
                  <a:srgbClr val="000000"/>
                </a:solidFill>
              </a:rPr>
              <a:t>需在</a:t>
            </a:r>
            <a:r>
              <a:rPr lang="en-US">
                <a:solidFill>
                  <a:srgbClr val="000000"/>
                </a:solidFill>
              </a:rPr>
              <a:t>6</a:t>
            </a:r>
            <a:r>
              <a:rPr lang="zh-CN">
                <a:solidFill>
                  <a:srgbClr val="000000"/>
                </a:solidFill>
              </a:rPr>
              <a:t>月</a:t>
            </a:r>
            <a:r>
              <a:rPr lang="en-US">
                <a:solidFill>
                  <a:srgbClr val="000000"/>
                </a:solidFill>
              </a:rPr>
              <a:t>20</a:t>
            </a:r>
            <a:r>
              <a:rPr lang="zh-CN">
                <a:solidFill>
                  <a:srgbClr val="000000"/>
                </a:solidFill>
              </a:rPr>
              <a:t>日（含）之前填报完毕。</a:t>
            </a:r>
            <a:endParaRPr lang="en-US">
              <a:solidFill>
                <a:srgbClr val="000000"/>
              </a:solidFill>
            </a:endParaRPr>
          </a:p>
        </p:txBody>
      </p:sp>
      <p:graphicFrame>
        <p:nvGraphicFramePr>
          <p:cNvPr id="9" name="表格 8"/>
          <p:cNvGraphicFramePr/>
          <p:nvPr/>
        </p:nvGraphicFramePr>
        <p:xfrm>
          <a:off x="1414686" y="1705456"/>
          <a:ext cx="9653912" cy="4997205"/>
        </p:xfrm>
        <a:graphic>
          <a:graphicData uri="http://schemas.openxmlformats.org/drawingml/2006/table">
            <a:tbl>
              <a:tblPr firstRow="1" firstCol="1" bandRow="1">
                <a:tableStyleId>{5C22544A-7EE6-4342-B048-85BDC9FD1C3A}</a:tableStyleId>
              </a:tblPr>
              <a:tblGrid>
                <a:gridCol w="1850331"/>
                <a:gridCol w="1206740"/>
                <a:gridCol w="3137521"/>
                <a:gridCol w="3459320"/>
              </a:tblGrid>
              <a:tr h="348715">
                <a:tc gridSpan="4">
                  <a:txBody>
                    <a:bodyPr/>
                    <a:lstStyle/>
                    <a:p>
                      <a:pPr algn="ctr">
                        <a:lnSpc>
                          <a:spcPct val="150000"/>
                        </a:lnSpc>
                        <a:spcAft>
                          <a:spcPts val="0"/>
                        </a:spcAft>
                      </a:pPr>
                      <a:r>
                        <a:rPr lang="zh-CN" sz="1600" kern="0">
                          <a:solidFill>
                            <a:schemeClr val="tx1"/>
                          </a:solidFill>
                          <a:latin typeface="微软雅黑"/>
                          <a:ea typeface="微软雅黑"/>
                        </a:rPr>
                        <a:t>境内投资者基本情况表</a:t>
                      </a:r>
                      <a:endParaRPr lang="zh-CN" sz="1000" kern="100">
                        <a:solidFill>
                          <a:schemeClr val="tx1"/>
                        </a:solidFill>
                        <a:latin typeface="微软雅黑"/>
                        <a:ea typeface="微软雅黑"/>
                      </a:endParaRPr>
                    </a:p>
                  </a:txBody>
                  <a:tcPr marL="77357" marR="77357" marT="0" marB="0" anchor="ctr">
                    <a:noFill/>
                  </a:tcPr>
                </a:tc>
                <a:tc hMerge="1"/>
                <a:tc hMerge="1"/>
                <a:tc hMerge="1">
                  <a:tcPr marL="58025" marR="58025" marT="0" marB="0" anchor="ctr">
                    <a:noFill/>
                  </a:tcPr>
                </a:tc>
              </a:tr>
              <a:tr h="261536">
                <a:tc gridSpan="2">
                  <a:txBody>
                    <a:bodyPr/>
                    <a:lstStyle/>
                    <a:p>
                      <a:pPr algn="just">
                        <a:lnSpc>
                          <a:spcPct val="150000"/>
                        </a:lnSpc>
                        <a:spcAft>
                          <a:spcPts val="0"/>
                        </a:spcAft>
                      </a:pPr>
                      <a:r>
                        <a:rPr lang="zh-CN" sz="1200" b="0" kern="0">
                          <a:solidFill>
                            <a:schemeClr val="tx1"/>
                          </a:solidFill>
                          <a:latin typeface="微软雅黑"/>
                          <a:ea typeface="微软雅黑"/>
                        </a:rPr>
                        <a:t>企业名称：</a:t>
                      </a: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c hMerge="1"/>
                <a:tc>
                  <a:txBody>
                    <a:bodyPr/>
                    <a:lstStyle/>
                    <a:p>
                      <a:pPr algn="ctr">
                        <a:lnSpc>
                          <a:spcPct val="150000"/>
                        </a:lnSpc>
                        <a:spcAft>
                          <a:spcPts val="0"/>
                        </a:spcAft>
                      </a:pPr>
                      <a:r>
                        <a:rPr lang="zh-CN" sz="1200" b="0" kern="0">
                          <a:solidFill>
                            <a:schemeClr val="tx1"/>
                          </a:solidFill>
                          <a:latin typeface="微软雅黑"/>
                          <a:ea typeface="微软雅黑"/>
                        </a:rPr>
                        <a:t>报表编号：</a:t>
                      </a: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c>
                  <a:txBody>
                    <a:bodyPr/>
                    <a:lstStyle/>
                    <a:p>
                      <a:pPr algn="ctr">
                        <a:lnSpc>
                          <a:spcPct val="150000"/>
                        </a:lnSpc>
                        <a:spcAft>
                          <a:spcPts val="0"/>
                        </a:spcAft>
                      </a:pP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r>
              <a:tr h="484327">
                <a:tc>
                  <a:txBody>
                    <a:bodyPr/>
                    <a:lstStyle/>
                    <a:p>
                      <a:pPr algn="ctr">
                        <a:lnSpc>
                          <a:spcPts val="2000"/>
                        </a:lnSpc>
                        <a:spcAft>
                          <a:spcPts val="0"/>
                        </a:spcAft>
                      </a:pPr>
                      <a:r>
                        <a:rPr lang="zh-CN" sz="1400" b="1" kern="0">
                          <a:solidFill>
                            <a:schemeClr val="tx1"/>
                          </a:solidFill>
                          <a:latin typeface="微软雅黑"/>
                          <a:ea typeface="微软雅黑"/>
                        </a:rPr>
                        <a:t>指标名称</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chemeClr val="tx1"/>
                          </a:solidFill>
                          <a:latin typeface="微软雅黑"/>
                          <a:ea typeface="微软雅黑"/>
                        </a:rPr>
                        <a:t>计量单位</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chemeClr val="tx1"/>
                          </a:solidFill>
                          <a:latin typeface="微软雅黑"/>
                          <a:ea typeface="微软雅黑"/>
                        </a:rPr>
                        <a:t>内容与数值</a:t>
                      </a:r>
                      <a:br>
                        <a:rPr lang="en-US" sz="1400" b="1" kern="0">
                          <a:solidFill>
                            <a:schemeClr val="tx1"/>
                          </a:solidFill>
                          <a:latin typeface="微软雅黑"/>
                          <a:ea typeface="微软雅黑"/>
                        </a:rPr>
                      </a:br>
                      <a:r>
                        <a:rPr lang="zh-CN" sz="1200" b="1" kern="0">
                          <a:solidFill>
                            <a:srgbClr val="FF0000"/>
                          </a:solidFill>
                          <a:latin typeface="微软雅黑"/>
                          <a:ea typeface="微软雅黑"/>
                        </a:rPr>
                        <a:t>（数值间不能加逗号，必须全为数字）</a:t>
                      </a:r>
                      <a:endParaRPr lang="zh-CN" sz="1200" b="1" kern="100">
                        <a:solidFill>
                          <a:srgbClr val="FF0000"/>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100">
                          <a:solidFill>
                            <a:schemeClr val="tx1"/>
                          </a:solidFill>
                          <a:latin typeface="微软雅黑"/>
                          <a:ea typeface="微软雅黑"/>
                        </a:rPr>
                        <a:t>指标口径</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363425">
                <a:tc>
                  <a:txBody>
                    <a:bodyPr/>
                    <a:lstStyle/>
                    <a:p>
                      <a:pPr algn="l">
                        <a:lnSpc>
                          <a:spcPts val="2000"/>
                        </a:lnSpc>
                        <a:spcAft>
                          <a:spcPts val="0"/>
                        </a:spcAft>
                      </a:pPr>
                      <a:r>
                        <a:rPr lang="zh-CN" sz="1400" kern="0">
                          <a:solidFill>
                            <a:schemeClr val="tx1"/>
                          </a:solidFill>
                          <a:latin typeface="微软雅黑"/>
                          <a:ea typeface="微软雅黑"/>
                        </a:rPr>
                        <a:t>资产总额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人民币</a:t>
                      </a:r>
                      <a:r>
                        <a:rPr lang="zh-CN" sz="1400" kern="0">
                          <a:solidFill>
                            <a:schemeClr val="tx1"/>
                          </a:solidFill>
                          <a:latin typeface="微软雅黑"/>
                          <a:ea typeface="微软雅黑"/>
                        </a:rPr>
                        <a:t>千</a:t>
                      </a:r>
                      <a:r>
                        <a:rPr lang="zh-CN" sz="1400" kern="0">
                          <a:solidFill>
                            <a:schemeClr val="tx1"/>
                          </a:solidFill>
                          <a:latin typeface="微软雅黑"/>
                          <a:ea typeface="微软雅黑"/>
                        </a:rPr>
                        <a:t>元</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rowSpan="5">
                  <a:txBody>
                    <a:bodyPr/>
                    <a:lstStyle/>
                    <a:p>
                      <a:pPr algn="l">
                        <a:lnSpc>
                          <a:spcPts val="2000"/>
                        </a:lnSpc>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企业年终会计报表</a:t>
                      </a:r>
                      <a:r>
                        <a:rPr lang="zh-CN" sz="1400" b="1" kern="100">
                          <a:solidFill>
                            <a:schemeClr val="tx1"/>
                          </a:solidFill>
                          <a:latin typeface="微软雅黑"/>
                          <a:ea typeface="微软雅黑"/>
                        </a:rPr>
                        <a:t>（合并）</a:t>
                      </a:r>
                      <a:endParaRPr lang="en-US" sz="1400" b="1" kern="100">
                        <a:solidFill>
                          <a:schemeClr val="tx1"/>
                        </a:solidFill>
                        <a:latin typeface="微软雅黑"/>
                        <a:ea typeface="微软雅黑"/>
                      </a:endParaRPr>
                    </a:p>
                    <a:p>
                      <a:pPr algn="l">
                        <a:lnSpc>
                          <a:spcPts val="2000"/>
                        </a:lnSpc>
                        <a:spcAft>
                          <a:spcPts val="0"/>
                        </a:spcAft>
                      </a:pPr>
                      <a:r>
                        <a:rPr lang="en-US" sz="1400" kern="100">
                          <a:solidFill>
                            <a:schemeClr val="tx1"/>
                          </a:solidFill>
                          <a:latin typeface="微软雅黑"/>
                          <a:ea typeface="微软雅黑"/>
                        </a:rPr>
                        <a:t>2.</a:t>
                      </a:r>
                      <a:r>
                        <a:rPr lang="zh-CN" sz="1400" kern="100">
                          <a:solidFill>
                            <a:schemeClr val="tx1"/>
                          </a:solidFill>
                          <a:latin typeface="微软雅黑"/>
                          <a:ea typeface="微软雅黑"/>
                        </a:rPr>
                        <a:t>保留三位小数</a:t>
                      </a:r>
                      <a:endParaRPr lang="en-US" sz="1400" kern="100">
                        <a:solidFill>
                          <a:schemeClr val="tx1"/>
                        </a:solidFill>
                        <a:latin typeface="微软雅黑"/>
                        <a:ea typeface="微软雅黑"/>
                      </a:endParaRPr>
                    </a:p>
                    <a:p>
                      <a:pPr algn="l">
                        <a:lnSpc>
                          <a:spcPts val="2000"/>
                        </a:lnSpc>
                        <a:spcAft>
                          <a:spcPts val="0"/>
                        </a:spcAft>
                      </a:pPr>
                      <a:r>
                        <a:rPr lang="en-US" sz="1400" kern="100">
                          <a:solidFill>
                            <a:schemeClr val="tx1"/>
                          </a:solidFill>
                          <a:latin typeface="微软雅黑"/>
                          <a:ea typeface="微软雅黑"/>
                        </a:rPr>
                        <a:t>3.</a:t>
                      </a:r>
                      <a:r>
                        <a:rPr lang="zh-CN" sz="1400" kern="100">
                          <a:solidFill>
                            <a:schemeClr val="tx1"/>
                          </a:solidFill>
                          <a:latin typeface="微软雅黑"/>
                          <a:ea typeface="微软雅黑"/>
                        </a:rPr>
                        <a:t>资产总额</a:t>
                      </a:r>
                      <a:r>
                        <a:rPr lang="en-US" sz="1400" kern="100">
                          <a:solidFill>
                            <a:schemeClr val="tx1"/>
                          </a:solidFill>
                          <a:latin typeface="微软雅黑"/>
                          <a:ea typeface="微软雅黑"/>
                        </a:rPr>
                        <a:t>=</a:t>
                      </a:r>
                      <a:r>
                        <a:rPr lang="zh-CN" sz="1400" kern="100">
                          <a:solidFill>
                            <a:schemeClr val="tx1"/>
                          </a:solidFill>
                          <a:latin typeface="微软雅黑"/>
                          <a:ea typeface="微软雅黑"/>
                        </a:rPr>
                        <a:t>负债总额</a:t>
                      </a:r>
                      <a:r>
                        <a:rPr lang="en-US" sz="1400" kern="100">
                          <a:solidFill>
                            <a:schemeClr val="tx1"/>
                          </a:solidFill>
                          <a:latin typeface="微软雅黑"/>
                          <a:ea typeface="微软雅黑"/>
                        </a:rPr>
                        <a:t>+</a:t>
                      </a:r>
                      <a:r>
                        <a:rPr lang="zh-CN" sz="1400" kern="100">
                          <a:solidFill>
                            <a:schemeClr val="tx1"/>
                          </a:solidFill>
                          <a:latin typeface="微软雅黑"/>
                          <a:ea typeface="微软雅黑"/>
                        </a:rPr>
                        <a:t>所有者权益总额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63425">
                <a:tc>
                  <a:txBody>
                    <a:bodyPr/>
                    <a:lstStyle/>
                    <a:p>
                      <a:pPr algn="l">
                        <a:lnSpc>
                          <a:spcPts val="2000"/>
                        </a:lnSpc>
                        <a:spcAft>
                          <a:spcPts val="0"/>
                        </a:spcAft>
                      </a:pPr>
                      <a:r>
                        <a:rPr lang="zh-CN" sz="1400" kern="0">
                          <a:solidFill>
                            <a:schemeClr val="tx1"/>
                          </a:solidFill>
                          <a:latin typeface="微软雅黑"/>
                          <a:ea typeface="微软雅黑"/>
                        </a:rPr>
                        <a:t>负债总额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人民币千元</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vMerge="1"/>
              </a:tr>
              <a:tr h="363425">
                <a:tc>
                  <a:txBody>
                    <a:bodyPr/>
                    <a:lstStyle/>
                    <a:p>
                      <a:pPr algn="l">
                        <a:lnSpc>
                          <a:spcPts val="2000"/>
                        </a:lnSpc>
                        <a:spcAft>
                          <a:spcPts val="0"/>
                        </a:spcAft>
                      </a:pPr>
                      <a:r>
                        <a:rPr lang="zh-CN" sz="1400" kern="0">
                          <a:solidFill>
                            <a:schemeClr val="tx1"/>
                          </a:solidFill>
                          <a:latin typeface="微软雅黑"/>
                          <a:ea typeface="微软雅黑"/>
                        </a:rPr>
                        <a:t>所有者权益总额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人民币千元</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vMerge="1">
                  <a:tcPr marL="58025" marR="580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63425">
                <a:tc>
                  <a:txBody>
                    <a:bodyPr/>
                    <a:lstStyle/>
                    <a:p>
                      <a:pPr algn="l">
                        <a:lnSpc>
                          <a:spcPts val="2000"/>
                        </a:lnSpc>
                        <a:spcAft>
                          <a:spcPts val="0"/>
                        </a:spcAft>
                      </a:pPr>
                      <a:r>
                        <a:rPr lang="zh-CN" sz="1400" kern="0">
                          <a:solidFill>
                            <a:schemeClr val="tx1"/>
                          </a:solidFill>
                          <a:latin typeface="微软雅黑"/>
                          <a:ea typeface="微软雅黑"/>
                        </a:rPr>
                        <a:t>营业收入总额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人民币千元</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vMerge="1">
                  <a:tcPr marL="58025" marR="580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63425">
                <a:tc>
                  <a:txBody>
                    <a:bodyPr/>
                    <a:lstStyle/>
                    <a:p>
                      <a:pPr algn="l">
                        <a:lnSpc>
                          <a:spcPts val="2000"/>
                        </a:lnSpc>
                        <a:spcAft>
                          <a:spcPts val="0"/>
                        </a:spcAft>
                      </a:pPr>
                      <a:r>
                        <a:rPr lang="zh-CN" sz="1400" kern="0">
                          <a:solidFill>
                            <a:schemeClr val="tx1"/>
                          </a:solidFill>
                          <a:latin typeface="微软雅黑"/>
                          <a:ea typeface="微软雅黑"/>
                        </a:rPr>
                        <a:t>利润总额</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人民币千元</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vMerge="1">
                  <a:tcPr marL="58025" marR="580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26848">
                <a:tc>
                  <a:txBody>
                    <a:bodyPr/>
                    <a:lstStyle/>
                    <a:p>
                      <a:pPr algn="l">
                        <a:lnSpc>
                          <a:spcPts val="2000"/>
                        </a:lnSpc>
                        <a:spcAft>
                          <a:spcPts val="0"/>
                        </a:spcAft>
                      </a:pPr>
                      <a:r>
                        <a:rPr lang="zh-CN" sz="1400" kern="0">
                          <a:solidFill>
                            <a:schemeClr val="tx1"/>
                          </a:solidFill>
                          <a:latin typeface="微软雅黑"/>
                          <a:ea typeface="微软雅黑"/>
                        </a:rPr>
                        <a:t>年末从业人数</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千</a:t>
                      </a:r>
                      <a:r>
                        <a:rPr lang="zh-CN" sz="1400" kern="0">
                          <a:solidFill>
                            <a:schemeClr val="tx1"/>
                          </a:solidFill>
                          <a:latin typeface="微软雅黑"/>
                          <a:ea typeface="微软雅黑"/>
                        </a:rPr>
                        <a:t>人</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ts val="2000"/>
                        </a:lnSpc>
                        <a:spcBef>
                          <a:spcPts val="0"/>
                        </a:spcBef>
                        <a:spcAft>
                          <a:spcPts val="0"/>
                        </a:spcAft>
                        <a:buNone/>
                      </a:pPr>
                      <a:r>
                        <a:rPr lang="zh-CN" sz="1400" kern="100">
                          <a:solidFill>
                            <a:schemeClr val="tx1"/>
                          </a:solidFill>
                          <a:latin typeface="微软雅黑"/>
                          <a:ea typeface="微软雅黑"/>
                        </a:rPr>
                        <a:t>境内投资者年末登记在册人数</a:t>
                      </a:r>
                      <a:endParaRPr lang="en-US" sz="1400" kern="100">
                        <a:solidFill>
                          <a:schemeClr val="tx1"/>
                        </a:solidFill>
                        <a:latin typeface="微软雅黑"/>
                        <a:ea typeface="微软雅黑"/>
                      </a:endParaRPr>
                    </a:p>
                    <a:p>
                      <a:pPr marL="0" indent="0" algn="l" defTabSz="914400">
                        <a:lnSpc>
                          <a:spcPts val="2000"/>
                        </a:lnSpc>
                        <a:spcBef>
                          <a:spcPts val="0"/>
                        </a:spcBef>
                        <a:spcAft>
                          <a:spcPts val="0"/>
                        </a:spcAft>
                        <a:buNone/>
                      </a:pPr>
                      <a:r>
                        <a:rPr lang="zh-CN" sz="1400" b="1" kern="100">
                          <a:solidFill>
                            <a:srgbClr val="FF0000"/>
                          </a:solidFill>
                          <a:latin typeface="微软雅黑"/>
                          <a:ea typeface="微软雅黑"/>
                        </a:rPr>
                        <a:t>（含境内派出），不含境外从业人员</a:t>
                      </a:r>
                      <a:r>
                        <a:rPr lang="zh-CN" sz="1400" kern="100">
                          <a:solidFill>
                            <a:schemeClr val="tx1"/>
                          </a:solidFill>
                          <a:latin typeface="微软雅黑"/>
                          <a:ea typeface="微软雅黑"/>
                        </a:rPr>
                        <a:t>。</a:t>
                      </a:r>
                      <a:endParaRPr lang="en-US" sz="1400" kern="100">
                        <a:solidFill>
                          <a:schemeClr val="tx1"/>
                        </a:solidFill>
                        <a:latin typeface="微软雅黑"/>
                        <a:ea typeface="微软雅黑"/>
                      </a:endParaRPr>
                    </a:p>
                    <a:p>
                      <a:pPr marL="0" indent="0" algn="l" defTabSz="914400">
                        <a:lnSpc>
                          <a:spcPts val="2000"/>
                        </a:lnSpc>
                        <a:spcBef>
                          <a:spcPts val="0"/>
                        </a:spcBef>
                        <a:spcAft>
                          <a:spcPts val="0"/>
                        </a:spcAft>
                        <a:buNone/>
                      </a:pPr>
                      <a:r>
                        <a:rPr lang="zh-CN" sz="1400" kern="100">
                          <a:solidFill>
                            <a:schemeClr val="tx1"/>
                          </a:solidFill>
                          <a:latin typeface="微软雅黑"/>
                          <a:ea typeface="微软雅黑"/>
                        </a:rPr>
                        <a:t>保留三位小数。</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84327">
                <a:tc>
                  <a:txBody>
                    <a:bodyPr/>
                    <a:lstStyle/>
                    <a:p>
                      <a:pPr algn="l">
                        <a:lnSpc>
                          <a:spcPts val="2000"/>
                        </a:lnSpc>
                        <a:spcAft>
                          <a:spcPts val="0"/>
                        </a:spcAft>
                      </a:pPr>
                      <a:r>
                        <a:rPr lang="zh-CN" sz="1400" kern="0">
                          <a:solidFill>
                            <a:schemeClr val="tx1"/>
                          </a:solidFill>
                          <a:latin typeface="微软雅黑"/>
                          <a:ea typeface="微软雅黑"/>
                        </a:rPr>
                        <a:t>年末境外企业</a:t>
                      </a:r>
                      <a:r>
                        <a:rPr lang="zh-CN" sz="1400" kern="0">
                          <a:solidFill>
                            <a:schemeClr val="tx1"/>
                          </a:solidFill>
                          <a:latin typeface="微软雅黑"/>
                          <a:ea typeface="微软雅黑"/>
                        </a:rPr>
                        <a:t>个数</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r>
                        <a:rPr lang="zh-CN" sz="1400" kern="100">
                          <a:solidFill>
                            <a:schemeClr val="tx1"/>
                          </a:solidFill>
                          <a:latin typeface="微软雅黑"/>
                          <a:ea typeface="微软雅黑"/>
                        </a:rPr>
                        <a:t>系统自动合计</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子公司</a:t>
                      </a:r>
                      <a:r>
                        <a:rPr lang="en-US" sz="1400" kern="100">
                          <a:solidFill>
                            <a:schemeClr val="tx1"/>
                          </a:solidFill>
                          <a:latin typeface="微软雅黑"/>
                          <a:ea typeface="微软雅黑"/>
                        </a:rPr>
                        <a:t>+</a:t>
                      </a:r>
                      <a:r>
                        <a:rPr lang="zh-CN" sz="1400" kern="100">
                          <a:solidFill>
                            <a:schemeClr val="tx1"/>
                          </a:solidFill>
                          <a:latin typeface="微软雅黑"/>
                          <a:ea typeface="微软雅黑"/>
                        </a:rPr>
                        <a:t>联营公司</a:t>
                      </a:r>
                      <a:r>
                        <a:rPr lang="en-US" sz="1400" kern="100">
                          <a:solidFill>
                            <a:schemeClr val="tx1"/>
                          </a:solidFill>
                          <a:latin typeface="微软雅黑"/>
                          <a:ea typeface="微软雅黑"/>
                        </a:rPr>
                        <a:t>+</a:t>
                      </a:r>
                      <a:r>
                        <a:rPr lang="zh-CN" sz="1400" kern="100">
                          <a:solidFill>
                            <a:schemeClr val="tx1"/>
                          </a:solidFill>
                          <a:latin typeface="微软雅黑"/>
                          <a:ea typeface="微软雅黑"/>
                        </a:rPr>
                        <a:t>分支机构；</a:t>
                      </a:r>
                      <a:endParaRPr lang="en-US" sz="1400" kern="100">
                        <a:solidFill>
                          <a:schemeClr val="tx1"/>
                        </a:solidFill>
                        <a:latin typeface="微软雅黑"/>
                        <a:ea typeface="微软雅黑"/>
                      </a:endParaRPr>
                    </a:p>
                    <a:p>
                      <a:pPr algn="l">
                        <a:lnSpc>
                          <a:spcPts val="2000"/>
                        </a:lnSpc>
                        <a:spcAft>
                          <a:spcPts val="0"/>
                        </a:spcAft>
                      </a:pPr>
                      <a:r>
                        <a:rPr lang="en-US" sz="1400" kern="100">
                          <a:solidFill>
                            <a:schemeClr val="tx1"/>
                          </a:solidFill>
                          <a:latin typeface="微软雅黑"/>
                          <a:ea typeface="微软雅黑"/>
                        </a:rPr>
                        <a:t>2.</a:t>
                      </a:r>
                      <a:r>
                        <a:rPr lang="zh-CN" sz="1400" kern="100">
                          <a:solidFill>
                            <a:schemeClr val="tx1"/>
                          </a:solidFill>
                          <a:latin typeface="微软雅黑"/>
                          <a:ea typeface="微软雅黑"/>
                        </a:rPr>
                        <a:t>年末境外企业个数应大于</a:t>
                      </a:r>
                      <a:r>
                        <a:rPr lang="en-US" sz="1400" kern="100">
                          <a:solidFill>
                            <a:schemeClr val="tx1"/>
                          </a:solidFill>
                          <a:latin typeface="微软雅黑"/>
                          <a:ea typeface="微软雅黑"/>
                        </a:rPr>
                        <a:t>0</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2163">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：子公司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ts val="2000"/>
                        </a:lnSpc>
                        <a:spcBef>
                          <a:spcPts val="0"/>
                        </a:spcBef>
                        <a:spcAft>
                          <a:spcPts val="0"/>
                        </a:spcAft>
                        <a:buNone/>
                      </a:pPr>
                      <a:r>
                        <a:rPr lang="zh-CN" sz="1400" kern="0">
                          <a:solidFill>
                            <a:schemeClr val="tx1"/>
                          </a:solidFill>
                          <a:latin typeface="微软雅黑"/>
                          <a:ea typeface="微软雅黑"/>
                        </a:rPr>
                        <a:t>股权</a:t>
                      </a:r>
                      <a:r>
                        <a:rPr lang="en-US" sz="1400" kern="0">
                          <a:solidFill>
                            <a:schemeClr val="tx1"/>
                          </a:solidFill>
                          <a:latin typeface="微软雅黑"/>
                          <a:ea typeface="微软雅黑"/>
                        </a:rPr>
                        <a:t>50%</a:t>
                      </a:r>
                      <a:r>
                        <a:rPr lang="zh-CN" sz="1400" kern="0">
                          <a:solidFill>
                            <a:schemeClr val="tx1"/>
                          </a:solidFill>
                          <a:latin typeface="微软雅黑"/>
                          <a:ea typeface="微软雅黑"/>
                        </a:rPr>
                        <a:t>以上</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2163">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：联营公司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chemeClr val="tx1"/>
                          </a:solidFill>
                          <a:latin typeface="微软雅黑"/>
                          <a:ea typeface="微软雅黑"/>
                        </a:rPr>
                        <a:t>控股</a:t>
                      </a:r>
                      <a:r>
                        <a:rPr lang="en-US" sz="1400" kern="100">
                          <a:solidFill>
                            <a:schemeClr val="tx1"/>
                          </a:solidFill>
                          <a:latin typeface="微软雅黑"/>
                          <a:ea typeface="微软雅黑"/>
                        </a:rPr>
                        <a:t>10%-50%</a:t>
                      </a:r>
                      <a:r>
                        <a:rPr lang="zh-CN" sz="1400" kern="100">
                          <a:solidFill>
                            <a:schemeClr val="tx1"/>
                          </a:solidFill>
                          <a:latin typeface="微软雅黑"/>
                          <a:ea typeface="微软雅黑"/>
                        </a:rPr>
                        <a:t>的联营公司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2163">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：分支机构</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100">
                          <a:solidFill>
                            <a:schemeClr val="tx1"/>
                          </a:solidFill>
                          <a:latin typeface="微软雅黑"/>
                          <a:ea typeface="微软雅黑"/>
                        </a:rPr>
                        <a:t>非公司型公司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
        <p:nvSpPr>
          <p:cNvPr id="11" name="矩形 10"/>
          <p:cNvSpPr/>
          <p:nvPr/>
        </p:nvSpPr>
        <p:spPr>
          <a:xfrm>
            <a:off x="2842243" y="2709547"/>
            <a:ext cx="1506433" cy="1872642"/>
          </a:xfrm>
          <a:prstGeom prst="rect">
            <a:avLst/>
          </a:prstGeom>
          <a:noFill/>
          <a:ln w="28575">
            <a:solidFill>
              <a:srgbClr val="FF0000"/>
            </a:solidFill>
            <a:prstDash val="solid"/>
          </a:ln>
        </p:spPr>
        <p:txBody>
          <a:bodyPr lIns="103829" tIns="51913" rIns="103829" bIns="51913" anchor="ctr"/>
          <a:lstStyle/>
          <a:p>
            <a:pPr algn="ctr"/>
            <a:endParaRPr lang="zh-CN">
              <a:solidFill>
                <a:schemeClr val="lt1"/>
              </a:solidFill>
            </a:endParaRPr>
          </a:p>
        </p:txBody>
      </p:sp>
      <p:sp>
        <p:nvSpPr>
          <p:cNvPr id="12" name="矩形 11"/>
          <p:cNvSpPr/>
          <p:nvPr/>
        </p:nvSpPr>
        <p:spPr>
          <a:xfrm>
            <a:off x="5563530" y="3519825"/>
            <a:ext cx="2126730" cy="684234"/>
          </a:xfrm>
          <a:prstGeom prst="rect">
            <a:avLst/>
          </a:prstGeom>
          <a:solidFill>
            <a:schemeClr val="lt1"/>
          </a:solidFill>
          <a:ln w="28575">
            <a:solidFill>
              <a:srgbClr val="FF0000"/>
            </a:solidFill>
            <a:prstDash val="solid"/>
          </a:ln>
          <a:effectLst>
            <a:outerShdw blurRad="50800" dist="38100" dir="5400000" algn="t" rotWithShape="0">
              <a:srgbClr val="000000">
                <a:alpha val="40000"/>
              </a:srgbClr>
            </a:outerShdw>
          </a:effectLst>
        </p:spPr>
        <p:txBody>
          <a:bodyPr lIns="103829" tIns="51913" rIns="103829" bIns="51913" anchor="ctr"/>
          <a:lstStyle/>
          <a:p>
            <a:pPr algn="ctr"/>
            <a:r>
              <a:rPr lang="zh-CN" b="1">
                <a:solidFill>
                  <a:schemeClr val="dk1"/>
                </a:solidFill>
                <a:latin typeface="微软雅黑"/>
                <a:ea typeface="微软雅黑"/>
              </a:rPr>
              <a:t>注意单位</a:t>
            </a:r>
            <a:endParaRPr lang="zh-CN" b="1">
              <a:solidFill>
                <a:schemeClr val="dk1"/>
              </a:solidFill>
              <a:latin typeface="微软雅黑"/>
              <a:ea typeface="微软雅黑"/>
            </a:endParaRPr>
          </a:p>
        </p:txBody>
      </p:sp>
      <p:sp>
        <p:nvSpPr>
          <p:cNvPr id="13" name="虚尾箭头 12"/>
          <p:cNvSpPr/>
          <p:nvPr/>
        </p:nvSpPr>
        <p:spPr>
          <a:xfrm>
            <a:off x="4437287" y="3573848"/>
            <a:ext cx="856808" cy="576197"/>
          </a:xfrm>
          <a:prstGeom prst="stripedRightArrow">
            <a:avLst/>
          </a:prstGeom>
          <a:gradFill rotWithShape="1">
            <a:gsLst>
              <a:gs pos="0">
                <a:schemeClr val="accent2">
                  <a:tint val="50000"/>
                </a:schemeClr>
              </a:gs>
              <a:gs pos="35000">
                <a:schemeClr val="accent2">
                  <a:tint val="37000"/>
                </a:schemeClr>
              </a:gs>
              <a:gs pos="100000">
                <a:schemeClr val="accent2">
                  <a:tint val="15000"/>
                </a:schemeClr>
              </a:gs>
            </a:gsLst>
            <a:lin ang="16200000" scaled="1"/>
          </a:gradFill>
          <a:ln w="9525" cap="flat" cmpd="sng">
            <a:solidFill>
              <a:schemeClr val="accent2">
                <a:shade val="95000"/>
              </a:schemeClr>
            </a:solidFill>
            <a:prstDash val="solid"/>
          </a:ln>
        </p:spPr>
        <p:txBody>
          <a:bodyPr lIns="103829" tIns="51913" rIns="103829" bIns="51913" anchor="ctr"/>
          <a:lstStyle/>
          <a:p>
            <a:pPr algn="ctr"/>
            <a:endParaRPr lang="zh-CN">
              <a:solidFill>
                <a:schemeClr val="dk1"/>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直接投资企业是指境内投资者直接拥有或控制</a:t>
            </a:r>
            <a:r>
              <a:rPr lang="en-US">
                <a:solidFill>
                  <a:srgbClr val="000000"/>
                </a:solidFill>
              </a:rPr>
              <a:t>10</a:t>
            </a:r>
            <a:r>
              <a:rPr lang="zh-CN">
                <a:solidFill>
                  <a:srgbClr val="000000"/>
                </a:solidFill>
              </a:rPr>
              <a:t>％或以上投票权</a:t>
            </a:r>
            <a:r>
              <a:rPr lang="en-US">
                <a:solidFill>
                  <a:srgbClr val="000000"/>
                </a:solidFill>
              </a:rPr>
              <a:t>(</a:t>
            </a:r>
            <a:r>
              <a:rPr lang="zh-CN">
                <a:solidFill>
                  <a:srgbClr val="000000"/>
                </a:solidFill>
              </a:rPr>
              <a:t>对公司型企业</a:t>
            </a:r>
            <a:r>
              <a:rPr lang="en-US">
                <a:solidFill>
                  <a:srgbClr val="000000"/>
                </a:solidFill>
              </a:rPr>
              <a:t>)</a:t>
            </a:r>
            <a:r>
              <a:rPr lang="zh-CN">
                <a:solidFill>
                  <a:srgbClr val="000000"/>
                </a:solidFill>
              </a:rPr>
              <a:t>或其他等价利益的境外企业。境外企业按设立方式主要分为子公司、联营公司和分支机构。</a:t>
            </a:r>
            <a:endParaRPr lang="zh-CN">
              <a:solidFill>
                <a:srgbClr val="000000"/>
              </a:solidFill>
            </a:endParaRPr>
          </a:p>
        </p:txBody>
      </p:sp>
      <p:graphicFrame>
        <p:nvGraphicFramePr>
          <p:cNvPr id="9" name="表格 8"/>
          <p:cNvGraphicFramePr/>
          <p:nvPr/>
        </p:nvGraphicFramePr>
        <p:xfrm>
          <a:off x="778387" y="1498139"/>
          <a:ext cx="10633641" cy="2926759"/>
        </p:xfrm>
        <a:graphic>
          <a:graphicData uri="http://schemas.openxmlformats.org/drawingml/2006/table">
            <a:tbl>
              <a:tblPr firstRow="1" firstCol="1" bandRow="1">
                <a:tableStyleId>{5C22544A-7EE6-4342-B048-85BDC9FD1C3A}</a:tableStyleId>
              </a:tblPr>
              <a:tblGrid>
                <a:gridCol w="2038113"/>
                <a:gridCol w="1329206"/>
                <a:gridCol w="3278705"/>
                <a:gridCol w="3987617"/>
              </a:tblGrid>
              <a:tr h="365845">
                <a:tc gridSpan="4">
                  <a:txBody>
                    <a:bodyPr/>
                    <a:lstStyle/>
                    <a:p>
                      <a:pPr algn="ctr">
                        <a:lnSpc>
                          <a:spcPct val="150000"/>
                        </a:lnSpc>
                        <a:spcAft>
                          <a:spcPts val="0"/>
                        </a:spcAft>
                      </a:pPr>
                      <a:r>
                        <a:rPr lang="zh-CN" sz="1600" kern="0">
                          <a:solidFill>
                            <a:schemeClr val="tx1"/>
                          </a:solidFill>
                          <a:latin typeface="微软雅黑"/>
                          <a:ea typeface="微软雅黑"/>
                        </a:rPr>
                        <a:t>境内投资者基本情况表</a:t>
                      </a:r>
                      <a:endParaRPr lang="zh-CN" sz="1000" kern="100">
                        <a:solidFill>
                          <a:schemeClr val="tx1"/>
                        </a:solidFill>
                        <a:latin typeface="微软雅黑"/>
                        <a:ea typeface="微软雅黑"/>
                      </a:endParaRPr>
                    </a:p>
                  </a:txBody>
                  <a:tcPr marL="77357" marR="77357" marT="0" marB="0" anchor="ctr">
                    <a:noFill/>
                  </a:tcPr>
                </a:tc>
                <a:tc hMerge="1"/>
                <a:tc hMerge="1"/>
                <a:tc hMerge="1">
                  <a:tcPr marL="58025" marR="58025" marT="0" marB="0" anchor="ctr">
                    <a:noFill/>
                  </a:tcPr>
                </a:tc>
              </a:tr>
              <a:tr h="274384">
                <a:tc gridSpan="2">
                  <a:txBody>
                    <a:bodyPr/>
                    <a:lstStyle/>
                    <a:p>
                      <a:pPr algn="just">
                        <a:lnSpc>
                          <a:spcPct val="150000"/>
                        </a:lnSpc>
                        <a:spcAft>
                          <a:spcPts val="0"/>
                        </a:spcAft>
                      </a:pPr>
                      <a:r>
                        <a:rPr lang="zh-CN" sz="1200" b="0" kern="0">
                          <a:solidFill>
                            <a:schemeClr val="tx1"/>
                          </a:solidFill>
                          <a:latin typeface="微软雅黑"/>
                          <a:ea typeface="微软雅黑"/>
                        </a:rPr>
                        <a:t>企业名称：</a:t>
                      </a: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c hMerge="1"/>
                <a:tc>
                  <a:txBody>
                    <a:bodyPr/>
                    <a:lstStyle/>
                    <a:p>
                      <a:pPr algn="ctr">
                        <a:lnSpc>
                          <a:spcPct val="150000"/>
                        </a:lnSpc>
                        <a:spcAft>
                          <a:spcPts val="0"/>
                        </a:spcAft>
                      </a:pPr>
                      <a:r>
                        <a:rPr lang="zh-CN" sz="1200" b="0" kern="0">
                          <a:solidFill>
                            <a:schemeClr val="tx1"/>
                          </a:solidFill>
                          <a:latin typeface="微软雅黑"/>
                          <a:ea typeface="微软雅黑"/>
                        </a:rPr>
                        <a:t>报表编号：</a:t>
                      </a: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c>
                  <a:txBody>
                    <a:bodyPr/>
                    <a:lstStyle/>
                    <a:p>
                      <a:pPr algn="ctr">
                        <a:lnSpc>
                          <a:spcPct val="150000"/>
                        </a:lnSpc>
                        <a:spcAft>
                          <a:spcPts val="0"/>
                        </a:spcAft>
                      </a:pPr>
                      <a:endParaRPr lang="zh-CN" sz="1200" b="0" kern="100">
                        <a:solidFill>
                          <a:schemeClr val="tx1"/>
                        </a:solidFill>
                        <a:latin typeface="微软雅黑"/>
                        <a:ea typeface="微软雅黑"/>
                      </a:endParaRPr>
                    </a:p>
                  </a:txBody>
                  <a:tcPr marL="77357" marR="77357" marT="0" marB="0" anchor="ctr">
                    <a:lnB w="12700" cap="flat" cmpd="sng">
                      <a:solidFill>
                        <a:schemeClr val="tx1"/>
                      </a:solidFill>
                      <a:prstDash val="solid"/>
                      <a:round/>
                      <a:headEnd type="none" w="med" len="med"/>
                      <a:tailEnd type="none" w="med" len="med"/>
                    </a:lnB>
                    <a:noFill/>
                  </a:tcPr>
                </a:tc>
              </a:tr>
              <a:tr h="762176">
                <a:tc>
                  <a:txBody>
                    <a:bodyPr/>
                    <a:lstStyle/>
                    <a:p>
                      <a:pPr algn="ctr">
                        <a:lnSpc>
                          <a:spcPts val="2000"/>
                        </a:lnSpc>
                        <a:spcAft>
                          <a:spcPts val="0"/>
                        </a:spcAft>
                      </a:pPr>
                      <a:r>
                        <a:rPr lang="zh-CN" sz="1400" b="1" kern="0">
                          <a:solidFill>
                            <a:schemeClr val="tx1"/>
                          </a:solidFill>
                          <a:latin typeface="微软雅黑"/>
                          <a:ea typeface="微软雅黑"/>
                        </a:rPr>
                        <a:t>指标名称</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chemeClr val="tx1"/>
                          </a:solidFill>
                          <a:latin typeface="微软雅黑"/>
                          <a:ea typeface="微软雅黑"/>
                        </a:rPr>
                        <a:t>计量单位</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chemeClr val="tx1"/>
                          </a:solidFill>
                          <a:latin typeface="微软雅黑"/>
                          <a:ea typeface="微软雅黑"/>
                        </a:rPr>
                        <a:t>内容与数值</a:t>
                      </a:r>
                      <a:br>
                        <a:rPr lang="en-US" sz="1400" b="1" kern="0">
                          <a:solidFill>
                            <a:schemeClr val="tx1"/>
                          </a:solidFill>
                          <a:latin typeface="微软雅黑"/>
                          <a:ea typeface="微软雅黑"/>
                        </a:rPr>
                      </a:br>
                      <a:r>
                        <a:rPr lang="zh-CN" sz="1200" b="1" kern="0">
                          <a:solidFill>
                            <a:srgbClr val="FF0000"/>
                          </a:solidFill>
                          <a:latin typeface="微软雅黑"/>
                          <a:ea typeface="微软雅黑"/>
                        </a:rPr>
                        <a:t>（数值间不能加逗号，必须全为数字）</a:t>
                      </a:r>
                      <a:endParaRPr lang="zh-CN" sz="1200" b="1" kern="100">
                        <a:solidFill>
                          <a:srgbClr val="FF0000"/>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100">
                          <a:solidFill>
                            <a:schemeClr val="tx1"/>
                          </a:solidFill>
                          <a:latin typeface="微软雅黑"/>
                          <a:ea typeface="微软雅黑"/>
                        </a:rPr>
                        <a:t>指标口径</a:t>
                      </a:r>
                      <a:endParaRPr lang="zh-CN" sz="1400" b="1"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508118">
                <a:tc>
                  <a:txBody>
                    <a:bodyPr/>
                    <a:lstStyle/>
                    <a:p>
                      <a:pPr algn="l">
                        <a:lnSpc>
                          <a:spcPts val="2000"/>
                        </a:lnSpc>
                        <a:spcAft>
                          <a:spcPts val="0"/>
                        </a:spcAft>
                      </a:pPr>
                      <a:r>
                        <a:rPr lang="zh-CN" sz="1400" kern="0">
                          <a:solidFill>
                            <a:schemeClr val="tx1"/>
                          </a:solidFill>
                          <a:latin typeface="微软雅黑"/>
                          <a:ea typeface="微软雅黑"/>
                        </a:rPr>
                        <a:t>年末境外企业</a:t>
                      </a:r>
                      <a:r>
                        <a:rPr lang="zh-CN" sz="1400" kern="0">
                          <a:solidFill>
                            <a:schemeClr val="tx1"/>
                          </a:solidFill>
                          <a:latin typeface="微软雅黑"/>
                          <a:ea typeface="微软雅黑"/>
                        </a:rPr>
                        <a:t>个数</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r>
                        <a:rPr lang="zh-CN" sz="1400" kern="100">
                          <a:solidFill>
                            <a:schemeClr val="tx1"/>
                          </a:solidFill>
                          <a:latin typeface="微软雅黑"/>
                          <a:ea typeface="微软雅黑"/>
                        </a:rPr>
                        <a:t>系统自动合计</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子公司</a:t>
                      </a:r>
                      <a:r>
                        <a:rPr lang="en-US" sz="1400" kern="100">
                          <a:solidFill>
                            <a:schemeClr val="tx1"/>
                          </a:solidFill>
                          <a:latin typeface="微软雅黑"/>
                          <a:ea typeface="微软雅黑"/>
                        </a:rPr>
                        <a:t>+</a:t>
                      </a:r>
                      <a:r>
                        <a:rPr lang="zh-CN" sz="1400" kern="100">
                          <a:solidFill>
                            <a:schemeClr val="tx1"/>
                          </a:solidFill>
                          <a:latin typeface="微软雅黑"/>
                          <a:ea typeface="微软雅黑"/>
                        </a:rPr>
                        <a:t>联营公司</a:t>
                      </a:r>
                      <a:r>
                        <a:rPr lang="en-US" sz="1400" kern="100">
                          <a:solidFill>
                            <a:schemeClr val="tx1"/>
                          </a:solidFill>
                          <a:latin typeface="微软雅黑"/>
                          <a:ea typeface="微软雅黑"/>
                        </a:rPr>
                        <a:t>+</a:t>
                      </a:r>
                      <a:r>
                        <a:rPr lang="zh-CN" sz="1400" kern="100">
                          <a:solidFill>
                            <a:schemeClr val="tx1"/>
                          </a:solidFill>
                          <a:latin typeface="微软雅黑"/>
                          <a:ea typeface="微软雅黑"/>
                        </a:rPr>
                        <a:t>分支机构；</a:t>
                      </a:r>
                      <a:endParaRPr lang="en-US" sz="1400" kern="100">
                        <a:solidFill>
                          <a:schemeClr val="tx1"/>
                        </a:solidFill>
                        <a:latin typeface="微软雅黑"/>
                        <a:ea typeface="微软雅黑"/>
                      </a:endParaRPr>
                    </a:p>
                    <a:p>
                      <a:pPr algn="l">
                        <a:lnSpc>
                          <a:spcPts val="2000"/>
                        </a:lnSpc>
                        <a:spcAft>
                          <a:spcPts val="0"/>
                        </a:spcAft>
                      </a:pPr>
                      <a:r>
                        <a:rPr lang="en-US" sz="1400" kern="100">
                          <a:solidFill>
                            <a:schemeClr val="tx1"/>
                          </a:solidFill>
                          <a:latin typeface="微软雅黑"/>
                          <a:ea typeface="微软雅黑"/>
                        </a:rPr>
                        <a:t>2.</a:t>
                      </a:r>
                      <a:r>
                        <a:rPr lang="zh-CN" sz="1400" b="1" kern="100">
                          <a:solidFill>
                            <a:srgbClr val="FF0000"/>
                          </a:solidFill>
                          <a:latin typeface="微软雅黑"/>
                          <a:ea typeface="微软雅黑"/>
                        </a:rPr>
                        <a:t>年末境外企业个数应大于</a:t>
                      </a:r>
                      <a:r>
                        <a:rPr lang="en-US" sz="1400" b="1" kern="100">
                          <a:solidFill>
                            <a:srgbClr val="FF0000"/>
                          </a:solidFill>
                          <a:latin typeface="微软雅黑"/>
                          <a:ea typeface="微软雅黑"/>
                        </a:rPr>
                        <a:t>0</a:t>
                      </a:r>
                      <a:endParaRPr lang="zh-CN" sz="1400" b="1" kern="100">
                        <a:solidFill>
                          <a:srgbClr val="FF0000"/>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08118">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：子公司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ts val="2000"/>
                        </a:lnSpc>
                        <a:spcBef>
                          <a:spcPts val="0"/>
                        </a:spcBef>
                        <a:spcAft>
                          <a:spcPts val="0"/>
                        </a:spcAft>
                        <a:buNone/>
                      </a:pPr>
                      <a:r>
                        <a:rPr lang="zh-CN" sz="1400" kern="0">
                          <a:solidFill>
                            <a:schemeClr val="tx1"/>
                          </a:solidFill>
                          <a:latin typeface="微软雅黑"/>
                          <a:ea typeface="微软雅黑"/>
                        </a:rPr>
                        <a:t>拥有该境外企业</a:t>
                      </a:r>
                      <a:r>
                        <a:rPr lang="en-US" sz="1400" b="1" kern="0">
                          <a:solidFill>
                            <a:srgbClr val="FF0000"/>
                          </a:solidFill>
                          <a:latin typeface="微软雅黑"/>
                          <a:ea typeface="微软雅黑"/>
                        </a:rPr>
                        <a:t>50</a:t>
                      </a:r>
                      <a:r>
                        <a:rPr lang="zh-CN" sz="1400" b="1" kern="0">
                          <a:solidFill>
                            <a:srgbClr val="FF0000"/>
                          </a:solidFill>
                          <a:latin typeface="微软雅黑"/>
                          <a:ea typeface="微软雅黑"/>
                        </a:rPr>
                        <a:t>％以上的股东或成员表决权</a:t>
                      </a:r>
                      <a:endParaRPr lang="zh-CN" sz="1400" kern="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54059">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：联营公司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chemeClr val="tx1"/>
                          </a:solidFill>
                          <a:latin typeface="微软雅黑"/>
                          <a:ea typeface="微软雅黑"/>
                        </a:rPr>
                        <a:t>控股</a:t>
                      </a:r>
                      <a:r>
                        <a:rPr lang="en-US" sz="1400" b="1" kern="100">
                          <a:solidFill>
                            <a:srgbClr val="FF0000"/>
                          </a:solidFill>
                          <a:latin typeface="微软雅黑"/>
                          <a:ea typeface="微软雅黑"/>
                        </a:rPr>
                        <a:t>10%-50%</a:t>
                      </a:r>
                      <a:r>
                        <a:rPr lang="zh-CN" sz="1400" kern="100">
                          <a:solidFill>
                            <a:schemeClr val="tx1"/>
                          </a:solidFill>
                          <a:latin typeface="微软雅黑"/>
                          <a:ea typeface="微软雅黑"/>
                        </a:rPr>
                        <a:t>的联营公司</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54059">
                <a:tc>
                  <a:txBody>
                    <a:bodyPr/>
                    <a:lstStyle/>
                    <a:p>
                      <a:pPr algn="l">
                        <a:lnSpc>
                          <a:spcPts val="2000"/>
                        </a:lnSpc>
                        <a:spcAft>
                          <a:spcPts val="0"/>
                        </a:spcAft>
                      </a:pPr>
                      <a:r>
                        <a:rPr lang="zh-CN" sz="1400" kern="0">
                          <a:solidFill>
                            <a:schemeClr val="tx1"/>
                          </a:solidFill>
                          <a:latin typeface="微软雅黑"/>
                          <a:ea typeface="微软雅黑"/>
                        </a:rPr>
                        <a:t>其中</a:t>
                      </a:r>
                      <a:r>
                        <a:rPr lang="zh-CN" sz="1400" kern="0">
                          <a:solidFill>
                            <a:schemeClr val="tx1"/>
                          </a:solidFill>
                          <a:latin typeface="微软雅黑"/>
                          <a:ea typeface="微软雅黑"/>
                        </a:rPr>
                        <a:t>：分支机构</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chemeClr val="tx1"/>
                          </a:solidFill>
                          <a:latin typeface="微软雅黑"/>
                          <a:ea typeface="微软雅黑"/>
                        </a:rPr>
                        <a:t>个</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lnSpc>
                          <a:spcPts val="2000"/>
                        </a:lnSpc>
                        <a:spcAft>
                          <a:spcPts val="0"/>
                        </a:spcAft>
                      </a:pPr>
                      <a:r>
                        <a:rPr lang="zh-CN"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chemeClr val="tx1"/>
                          </a:solidFill>
                          <a:latin typeface="微软雅黑"/>
                          <a:ea typeface="微软雅黑"/>
                        </a:rPr>
                        <a:t>在国</a:t>
                      </a:r>
                      <a:r>
                        <a:rPr lang="en-US" sz="1400" kern="100">
                          <a:solidFill>
                            <a:schemeClr val="tx1"/>
                          </a:solidFill>
                          <a:latin typeface="微软雅黑"/>
                          <a:ea typeface="微软雅黑"/>
                        </a:rPr>
                        <a:t>(</a:t>
                      </a:r>
                      <a:r>
                        <a:rPr lang="zh-CN" sz="1400" kern="100">
                          <a:solidFill>
                            <a:schemeClr val="tx1"/>
                          </a:solidFill>
                          <a:latin typeface="微软雅黑"/>
                          <a:ea typeface="微软雅黑"/>
                        </a:rPr>
                        <a:t>境</a:t>
                      </a:r>
                      <a:r>
                        <a:rPr lang="en-US" sz="1400" kern="100">
                          <a:solidFill>
                            <a:schemeClr val="tx1"/>
                          </a:solidFill>
                          <a:latin typeface="微软雅黑"/>
                          <a:ea typeface="微软雅黑"/>
                        </a:rPr>
                        <a:t>)</a:t>
                      </a:r>
                      <a:r>
                        <a:rPr lang="zh-CN" sz="1400" kern="100">
                          <a:solidFill>
                            <a:schemeClr val="tx1"/>
                          </a:solidFill>
                          <a:latin typeface="微软雅黑"/>
                          <a:ea typeface="微软雅黑"/>
                        </a:rPr>
                        <a:t>外的</a:t>
                      </a:r>
                      <a:r>
                        <a:rPr lang="zh-CN" sz="1400" b="1" kern="100">
                          <a:solidFill>
                            <a:srgbClr val="FF0000"/>
                          </a:solidFill>
                          <a:latin typeface="微软雅黑"/>
                          <a:ea typeface="微软雅黑"/>
                        </a:rPr>
                        <a:t>非公司型企业</a:t>
                      </a:r>
                      <a:endParaRPr lang="zh-CN" sz="1400" b="1" kern="100">
                        <a:solidFill>
                          <a:srgbClr val="FF0000"/>
                        </a:solidFill>
                        <a:latin typeface="微软雅黑"/>
                        <a:ea typeface="微软雅黑"/>
                      </a:endParaRPr>
                    </a:p>
                  </a:txBody>
                  <a:tcPr marL="77357" marR="77357"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bl>
          </a:graphicData>
        </a:graphic>
      </p:graphicFrame>
      <p:sp>
        <p:nvSpPr>
          <p:cNvPr id="4" name="矩形 3"/>
          <p:cNvSpPr/>
          <p:nvPr/>
        </p:nvSpPr>
        <p:spPr>
          <a:xfrm>
            <a:off x="635114" y="2836304"/>
            <a:ext cx="2270004" cy="648222"/>
          </a:xfrm>
          <a:prstGeom prst="rect">
            <a:avLst/>
          </a:prstGeom>
          <a:noFill/>
          <a:ln w="28575">
            <a:solidFill>
              <a:srgbClr val="FF0000"/>
            </a:solidFill>
            <a:prstDash val="solid"/>
          </a:ln>
        </p:spPr>
        <p:txBody>
          <a:bodyPr lIns="103829" tIns="51913" rIns="103829" bIns="51913" anchor="ctr"/>
          <a:lstStyle/>
          <a:p>
            <a:pPr algn="ctr"/>
            <a:endParaRPr lang="zh-CN">
              <a:solidFill>
                <a:schemeClr val="lt1"/>
              </a:solidFill>
            </a:endParaRPr>
          </a:p>
        </p:txBody>
      </p:sp>
      <p:pic>
        <p:nvPicPr>
          <p:cNvPr id="12" name="图片 11"/>
          <p:cNvPicPr/>
          <p:nvPr/>
        </p:nvPicPr>
        <p:blipFill rotWithShape="1">
          <a:blip r:embed="rId2"/>
          <a:srcRect l="7512" t="31193" r="9110" b="37614"/>
          <a:stretch/>
        </p:blipFill>
        <p:spPr>
          <a:xfrm>
            <a:off x="3614023" y="2618810"/>
            <a:ext cx="3553617" cy="541605"/>
          </a:xfrm>
          <a:prstGeom prst="rect">
            <a:avLst/>
          </a:prstGeom>
        </p:spPr>
      </p:pic>
      <p:grpSp>
        <p:nvGrpSpPr>
          <p:cNvPr id="11" name="组合 10"/>
          <p:cNvGrpSpPr/>
          <p:nvPr/>
        </p:nvGrpSpPr>
        <p:grpSpPr>
          <a:xfrm>
            <a:off x="6538278" y="4366118"/>
            <a:ext cx="5228207" cy="1982442"/>
            <a:chOff x="5313040" y="4365104"/>
            <a:chExt cx="4248472" cy="1981983"/>
          </a:xfrm>
        </p:grpSpPr>
        <p:sp>
          <p:nvSpPr>
            <p:cNvPr id="30" name="圆角矩形 29"/>
            <p:cNvSpPr/>
            <p:nvPr/>
          </p:nvSpPr>
          <p:spPr>
            <a:xfrm>
              <a:off x="6036154" y="6311087"/>
              <a:ext cx="1279458" cy="36000"/>
            </a:xfrm>
            <a:prstGeom prst="roundRect">
              <a:avLst>
                <a:gd name="adj" fmla="val 50000"/>
              </a:avLst>
            </a:prstGeom>
            <a:noFill/>
            <a:ln w="19050">
              <a:solidFill>
                <a:schemeClr val="accent2">
                  <a:lumMod val="75000"/>
                </a:schemeClr>
              </a:solidFill>
              <a:prstDash val="solid"/>
            </a:ln>
          </p:spPr>
          <p:txBody>
            <a:bodyPr anchor="ctr"/>
            <a:lstStyle/>
            <a:p>
              <a:pPr algn="ctr"/>
              <a:endParaRPr lang="zh-CN" sz="3600">
                <a:solidFill>
                  <a:schemeClr val="bg1"/>
                </a:solidFill>
                <a:latin typeface="Century Gothic"/>
                <a:ea typeface="微软雅黑"/>
              </a:endParaRPr>
            </a:p>
          </p:txBody>
        </p:sp>
        <p:cxnSp>
          <p:nvCxnSpPr>
            <p:cNvPr id="15" name="直接连接符 13"/>
            <p:cNvCxnSpPr>
              <a:stCxn id="18" idx="0"/>
              <a:endCxn id="31" idx="3"/>
            </p:cNvCxnSpPr>
            <p:nvPr/>
          </p:nvCxnSpPr>
          <p:spPr>
            <a:xfrm flipH="1">
              <a:off x="9116331" y="4895525"/>
              <a:ext cx="2911" cy="1433562"/>
            </a:xfrm>
            <a:prstGeom prst="line">
              <a:avLst/>
            </a:prstGeom>
            <a:ln w="19050">
              <a:solidFill>
                <a:schemeClr val="tx1"/>
              </a:solidFill>
              <a:prstDash val="solid"/>
            </a:ln>
          </p:spPr>
        </p:cxnSp>
        <p:cxnSp>
          <p:nvCxnSpPr>
            <p:cNvPr id="16" name="直接连接符 11"/>
            <p:cNvCxnSpPr>
              <a:endCxn id="23" idx="0"/>
            </p:cNvCxnSpPr>
            <p:nvPr/>
          </p:nvCxnSpPr>
          <p:spPr>
            <a:xfrm flipH="1" flipV="1">
              <a:off x="6077226" y="5543621"/>
              <a:ext cx="5102" cy="765699"/>
            </a:xfrm>
            <a:prstGeom prst="line">
              <a:avLst/>
            </a:prstGeom>
            <a:ln w="19050">
              <a:solidFill>
                <a:schemeClr val="tx1"/>
              </a:solidFill>
              <a:prstDash val="solid"/>
            </a:ln>
          </p:spPr>
        </p:cxnSp>
        <p:sp>
          <p:nvSpPr>
            <p:cNvPr id="18" name="椭圆 17"/>
            <p:cNvSpPr/>
            <p:nvPr/>
          </p:nvSpPr>
          <p:spPr>
            <a:xfrm>
              <a:off x="9037012" y="4895525"/>
              <a:ext cx="164460" cy="261678"/>
            </a:xfrm>
            <a:prstGeom prst="ellipse">
              <a:avLst/>
            </a:prstGeom>
            <a:solidFill>
              <a:srgbClr val="990000"/>
            </a:solidFill>
            <a:ln w="38100">
              <a:solidFill>
                <a:srgbClr val="990000"/>
              </a:solidFill>
              <a:prstDash val="solid"/>
            </a:ln>
          </p:spPr>
          <p:txBody>
            <a:bodyPr anchor="ctr"/>
            <a:lstStyle/>
            <a:p>
              <a:pPr algn="ctr"/>
              <a:endParaRPr lang="zh-CN" sz="3600">
                <a:solidFill>
                  <a:schemeClr val="bg1"/>
                </a:solidFill>
                <a:latin typeface="Century Gothic"/>
                <a:ea typeface="微软雅黑"/>
              </a:endParaRPr>
            </a:p>
          </p:txBody>
        </p:sp>
        <p:cxnSp>
          <p:nvCxnSpPr>
            <p:cNvPr id="19" name="直接连接符 12"/>
            <p:cNvCxnSpPr>
              <a:stCxn id="28" idx="0"/>
            </p:cNvCxnSpPr>
            <p:nvPr/>
          </p:nvCxnSpPr>
          <p:spPr>
            <a:xfrm flipH="1">
              <a:off x="7257999" y="5174636"/>
              <a:ext cx="11050" cy="1134684"/>
            </a:xfrm>
            <a:prstGeom prst="line">
              <a:avLst/>
            </a:prstGeom>
            <a:ln w="19050">
              <a:solidFill>
                <a:schemeClr val="tx1"/>
              </a:solidFill>
              <a:prstDash val="solid"/>
            </a:ln>
          </p:spPr>
        </p:cxnSp>
        <p:sp>
          <p:nvSpPr>
            <p:cNvPr id="20" name="文本框 11"/>
            <p:cNvSpPr txBox="1"/>
            <p:nvPr/>
          </p:nvSpPr>
          <p:spPr>
            <a:xfrm>
              <a:off x="5772234" y="4869160"/>
              <a:ext cx="810563" cy="323090"/>
            </a:xfrm>
            <a:prstGeom prst="rect">
              <a:avLst/>
            </a:prstGeom>
            <a:noFill/>
            <a:ln>
              <a:noFill/>
            </a:ln>
          </p:spPr>
          <p:txBody>
            <a:bodyPr wrap="square">
              <a:spAutoFit/>
            </a:bodyPr>
            <a:lstStyle/>
            <a:p>
              <a:r>
                <a:rPr lang="zh-CN" sz="1500" b="1">
                  <a:latin typeface="Century Gothic"/>
                  <a:ea typeface="微软雅黑"/>
                </a:rPr>
                <a:t>持股</a:t>
              </a:r>
              <a:r>
                <a:rPr lang="en-US" sz="1500" b="1">
                  <a:latin typeface="Century Gothic"/>
                  <a:ea typeface="微软雅黑"/>
                </a:rPr>
                <a:t>10%</a:t>
              </a:r>
              <a:endParaRPr lang="en-US" sz="1500" b="1">
                <a:latin typeface="Century Gothic"/>
                <a:ea typeface="微软雅黑"/>
              </a:endParaRPr>
            </a:p>
          </p:txBody>
        </p:sp>
        <p:sp>
          <p:nvSpPr>
            <p:cNvPr id="21" name="文本框 12"/>
            <p:cNvSpPr txBox="1"/>
            <p:nvPr/>
          </p:nvSpPr>
          <p:spPr>
            <a:xfrm>
              <a:off x="6936808" y="4653136"/>
              <a:ext cx="688603" cy="523220"/>
            </a:xfrm>
            <a:prstGeom prst="rect">
              <a:avLst/>
            </a:prstGeom>
            <a:noFill/>
            <a:ln>
              <a:noFill/>
            </a:ln>
          </p:spPr>
          <p:txBody>
            <a:bodyPr wrap="square">
              <a:spAutoFit/>
            </a:bodyPr>
            <a:lstStyle>
              <a:lvl1pPr lvl="0">
                <a:defRPr sz="1400" b="1">
                  <a:solidFill>
                    <a:schemeClr val="accent2"/>
                  </a:solidFill>
                  <a:latin typeface="Century Gothic"/>
                  <a:ea typeface="微软雅黑"/>
                </a:defRPr>
              </a:lvl1pPr>
            </a:lstStyle>
            <a:p>
              <a:r>
                <a:rPr lang="zh-CN">
                  <a:solidFill>
                    <a:schemeClr val="tx1"/>
                  </a:solidFill>
                </a:rPr>
                <a:t>持股</a:t>
              </a:r>
              <a:r>
                <a:rPr lang="en-US">
                  <a:solidFill>
                    <a:schemeClr val="tx1"/>
                  </a:solidFill>
                </a:rPr>
                <a:t>50</a:t>
              </a:r>
              <a:r>
                <a:rPr lang="en-US">
                  <a:solidFill>
                    <a:schemeClr val="tx1"/>
                  </a:solidFill>
                </a:rPr>
                <a:t>%</a:t>
              </a:r>
              <a:endParaRPr lang="en-US">
                <a:solidFill>
                  <a:schemeClr val="tx1"/>
                </a:solidFill>
              </a:endParaRPr>
            </a:p>
          </p:txBody>
        </p:sp>
        <p:sp>
          <p:nvSpPr>
            <p:cNvPr id="22" name="矩形 21"/>
            <p:cNvSpPr/>
            <p:nvPr/>
          </p:nvSpPr>
          <p:spPr>
            <a:xfrm>
              <a:off x="5313040" y="5445224"/>
              <a:ext cx="789067" cy="692337"/>
            </a:xfrm>
            <a:prstGeom prst="rect">
              <a:avLst/>
            </a:prstGeom>
            <a:ln>
              <a:noFill/>
            </a:ln>
          </p:spPr>
          <p:txBody>
            <a:bodyPr wrap="square">
              <a:spAutoFit/>
            </a:bodyPr>
            <a:lstStyle/>
            <a:p>
              <a:pPr algn="ctr">
                <a:lnSpc>
                  <a:spcPct val="130000"/>
                </a:lnSpc>
              </a:pPr>
              <a:r>
                <a:rPr lang="zh-CN" sz="1500">
                  <a:latin typeface="微软雅黑"/>
                  <a:ea typeface="微软雅黑"/>
                </a:rPr>
                <a:t>不属直接投资范畴</a:t>
              </a:r>
              <a:endParaRPr lang="zh-CN" sz="1500">
                <a:latin typeface="微软雅黑"/>
                <a:ea typeface="微软雅黑"/>
              </a:endParaRPr>
            </a:p>
          </p:txBody>
        </p:sp>
        <p:sp>
          <p:nvSpPr>
            <p:cNvPr id="23" name="椭圆 22"/>
            <p:cNvSpPr/>
            <p:nvPr/>
          </p:nvSpPr>
          <p:spPr>
            <a:xfrm>
              <a:off x="6009350" y="5543621"/>
              <a:ext cx="135751" cy="216000"/>
            </a:xfrm>
            <a:prstGeom prst="ellipse">
              <a:avLst/>
            </a:prstGeom>
            <a:solidFill>
              <a:srgbClr val="990000"/>
            </a:solidFill>
            <a:ln w="38100">
              <a:solidFill>
                <a:srgbClr val="990000"/>
              </a:solidFill>
              <a:prstDash val="solid"/>
            </a:ln>
          </p:spPr>
          <p:txBody>
            <a:bodyPr anchor="ctr"/>
            <a:lstStyle/>
            <a:p>
              <a:pPr algn="ctr"/>
              <a:endParaRPr lang="zh-CN" sz="3600">
                <a:solidFill>
                  <a:schemeClr val="bg1"/>
                </a:solidFill>
                <a:latin typeface="Century Gothic"/>
                <a:ea typeface="微软雅黑"/>
              </a:endParaRPr>
            </a:p>
          </p:txBody>
        </p:sp>
        <p:sp>
          <p:nvSpPr>
            <p:cNvPr id="29" name="圆角矩形 28"/>
            <p:cNvSpPr/>
            <p:nvPr/>
          </p:nvSpPr>
          <p:spPr>
            <a:xfrm>
              <a:off x="5608670" y="6311087"/>
              <a:ext cx="529431" cy="36000"/>
            </a:xfrm>
            <a:prstGeom prst="roundRect">
              <a:avLst>
                <a:gd name="adj" fmla="val 50000"/>
              </a:avLst>
            </a:prstGeom>
            <a:solidFill>
              <a:srgbClr val="990000"/>
            </a:solidFill>
            <a:ln w="28575">
              <a:solidFill>
                <a:srgbClr val="990000"/>
              </a:solidFill>
              <a:prstDash val="solid"/>
            </a:ln>
          </p:spPr>
          <p:txBody>
            <a:bodyPr anchor="ctr"/>
            <a:lstStyle/>
            <a:p>
              <a:pPr algn="ctr"/>
              <a:endParaRPr lang="zh-CN" sz="3600">
                <a:solidFill>
                  <a:schemeClr val="bg1"/>
                </a:solidFill>
                <a:latin typeface="Century Gothic"/>
                <a:ea typeface="微软雅黑"/>
              </a:endParaRPr>
            </a:p>
          </p:txBody>
        </p:sp>
        <p:sp>
          <p:nvSpPr>
            <p:cNvPr id="31" name="圆角矩形 30"/>
            <p:cNvSpPr/>
            <p:nvPr/>
          </p:nvSpPr>
          <p:spPr>
            <a:xfrm>
              <a:off x="7241263" y="6311087"/>
              <a:ext cx="1875068" cy="36000"/>
            </a:xfrm>
            <a:prstGeom prst="roundRect">
              <a:avLst>
                <a:gd name="adj" fmla="val 50000"/>
              </a:avLst>
            </a:prstGeom>
            <a:solidFill>
              <a:srgbClr val="990000"/>
            </a:solidFill>
            <a:ln w="28575">
              <a:solidFill>
                <a:srgbClr val="990000"/>
              </a:solidFill>
              <a:prstDash val="solid"/>
            </a:ln>
          </p:spPr>
          <p:txBody>
            <a:bodyPr anchor="ctr"/>
            <a:lstStyle/>
            <a:p>
              <a:pPr algn="ctr"/>
              <a:endParaRPr lang="zh-CN" sz="3600">
                <a:solidFill>
                  <a:schemeClr val="bg1"/>
                </a:solidFill>
                <a:latin typeface="Century Gothic"/>
                <a:ea typeface="微软雅黑"/>
              </a:endParaRPr>
            </a:p>
          </p:txBody>
        </p:sp>
        <p:sp>
          <p:nvSpPr>
            <p:cNvPr id="25" name="矩形 24"/>
            <p:cNvSpPr/>
            <p:nvPr/>
          </p:nvSpPr>
          <p:spPr>
            <a:xfrm>
              <a:off x="7724944" y="5504862"/>
              <a:ext cx="972472" cy="392324"/>
            </a:xfrm>
            <a:prstGeom prst="rect">
              <a:avLst/>
            </a:prstGeom>
            <a:ln>
              <a:noFill/>
            </a:ln>
          </p:spPr>
          <p:txBody>
            <a:bodyPr wrap="square">
              <a:spAutoFit/>
            </a:bodyPr>
            <a:lstStyle/>
            <a:p>
              <a:pPr>
                <a:lnSpc>
                  <a:spcPct val="130000"/>
                </a:lnSpc>
              </a:pPr>
              <a:r>
                <a:rPr lang="zh-CN" sz="1500">
                  <a:latin typeface="微软雅黑"/>
                  <a:ea typeface="微软雅黑"/>
                </a:rPr>
                <a:t>子公司</a:t>
              </a:r>
              <a:endParaRPr lang="en-US" sz="1500">
                <a:latin typeface="微软雅黑"/>
                <a:ea typeface="微软雅黑"/>
              </a:endParaRPr>
            </a:p>
          </p:txBody>
        </p:sp>
        <p:sp>
          <p:nvSpPr>
            <p:cNvPr id="26" name="矩形 25"/>
            <p:cNvSpPr/>
            <p:nvPr/>
          </p:nvSpPr>
          <p:spPr>
            <a:xfrm>
              <a:off x="6242876" y="5805264"/>
              <a:ext cx="1014380" cy="392324"/>
            </a:xfrm>
            <a:prstGeom prst="rect">
              <a:avLst/>
            </a:prstGeom>
            <a:ln>
              <a:noFill/>
            </a:ln>
          </p:spPr>
          <p:txBody>
            <a:bodyPr wrap="square">
              <a:spAutoFit/>
            </a:bodyPr>
            <a:lstStyle/>
            <a:p>
              <a:pPr>
                <a:lnSpc>
                  <a:spcPct val="130000"/>
                </a:lnSpc>
              </a:pPr>
              <a:r>
                <a:rPr lang="zh-CN" sz="1500">
                  <a:latin typeface="微软雅黑"/>
                  <a:ea typeface="微软雅黑"/>
                </a:rPr>
                <a:t>联营公司</a:t>
              </a:r>
              <a:endParaRPr lang="en-US" sz="1500">
                <a:latin typeface="微软雅黑"/>
                <a:ea typeface="微软雅黑"/>
              </a:endParaRPr>
            </a:p>
          </p:txBody>
        </p:sp>
        <p:sp>
          <p:nvSpPr>
            <p:cNvPr id="27" name="文本框 13"/>
            <p:cNvSpPr txBox="1"/>
            <p:nvPr/>
          </p:nvSpPr>
          <p:spPr>
            <a:xfrm>
              <a:off x="8669891" y="4365104"/>
              <a:ext cx="891621" cy="323090"/>
            </a:xfrm>
            <a:prstGeom prst="rect">
              <a:avLst/>
            </a:prstGeom>
            <a:noFill/>
            <a:ln>
              <a:noFill/>
            </a:ln>
          </p:spPr>
          <p:txBody>
            <a:bodyPr wrap="square">
              <a:spAutoFit/>
            </a:bodyPr>
            <a:lstStyle/>
            <a:p>
              <a:r>
                <a:rPr lang="zh-CN" sz="1500" b="1">
                  <a:latin typeface="Century Gothic"/>
                  <a:ea typeface="微软雅黑"/>
                </a:rPr>
                <a:t>持股</a:t>
              </a:r>
              <a:r>
                <a:rPr lang="en-US" sz="1500" b="1">
                  <a:latin typeface="Century Gothic"/>
                  <a:ea typeface="微软雅黑"/>
                </a:rPr>
                <a:t>100%</a:t>
              </a:r>
              <a:endParaRPr lang="en-US" sz="1500" b="1">
                <a:latin typeface="Century Gothic"/>
                <a:ea typeface="微软雅黑"/>
              </a:endParaRPr>
            </a:p>
          </p:txBody>
        </p:sp>
        <p:sp>
          <p:nvSpPr>
            <p:cNvPr id="28" name="椭圆 27"/>
            <p:cNvSpPr/>
            <p:nvPr/>
          </p:nvSpPr>
          <p:spPr>
            <a:xfrm>
              <a:off x="7186819" y="5174636"/>
              <a:ext cx="164460" cy="261678"/>
            </a:xfrm>
            <a:prstGeom prst="ellipse">
              <a:avLst/>
            </a:prstGeom>
            <a:solidFill>
              <a:schemeClr val="bg1"/>
            </a:solidFill>
            <a:ln w="19050">
              <a:solidFill>
                <a:srgbClr val="990000"/>
              </a:solidFill>
              <a:prstDash val="solid"/>
            </a:ln>
          </p:spPr>
          <p:txBody>
            <a:bodyPr anchor="ctr"/>
            <a:lstStyle/>
            <a:p>
              <a:pPr algn="ctr"/>
              <a:endParaRPr lang="zh-CN" sz="3600">
                <a:solidFill>
                  <a:schemeClr val="bg1"/>
                </a:solidFill>
                <a:latin typeface="Century Gothic"/>
                <a:ea typeface="微软雅黑"/>
              </a:endParaRPr>
            </a:p>
          </p:txBody>
        </p:sp>
      </p:grpSp>
      <p:sp>
        <p:nvSpPr>
          <p:cNvPr id="32" name="矩形 31"/>
          <p:cNvSpPr/>
          <p:nvPr/>
        </p:nvSpPr>
        <p:spPr>
          <a:xfrm>
            <a:off x="778386" y="4438144"/>
            <a:ext cx="5582663" cy="2182324"/>
          </a:xfrm>
          <a:prstGeom prst="rect">
            <a:avLst/>
          </a:prstGeom>
          <a:ln w="19050">
            <a:solidFill>
              <a:srgbClr val="C00000"/>
            </a:solidFill>
            <a:prstDash val="sysDash"/>
          </a:ln>
        </p:spPr>
        <p:txBody>
          <a:bodyPr wrap="square" lIns="103816" tIns="51909" rIns="103816" bIns="51909">
            <a:spAutoFit/>
          </a:bodyPr>
          <a:lstStyle/>
          <a:p>
            <a:pPr>
              <a:lnSpc>
                <a:spcPct val="150000"/>
              </a:lnSpc>
            </a:pPr>
            <a:r>
              <a:rPr lang="zh-CN" sz="1500">
                <a:latin typeface="微软雅黑"/>
                <a:ea typeface="微软雅黑"/>
              </a:rPr>
              <a:t>境内投资者</a:t>
            </a:r>
            <a:r>
              <a:rPr lang="zh-CN" sz="1500">
                <a:solidFill>
                  <a:srgbClr val="FF0000"/>
                </a:solidFill>
                <a:latin typeface="微软雅黑"/>
                <a:ea typeface="微软雅黑"/>
              </a:rPr>
              <a:t>在国（境）外设立的机构</a:t>
            </a:r>
            <a:r>
              <a:rPr lang="zh-CN" sz="1500">
                <a:latin typeface="微软雅黑"/>
                <a:ea typeface="微软雅黑"/>
              </a:rPr>
              <a:t>有下列</a:t>
            </a:r>
            <a:r>
              <a:rPr lang="zh-CN" sz="1500">
                <a:solidFill>
                  <a:srgbClr val="FF0000"/>
                </a:solidFill>
                <a:latin typeface="微软雅黑"/>
                <a:ea typeface="微软雅黑"/>
              </a:rPr>
              <a:t>情形之一</a:t>
            </a:r>
            <a:r>
              <a:rPr lang="zh-CN" sz="1500">
                <a:latin typeface="微软雅黑"/>
                <a:ea typeface="微软雅黑"/>
              </a:rPr>
              <a:t>的，纳入对外直接投资分支机构统计范畴：</a:t>
            </a:r>
            <a:endParaRPr lang="zh-CN" sz="1500">
              <a:latin typeface="微软雅黑"/>
              <a:ea typeface="微软雅黑"/>
            </a:endParaRPr>
          </a:p>
          <a:p>
            <a:pPr>
              <a:lnSpc>
                <a:spcPct val="150000"/>
              </a:lnSpc>
            </a:pPr>
            <a:r>
              <a:rPr lang="en-US" sz="1500">
                <a:latin typeface="微软雅黑"/>
                <a:ea typeface="微软雅黑"/>
              </a:rPr>
              <a:t>A:</a:t>
            </a:r>
            <a:r>
              <a:rPr lang="zh-CN" sz="1500">
                <a:latin typeface="微软雅黑"/>
                <a:ea typeface="微软雅黑"/>
              </a:rPr>
              <a:t>有独立财务帐户并在当地有登记。 </a:t>
            </a:r>
            <a:endParaRPr lang="zh-CN" sz="1500">
              <a:latin typeface="微软雅黑"/>
              <a:ea typeface="微软雅黑"/>
            </a:endParaRPr>
          </a:p>
          <a:p>
            <a:pPr>
              <a:lnSpc>
                <a:spcPct val="150000"/>
              </a:lnSpc>
            </a:pPr>
            <a:r>
              <a:rPr lang="en-US" sz="1500">
                <a:latin typeface="微软雅黑"/>
                <a:ea typeface="微软雅黑"/>
              </a:rPr>
              <a:t>B:</a:t>
            </a:r>
            <a:r>
              <a:rPr lang="zh-CN" sz="1500">
                <a:latin typeface="微软雅黑"/>
                <a:ea typeface="微软雅黑"/>
              </a:rPr>
              <a:t>在当地拥有土地、建筑物等不可移动资产所有权</a:t>
            </a:r>
            <a:endParaRPr lang="zh-CN" sz="1500">
              <a:latin typeface="微软雅黑"/>
              <a:ea typeface="微软雅黑"/>
            </a:endParaRPr>
          </a:p>
          <a:p>
            <a:pPr>
              <a:lnSpc>
                <a:spcPct val="150000"/>
              </a:lnSpc>
            </a:pPr>
            <a:r>
              <a:rPr lang="en-US" sz="1500">
                <a:latin typeface="微软雅黑"/>
                <a:ea typeface="微软雅黑"/>
              </a:rPr>
              <a:t>C:</a:t>
            </a:r>
            <a:r>
              <a:rPr lang="zh-CN" sz="1500">
                <a:latin typeface="微软雅黑"/>
                <a:ea typeface="微软雅黑"/>
              </a:rPr>
              <a:t>境外工程项目，设立一年以上的办公室。</a:t>
            </a:r>
            <a:endParaRPr lang="zh-CN" sz="1500">
              <a:latin typeface="微软雅黑"/>
              <a:ea typeface="微软雅黑"/>
            </a:endParaRPr>
          </a:p>
          <a:p>
            <a:pPr>
              <a:lnSpc>
                <a:spcPct val="150000"/>
              </a:lnSpc>
            </a:pPr>
            <a:r>
              <a:rPr lang="en-US" sz="1500">
                <a:latin typeface="微软雅黑"/>
                <a:ea typeface="微软雅黑"/>
              </a:rPr>
              <a:t>D:</a:t>
            </a:r>
            <a:r>
              <a:rPr lang="zh-CN" sz="1500">
                <a:latin typeface="微软雅黑"/>
                <a:ea typeface="微软雅黑"/>
              </a:rPr>
              <a:t>拥有移动设备并经营至少一年。</a:t>
            </a:r>
            <a:endParaRPr lang="zh-CN" sz="1500">
              <a:latin typeface="微软雅黑"/>
              <a:ea typeface="微软雅黑"/>
            </a:endParaRPr>
          </a:p>
        </p:txBody>
      </p:sp>
      <p:grpSp>
        <p:nvGrpSpPr>
          <p:cNvPr id="3" name="组合 2"/>
          <p:cNvGrpSpPr/>
          <p:nvPr/>
        </p:nvGrpSpPr>
        <p:grpSpPr>
          <a:xfrm>
            <a:off x="1373101" y="4112555"/>
            <a:ext cx="1151978" cy="576729"/>
            <a:chOff x="1136576" y="3861048"/>
            <a:chExt cx="936104" cy="685552"/>
          </a:xfrm>
        </p:grpSpPr>
        <p:sp>
          <p:nvSpPr>
            <p:cNvPr id="34" name="矩形 33"/>
            <p:cNvSpPr/>
            <p:nvPr/>
          </p:nvSpPr>
          <p:spPr>
            <a:xfrm>
              <a:off x="1136576" y="3861048"/>
              <a:ext cx="936104" cy="432048"/>
            </a:xfrm>
            <a:prstGeom prst="rect">
              <a:avLst/>
            </a:prstGeom>
            <a:noFill/>
            <a:ln w="28575">
              <a:solidFill>
                <a:srgbClr val="FF0000"/>
              </a:solidFill>
              <a:prstDash val="solid"/>
            </a:ln>
          </p:spPr>
          <p:txBody>
            <a:bodyPr lIns="91429" tIns="45715" rIns="91429" bIns="45715" anchor="ctr"/>
            <a:lstStyle/>
            <a:p>
              <a:pPr algn="ctr"/>
              <a:endParaRPr lang="zh-CN">
                <a:solidFill>
                  <a:schemeClr val="lt1"/>
                </a:solidFill>
              </a:endParaRPr>
            </a:p>
          </p:txBody>
        </p:sp>
        <p:cxnSp>
          <p:nvCxnSpPr>
            <p:cNvPr id="35" name="直接箭头连接符 34"/>
            <p:cNvCxnSpPr>
              <a:stCxn id="34" idx="2"/>
            </p:cNvCxnSpPr>
            <p:nvPr/>
          </p:nvCxnSpPr>
          <p:spPr>
            <a:xfrm flipH="1">
              <a:off x="1600200" y="4293096"/>
              <a:ext cx="4428" cy="253504"/>
            </a:xfrm>
            <a:prstGeom prst="straightConnector1">
              <a:avLst/>
            </a:prstGeom>
            <a:ln w="38100">
              <a:solidFill>
                <a:srgbClr val="FF0000"/>
              </a:solidFill>
              <a:prstDash val="solid"/>
              <a:tailEnd type="arrow"/>
            </a:ln>
          </p:spPr>
        </p:cxn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childTnLst>
                          </p:cTn>
                        </p:par>
                        <p:par>
                          <p:cTn id="16" fill="hold">
                            <p:stCondLst>
                              <p:cond delay="1750"/>
                            </p:stCondLst>
                            <p:childTnLst>
                              <p:par>
                                <p:cTn id="17" presetID="10" presetClass="entr" presetSubtype="0" fill="hold" nodeType="after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5" y="260708"/>
            <a:ext cx="6097700" cy="720249"/>
            <a:chOff x="-159568" y="260648"/>
            <a:chExt cx="4955026"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3151273" cy="646181"/>
            </a:xfrm>
            <a:prstGeom prst="rect">
              <a:avLst/>
            </a:prstGeom>
            <a:noFill/>
            <a:ln>
              <a:noFill/>
            </a:ln>
          </p:spPr>
          <p:txBody>
            <a:bodyPr wrap="none">
              <a:spAutoFit/>
            </a:bodyPr>
            <a:lstStyle/>
            <a:p>
              <a:pPr defTabSz="1038225"/>
              <a:r>
                <a:rPr lang="zh-CN" sz="3600" b="1">
                  <a:latin typeface="微软雅黑"/>
                  <a:ea typeface="微软雅黑"/>
                </a:rPr>
                <a:t>统计工作填报内容</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aphicFrame>
        <p:nvGraphicFramePr>
          <p:cNvPr id="10" name="表格 9"/>
          <p:cNvGraphicFramePr/>
          <p:nvPr/>
        </p:nvGraphicFramePr>
        <p:xfrm>
          <a:off x="778386" y="1125538"/>
          <a:ext cx="10501395" cy="5541970"/>
        </p:xfrm>
        <a:graphic>
          <a:graphicData uri="http://schemas.openxmlformats.org/drawingml/2006/table">
            <a:tbl>
              <a:tblPr firstRow="1" firstCol="1" bandRow="1">
                <a:tableStyleId>{5C22544A-7EE6-4342-B048-85BDC9FD1C3A}</a:tableStyleId>
              </a:tblPr>
              <a:tblGrid>
                <a:gridCol w="3259964"/>
                <a:gridCol w="916862"/>
                <a:gridCol w="1079028"/>
                <a:gridCol w="5245541"/>
              </a:tblGrid>
              <a:tr h="368837">
                <a:tc gridSpan="4">
                  <a:txBody>
                    <a:bodyPr/>
                    <a:lstStyle/>
                    <a:p>
                      <a:pPr algn="ctr">
                        <a:spcAft>
                          <a:spcPts val="0"/>
                        </a:spcAft>
                      </a:pPr>
                      <a:r>
                        <a:rPr lang="zh-CN" sz="1600" kern="0">
                          <a:solidFill>
                            <a:srgbClr val="000000"/>
                          </a:solidFill>
                          <a:latin typeface="微软雅黑"/>
                          <a:ea typeface="微软雅黑"/>
                        </a:rPr>
                        <a:t>境外企业基本情况汇总</a:t>
                      </a:r>
                      <a:r>
                        <a:rPr lang="zh-CN" sz="1600" kern="0">
                          <a:solidFill>
                            <a:srgbClr val="000000"/>
                          </a:solidFill>
                          <a:latin typeface="微软雅黑"/>
                          <a:ea typeface="微软雅黑"/>
                        </a:rPr>
                        <a:t>报表</a:t>
                      </a:r>
                      <a:endParaRPr lang="zh-CN" sz="1400" kern="100">
                        <a:solidFill>
                          <a:srgbClr val="000000"/>
                        </a:solidFill>
                        <a:latin typeface="微软雅黑"/>
                        <a:ea typeface="微软雅黑"/>
                      </a:endParaRPr>
                    </a:p>
                  </a:txBody>
                  <a:tcPr marL="22425" marR="22425" marT="0" marB="0" anchor="ctr">
                    <a:noFill/>
                  </a:tcPr>
                </a:tc>
                <a:tc hMerge="1"/>
                <a:tc hMerge="1"/>
                <a:tc hMerge="1"/>
              </a:tr>
              <a:tr h="233541">
                <a:tc gridSpan="4">
                  <a:txBody>
                    <a:bodyPr/>
                    <a:lstStyle/>
                    <a:p>
                      <a:pPr algn="ctr">
                        <a:spcAft>
                          <a:spcPts val="0"/>
                        </a:spcAft>
                      </a:pPr>
                      <a:r>
                        <a:rPr lang="en-US" sz="1600" kern="0">
                          <a:solidFill>
                            <a:srgbClr val="000000"/>
                          </a:solidFill>
                          <a:latin typeface="微软雅黑"/>
                          <a:ea typeface="微软雅黑"/>
                        </a:rPr>
                        <a:t>2020</a:t>
                      </a:r>
                      <a:r>
                        <a:rPr lang="zh-CN" sz="1600" kern="0">
                          <a:solidFill>
                            <a:srgbClr val="000000"/>
                          </a:solidFill>
                          <a:latin typeface="微软雅黑"/>
                          <a:ea typeface="微软雅黑"/>
                        </a:rPr>
                        <a:t>年</a:t>
                      </a:r>
                      <a:r>
                        <a:rPr lang="en-US" sz="1600" kern="0">
                          <a:solidFill>
                            <a:srgbClr val="000000"/>
                          </a:solidFill>
                          <a:latin typeface="微软雅黑"/>
                          <a:ea typeface="微软雅黑"/>
                        </a:rPr>
                        <a:t>12</a:t>
                      </a:r>
                      <a:r>
                        <a:rPr lang="zh-CN" sz="1600" kern="0">
                          <a:solidFill>
                            <a:srgbClr val="000000"/>
                          </a:solidFill>
                          <a:latin typeface="微软雅黑"/>
                          <a:ea typeface="微软雅黑"/>
                        </a:rPr>
                        <a:t>月</a:t>
                      </a:r>
                      <a:r>
                        <a:rPr lang="en-US" sz="1600" kern="0">
                          <a:solidFill>
                            <a:srgbClr val="000000"/>
                          </a:solidFill>
                          <a:latin typeface="微软雅黑"/>
                          <a:ea typeface="微软雅黑"/>
                        </a:rPr>
                        <a:t>31</a:t>
                      </a:r>
                      <a:r>
                        <a:rPr lang="zh-CN" sz="1600" kern="0">
                          <a:solidFill>
                            <a:srgbClr val="000000"/>
                          </a:solidFill>
                          <a:latin typeface="微软雅黑"/>
                          <a:ea typeface="微软雅黑"/>
                        </a:rPr>
                        <a:t>日的人民币兑美元汇率：</a:t>
                      </a:r>
                      <a:r>
                        <a:rPr lang="en-US" sz="1600" kern="0">
                          <a:solidFill>
                            <a:srgbClr val="000000"/>
                          </a:solidFill>
                          <a:latin typeface="微软雅黑"/>
                          <a:ea typeface="微软雅黑"/>
                        </a:rPr>
                        <a:t>0.1533</a:t>
                      </a:r>
                      <a:endParaRPr lang="zh-CN" sz="1400" kern="100">
                        <a:solidFill>
                          <a:srgbClr val="000000"/>
                        </a:solidFill>
                        <a:latin typeface="微软雅黑"/>
                        <a:ea typeface="微软雅黑"/>
                      </a:endParaRPr>
                    </a:p>
                  </a:txBody>
                  <a:tcPr marL="22425" marR="22425" marT="0" marB="0" anchor="ctr">
                    <a:noFill/>
                  </a:tcPr>
                </a:tc>
                <a:tc hMerge="1"/>
                <a:tc hMerge="1"/>
                <a:tc hMerge="1"/>
              </a:tr>
              <a:tr h="175156">
                <a:tc gridSpan="2">
                  <a:txBody>
                    <a:bodyPr/>
                    <a:lstStyle/>
                    <a:p>
                      <a:pPr algn="l">
                        <a:spcAft>
                          <a:spcPts val="0"/>
                        </a:spcAft>
                      </a:pPr>
                      <a:r>
                        <a:rPr lang="zh-CN" sz="1200" b="0" kern="0">
                          <a:solidFill>
                            <a:srgbClr val="000000"/>
                          </a:solidFill>
                          <a:latin typeface="微软雅黑"/>
                          <a:ea typeface="微软雅黑"/>
                        </a:rPr>
                        <a:t>企业名称</a:t>
                      </a:r>
                      <a:r>
                        <a:rPr lang="zh-CN" sz="1200" b="0" kern="0">
                          <a:solidFill>
                            <a:srgbClr val="000000"/>
                          </a:solidFill>
                          <a:latin typeface="微软雅黑"/>
                          <a:ea typeface="微软雅黑"/>
                        </a:rPr>
                        <a:t>：</a:t>
                      </a:r>
                      <a:endParaRPr lang="zh-CN" sz="1200" b="0" kern="100">
                        <a:solidFill>
                          <a:srgbClr val="000000"/>
                        </a:solidFill>
                        <a:latin typeface="微软雅黑"/>
                        <a:ea typeface="微软雅黑"/>
                      </a:endParaRPr>
                    </a:p>
                  </a:txBody>
                  <a:tcPr marL="22425" marR="22425" marT="0" marB="0" anchor="ctr">
                    <a:lnB w="12700" cap="flat" cmpd="sng">
                      <a:solidFill>
                        <a:schemeClr val="tx1"/>
                      </a:solidFill>
                      <a:prstDash val="solid"/>
                      <a:round/>
                      <a:headEnd type="none" w="med" len="med"/>
                      <a:tailEnd type="none" w="med" len="med"/>
                    </a:lnB>
                    <a:noFill/>
                  </a:tcPr>
                </a:tc>
                <a:tc hMerge="1"/>
                <a:tc gridSpan="2">
                  <a:txBody>
                    <a:bodyPr/>
                    <a:lstStyle/>
                    <a:p>
                      <a:pPr algn="ctr">
                        <a:spcAft>
                          <a:spcPts val="0"/>
                        </a:spcAft>
                      </a:pPr>
                      <a:r>
                        <a:rPr lang="zh-CN" sz="1200" b="0" kern="0">
                          <a:solidFill>
                            <a:srgbClr val="000000"/>
                          </a:solidFill>
                          <a:latin typeface="微软雅黑"/>
                          <a:ea typeface="微软雅黑"/>
                        </a:rPr>
                        <a:t>报表编号：</a:t>
                      </a:r>
                      <a:endParaRPr lang="zh-CN" sz="1200" b="0" kern="100">
                        <a:solidFill>
                          <a:srgbClr val="000000"/>
                        </a:solidFill>
                        <a:latin typeface="微软雅黑"/>
                        <a:ea typeface="微软雅黑"/>
                      </a:endParaRPr>
                    </a:p>
                  </a:txBody>
                  <a:tcPr marL="22425" marR="22425" marT="0" marB="0" anchor="ctr">
                    <a:lnB w="12700" cap="flat" cmpd="sng">
                      <a:solidFill>
                        <a:schemeClr val="tx1"/>
                      </a:solidFill>
                      <a:prstDash val="solid"/>
                      <a:round/>
                      <a:headEnd type="none" w="med" len="med"/>
                      <a:tailEnd type="none" w="med" len="med"/>
                    </a:lnB>
                    <a:noFill/>
                  </a:tcPr>
                </a:tc>
                <a:tc hMerge="1"/>
              </a:tr>
              <a:tr h="535199">
                <a:tc>
                  <a:txBody>
                    <a:bodyPr/>
                    <a:lstStyle/>
                    <a:p>
                      <a:pPr algn="ctr">
                        <a:lnSpc>
                          <a:spcPts val="2200"/>
                        </a:lnSpc>
                        <a:spcAft>
                          <a:spcPts val="0"/>
                        </a:spcAft>
                      </a:pPr>
                      <a:r>
                        <a:rPr lang="zh-CN" sz="1400" b="1" kern="0">
                          <a:solidFill>
                            <a:srgbClr val="000000"/>
                          </a:solidFill>
                          <a:latin typeface="微软雅黑"/>
                          <a:ea typeface="微软雅黑"/>
                        </a:rPr>
                        <a:t>指标名称</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200"/>
                        </a:lnSpc>
                        <a:spcAft>
                          <a:spcPts val="0"/>
                        </a:spcAft>
                      </a:pPr>
                      <a:r>
                        <a:rPr lang="zh-CN" sz="1400" b="1" kern="0">
                          <a:solidFill>
                            <a:srgbClr val="000000"/>
                          </a:solidFill>
                          <a:latin typeface="微软雅黑"/>
                          <a:ea typeface="微软雅黑"/>
                        </a:rPr>
                        <a:t>计量</a:t>
                      </a:r>
                      <a:endParaRPr lang="zh-CN" sz="1400" b="1" kern="100">
                        <a:solidFill>
                          <a:srgbClr val="000000"/>
                        </a:solidFill>
                        <a:latin typeface="微软雅黑"/>
                        <a:ea typeface="微软雅黑"/>
                      </a:endParaRPr>
                    </a:p>
                    <a:p>
                      <a:pPr algn="ctr">
                        <a:lnSpc>
                          <a:spcPts val="2200"/>
                        </a:lnSpc>
                        <a:spcAft>
                          <a:spcPts val="0"/>
                        </a:spcAft>
                      </a:pPr>
                      <a:r>
                        <a:rPr lang="zh-CN" sz="1400" b="1" kern="0">
                          <a:solidFill>
                            <a:srgbClr val="000000"/>
                          </a:solidFill>
                          <a:latin typeface="微软雅黑"/>
                          <a:ea typeface="微软雅黑"/>
                        </a:rPr>
                        <a:t>单位</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200"/>
                        </a:lnSpc>
                        <a:spcAft>
                          <a:spcPts val="0"/>
                        </a:spcAft>
                      </a:pPr>
                      <a:r>
                        <a:rPr lang="zh-CN" sz="1400" b="1" kern="0">
                          <a:solidFill>
                            <a:srgbClr val="000000"/>
                          </a:solidFill>
                          <a:latin typeface="微软雅黑"/>
                          <a:ea typeface="微软雅黑"/>
                        </a:rPr>
                        <a:t>内容与数值</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200"/>
                        </a:lnSpc>
                        <a:spcAft>
                          <a:spcPts val="0"/>
                        </a:spcAft>
                      </a:pPr>
                      <a:r>
                        <a:rPr lang="zh-CN" sz="1400" b="1" kern="0">
                          <a:solidFill>
                            <a:srgbClr val="000000"/>
                          </a:solidFill>
                          <a:latin typeface="微软雅黑"/>
                          <a:ea typeface="微软雅黑"/>
                        </a:rPr>
                        <a:t>指标口径</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1951546">
                <a:tc>
                  <a:txBody>
                    <a:bodyPr/>
                    <a:lstStyle/>
                    <a:p>
                      <a:pPr algn="l">
                        <a:lnSpc>
                          <a:spcPts val="2000"/>
                        </a:lnSpc>
                        <a:spcAft>
                          <a:spcPts val="0"/>
                        </a:spcAft>
                      </a:pPr>
                      <a:r>
                        <a:rPr lang="zh-CN" sz="1400" kern="0">
                          <a:solidFill>
                            <a:srgbClr val="000000"/>
                          </a:solidFill>
                          <a:latin typeface="微软雅黑"/>
                          <a:ea typeface="微软雅黑"/>
                        </a:rPr>
                        <a:t>一、基本</a:t>
                      </a:r>
                      <a:r>
                        <a:rPr lang="zh-CN" sz="1400" kern="0">
                          <a:solidFill>
                            <a:srgbClr val="000000"/>
                          </a:solidFill>
                          <a:latin typeface="微软雅黑"/>
                          <a:ea typeface="微软雅黑"/>
                        </a:rPr>
                        <a:t>情况</a:t>
                      </a:r>
                      <a:r>
                        <a:rPr lang="zh-CN" sz="1400" kern="0">
                          <a:solidFill>
                            <a:srgbClr val="000000"/>
                          </a:solidFill>
                          <a:latin typeface="微软雅黑"/>
                          <a:ea typeface="微软雅黑"/>
                        </a:rPr>
                        <a:t>和经营活动情况</a:t>
                      </a:r>
                      <a:r>
                        <a:rPr lang="zh-CN" sz="1400" kern="0">
                          <a:solidFill>
                            <a:srgbClr val="000000"/>
                          </a:solidFill>
                          <a:latin typeface="微软雅黑"/>
                          <a:ea typeface="微软雅黑"/>
                        </a:rPr>
                        <a:t>：</a:t>
                      </a:r>
                      <a:endParaRPr lang="en-US"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a:t>
                      </a:r>
                      <a:r>
                        <a:rPr lang="zh-CN" sz="1400" kern="0">
                          <a:solidFill>
                            <a:srgbClr val="000000"/>
                          </a:solidFill>
                          <a:latin typeface="微软雅黑"/>
                          <a:ea typeface="微软雅黑"/>
                        </a:rPr>
                        <a:t>选择企业状态：</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请</a:t>
                      </a:r>
                      <a:r>
                        <a:rPr lang="zh-CN" sz="1400" kern="0">
                          <a:solidFill>
                            <a:srgbClr val="000000"/>
                          </a:solidFill>
                          <a:latin typeface="微软雅黑"/>
                          <a:ea typeface="微软雅黑"/>
                        </a:rPr>
                        <a:t>选择</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93980" indent="-93980" algn="l">
                        <a:lnSpc>
                          <a:spcPts val="2000"/>
                        </a:lnSpc>
                        <a:spcAft>
                          <a:spcPts val="0"/>
                        </a:spcAft>
                        <a:buFont typeface="Arial" charset="0"/>
                        <a:buChar char="•"/>
                      </a:pPr>
                      <a:r>
                        <a:rPr lang="zh-CN" sz="1400" kern="100">
                          <a:solidFill>
                            <a:srgbClr val="000000"/>
                          </a:solidFill>
                          <a:latin typeface="微软雅黑"/>
                          <a:ea typeface="微软雅黑"/>
                        </a:rPr>
                        <a:t>筹备设立</a:t>
                      </a:r>
                      <a:endParaRPr lang="en-US" sz="1400" kern="100">
                        <a:solidFill>
                          <a:srgbClr val="000000"/>
                        </a:solidFill>
                        <a:latin typeface="微软雅黑"/>
                        <a:ea typeface="微软雅黑"/>
                      </a:endParaRPr>
                    </a:p>
                    <a:p>
                      <a:pPr marL="93980" indent="-93980" algn="l">
                        <a:lnSpc>
                          <a:spcPts val="2000"/>
                        </a:lnSpc>
                        <a:spcAft>
                          <a:spcPts val="0"/>
                        </a:spcAft>
                        <a:buFont typeface="Arial" charset="0"/>
                        <a:buChar char="•"/>
                      </a:pPr>
                      <a:r>
                        <a:rPr lang="zh-CN" sz="1400" kern="100">
                          <a:solidFill>
                            <a:srgbClr val="000000"/>
                          </a:solidFill>
                          <a:latin typeface="微软雅黑"/>
                          <a:ea typeface="微软雅黑"/>
                        </a:rPr>
                        <a:t>正常经营</a:t>
                      </a:r>
                      <a:endParaRPr lang="en-US" sz="1400" kern="100">
                        <a:solidFill>
                          <a:srgbClr val="000000"/>
                        </a:solidFill>
                        <a:latin typeface="微软雅黑"/>
                        <a:ea typeface="微软雅黑"/>
                      </a:endParaRPr>
                    </a:p>
                    <a:p>
                      <a:pPr marL="93980" indent="-93980" algn="l">
                        <a:lnSpc>
                          <a:spcPts val="2000"/>
                        </a:lnSpc>
                        <a:spcAft>
                          <a:spcPts val="0"/>
                        </a:spcAft>
                        <a:buFont typeface="Arial" charset="0"/>
                        <a:buChar char="•"/>
                      </a:pPr>
                      <a:r>
                        <a:rPr lang="zh-CN" sz="1400" kern="100">
                          <a:solidFill>
                            <a:srgbClr val="000000"/>
                          </a:solidFill>
                          <a:latin typeface="微软雅黑"/>
                          <a:ea typeface="微软雅黑"/>
                        </a:rPr>
                        <a:t>暂停经营</a:t>
                      </a:r>
                      <a:endParaRPr lang="en-US" sz="1400" kern="100">
                        <a:solidFill>
                          <a:srgbClr val="000000"/>
                        </a:solidFill>
                        <a:latin typeface="微软雅黑"/>
                        <a:ea typeface="微软雅黑"/>
                      </a:endParaRPr>
                    </a:p>
                    <a:p>
                      <a:pPr marL="93980" indent="-93980" algn="l">
                        <a:lnSpc>
                          <a:spcPts val="2000"/>
                        </a:lnSpc>
                        <a:spcAft>
                          <a:spcPts val="0"/>
                        </a:spcAft>
                        <a:buFont typeface="Arial" charset="0"/>
                        <a:buChar char="•"/>
                      </a:pPr>
                      <a:r>
                        <a:rPr lang="zh-CN" sz="1400" kern="100">
                          <a:solidFill>
                            <a:srgbClr val="000000"/>
                          </a:solidFill>
                          <a:latin typeface="微软雅黑"/>
                          <a:ea typeface="微软雅黑"/>
                        </a:rPr>
                        <a:t>注销</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kern="0">
                          <a:solidFill>
                            <a:srgbClr val="000000"/>
                          </a:solidFill>
                          <a:latin typeface="微软雅黑"/>
                          <a:ea typeface="微软雅黑"/>
                        </a:rPr>
                        <a:t>1.</a:t>
                      </a:r>
                      <a:r>
                        <a:rPr lang="zh-CN" sz="1400" b="1" kern="0">
                          <a:solidFill>
                            <a:srgbClr val="000000"/>
                          </a:solidFill>
                          <a:latin typeface="微软雅黑"/>
                          <a:ea typeface="微软雅黑"/>
                        </a:rPr>
                        <a:t>第一部分基本情况</a:t>
                      </a:r>
                      <a:r>
                        <a:rPr lang="zh-CN" sz="1400" kern="0">
                          <a:solidFill>
                            <a:srgbClr val="000000"/>
                          </a:solidFill>
                          <a:latin typeface="微软雅黑"/>
                          <a:ea typeface="微软雅黑"/>
                        </a:rPr>
                        <a:t>，填报主体拥有境外企业（包括金融业）的</a:t>
                      </a:r>
                      <a:r>
                        <a:rPr lang="en-US" sz="1400" b="1" kern="0">
                          <a:solidFill>
                            <a:srgbClr val="FF0000"/>
                          </a:solidFill>
                          <a:latin typeface="微软雅黑"/>
                          <a:ea typeface="微软雅黑"/>
                        </a:rPr>
                        <a:t>50%</a:t>
                      </a:r>
                      <a:r>
                        <a:rPr lang="zh-CN" sz="1400" b="1" kern="0">
                          <a:solidFill>
                            <a:srgbClr val="FF0000"/>
                          </a:solidFill>
                          <a:latin typeface="微软雅黑"/>
                          <a:ea typeface="微软雅黑"/>
                        </a:rPr>
                        <a:t>以上股权</a:t>
                      </a:r>
                      <a:r>
                        <a:rPr lang="zh-CN" sz="1400" kern="0">
                          <a:solidFill>
                            <a:srgbClr val="000000"/>
                          </a:solidFill>
                          <a:latin typeface="微软雅黑"/>
                          <a:ea typeface="微软雅黑"/>
                        </a:rPr>
                        <a:t>的非金融业</a:t>
                      </a:r>
                      <a:r>
                        <a:rPr lang="zh-CN" sz="1400" b="1" kern="0">
                          <a:solidFill>
                            <a:srgbClr val="FF0000"/>
                          </a:solidFill>
                          <a:latin typeface="微软雅黑"/>
                          <a:ea typeface="微软雅黑"/>
                        </a:rPr>
                        <a:t>境内投资者填报</a:t>
                      </a:r>
                      <a:r>
                        <a:rPr lang="zh-CN" sz="1400" kern="0">
                          <a:solidFill>
                            <a:srgbClr val="000000"/>
                          </a:solidFill>
                          <a:latin typeface="微软雅黑"/>
                          <a:ea typeface="微软雅黑"/>
                        </a:rPr>
                        <a:t>；若中方控股在</a:t>
                      </a:r>
                      <a:r>
                        <a:rPr lang="en-US" sz="1400" b="1" kern="0">
                          <a:solidFill>
                            <a:srgbClr val="FF0000"/>
                          </a:solidFill>
                          <a:latin typeface="微软雅黑"/>
                          <a:ea typeface="微软雅黑"/>
                        </a:rPr>
                        <a:t>50%</a:t>
                      </a:r>
                      <a:r>
                        <a:rPr lang="zh-CN" sz="1400" b="1" kern="0">
                          <a:solidFill>
                            <a:srgbClr val="FF0000"/>
                          </a:solidFill>
                          <a:latin typeface="微软雅黑"/>
                          <a:ea typeface="微软雅黑"/>
                        </a:rPr>
                        <a:t>以上的境外企业由多家境内投资者构成</a:t>
                      </a:r>
                      <a:r>
                        <a:rPr lang="zh-CN" sz="1400" kern="0">
                          <a:solidFill>
                            <a:srgbClr val="000000"/>
                          </a:solidFill>
                          <a:latin typeface="微软雅黑"/>
                          <a:ea typeface="微软雅黑"/>
                        </a:rPr>
                        <a:t>，则由中方</a:t>
                      </a:r>
                      <a:r>
                        <a:rPr lang="zh-CN" sz="1400" b="1" kern="0">
                          <a:solidFill>
                            <a:srgbClr val="FF0000"/>
                          </a:solidFill>
                          <a:latin typeface="微软雅黑"/>
                          <a:ea typeface="微软雅黑"/>
                        </a:rPr>
                        <a:t>持股比例最大</a:t>
                      </a:r>
                      <a:r>
                        <a:rPr lang="zh-CN" sz="1400" kern="0">
                          <a:solidFill>
                            <a:srgbClr val="000000"/>
                          </a:solidFill>
                          <a:latin typeface="微软雅黑"/>
                          <a:ea typeface="微软雅黑"/>
                        </a:rPr>
                        <a:t>的境内投资者填报。</a:t>
                      </a:r>
                      <a:endParaRPr lang="zh-CN"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2.</a:t>
                      </a:r>
                      <a:r>
                        <a:rPr lang="zh-CN" sz="1400" b="1" kern="0">
                          <a:solidFill>
                            <a:srgbClr val="000000"/>
                          </a:solidFill>
                          <a:latin typeface="微软雅黑"/>
                          <a:ea typeface="微软雅黑"/>
                        </a:rPr>
                        <a:t>第二部分至第五部分</a:t>
                      </a:r>
                      <a:r>
                        <a:rPr lang="zh-CN" sz="1400" kern="0">
                          <a:solidFill>
                            <a:srgbClr val="000000"/>
                          </a:solidFill>
                          <a:latin typeface="微软雅黑"/>
                          <a:ea typeface="微软雅黑"/>
                        </a:rPr>
                        <a:t>，填报主体是拥有境外企业（包括金融业）的</a:t>
                      </a:r>
                      <a:r>
                        <a:rPr lang="en-US" sz="1400" b="1" kern="0">
                          <a:solidFill>
                            <a:srgbClr val="FF0000"/>
                          </a:solidFill>
                          <a:latin typeface="微软雅黑"/>
                          <a:ea typeface="微软雅黑"/>
                        </a:rPr>
                        <a:t>10%</a:t>
                      </a:r>
                      <a:r>
                        <a:rPr lang="zh-CN" sz="1400" b="1" kern="0">
                          <a:solidFill>
                            <a:srgbClr val="FF0000"/>
                          </a:solidFill>
                          <a:latin typeface="微软雅黑"/>
                          <a:ea typeface="微软雅黑"/>
                        </a:rPr>
                        <a:t>以上股权</a:t>
                      </a:r>
                      <a:r>
                        <a:rPr lang="zh-CN" sz="1400" kern="0">
                          <a:solidFill>
                            <a:srgbClr val="000000"/>
                          </a:solidFill>
                          <a:latin typeface="微软雅黑"/>
                          <a:ea typeface="微软雅黑"/>
                        </a:rPr>
                        <a:t>的非金融业境内投资者填报。</a:t>
                      </a:r>
                      <a:endParaRPr lang="zh-CN"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3.</a:t>
                      </a:r>
                      <a:r>
                        <a:rPr lang="zh-CN" sz="1400" kern="0">
                          <a:solidFill>
                            <a:srgbClr val="000000"/>
                          </a:solidFill>
                          <a:latin typeface="微软雅黑"/>
                          <a:ea typeface="微软雅黑"/>
                        </a:rPr>
                        <a:t>使用</a:t>
                      </a:r>
                      <a:r>
                        <a:rPr lang="en-US" sz="1400" kern="0">
                          <a:solidFill>
                            <a:srgbClr val="000000"/>
                          </a:solidFill>
                          <a:latin typeface="微软雅黑"/>
                          <a:ea typeface="微软雅黑"/>
                        </a:rPr>
                        <a:t>12</a:t>
                      </a:r>
                      <a:r>
                        <a:rPr lang="zh-CN" sz="1400" kern="0">
                          <a:solidFill>
                            <a:srgbClr val="000000"/>
                          </a:solidFill>
                          <a:latin typeface="微软雅黑"/>
                          <a:ea typeface="微软雅黑"/>
                        </a:rPr>
                        <a:t>月</a:t>
                      </a:r>
                      <a:r>
                        <a:rPr lang="en-US" sz="1400" kern="0">
                          <a:solidFill>
                            <a:srgbClr val="000000"/>
                          </a:solidFill>
                          <a:latin typeface="微软雅黑"/>
                          <a:ea typeface="微软雅黑"/>
                        </a:rPr>
                        <a:t>31</a:t>
                      </a:r>
                      <a:r>
                        <a:rPr lang="zh-CN" sz="1400" kern="0">
                          <a:solidFill>
                            <a:srgbClr val="000000"/>
                          </a:solidFill>
                          <a:latin typeface="微软雅黑"/>
                          <a:ea typeface="微软雅黑"/>
                        </a:rPr>
                        <a:t>日外管局折算汇率折算；</a:t>
                      </a:r>
                      <a:endParaRPr lang="en-US"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4.</a:t>
                      </a:r>
                      <a:r>
                        <a:rPr lang="zh-CN" sz="1400" kern="100">
                          <a:solidFill>
                            <a:schemeClr val="tx1"/>
                          </a:solidFill>
                          <a:latin typeface="微软雅黑"/>
                          <a:ea typeface="微软雅黑"/>
                        </a:rPr>
                        <a:t>资产总额</a:t>
                      </a:r>
                      <a:r>
                        <a:rPr lang="en-US" sz="1400" kern="100">
                          <a:solidFill>
                            <a:schemeClr val="tx1"/>
                          </a:solidFill>
                          <a:latin typeface="微软雅黑"/>
                          <a:ea typeface="微软雅黑"/>
                        </a:rPr>
                        <a:t>=</a:t>
                      </a:r>
                      <a:r>
                        <a:rPr lang="zh-CN" sz="1400" kern="100">
                          <a:solidFill>
                            <a:schemeClr val="tx1"/>
                          </a:solidFill>
                          <a:latin typeface="微软雅黑"/>
                          <a:ea typeface="微软雅黑"/>
                        </a:rPr>
                        <a:t>负债总额</a:t>
                      </a:r>
                      <a:r>
                        <a:rPr lang="en-US" sz="1400" kern="100">
                          <a:solidFill>
                            <a:schemeClr val="tx1"/>
                          </a:solidFill>
                          <a:latin typeface="微软雅黑"/>
                          <a:ea typeface="微软雅黑"/>
                        </a:rPr>
                        <a:t>+</a:t>
                      </a:r>
                      <a:r>
                        <a:rPr lang="zh-CN" sz="1400" kern="100">
                          <a:solidFill>
                            <a:schemeClr val="tx1"/>
                          </a:solidFill>
                          <a:latin typeface="微软雅黑"/>
                          <a:ea typeface="微软雅黑"/>
                        </a:rPr>
                        <a:t>所有者权益总额</a:t>
                      </a:r>
                      <a:endParaRPr lang="zh-CN" sz="1400" kern="100">
                        <a:solidFill>
                          <a:schemeClr val="tx1"/>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zh-CN" sz="1400" kern="100">
                          <a:solidFill>
                            <a:srgbClr val="000000"/>
                          </a:solidFill>
                          <a:latin typeface="微软雅黑"/>
                          <a:ea typeface="微软雅黑"/>
                        </a:rPr>
                        <a:t> 注册成立时间</a:t>
                      </a:r>
                      <a:r>
                        <a:rPr lang="en-US" sz="1400" kern="100">
                          <a:solidFill>
                            <a:srgbClr val="000000"/>
                          </a:solidFill>
                          <a:latin typeface="微软雅黑"/>
                          <a:ea typeface="微软雅黑"/>
                        </a:rPr>
                        <a:t>/</a:t>
                      </a:r>
                      <a:r>
                        <a:rPr lang="zh-CN" sz="1400" kern="100">
                          <a:solidFill>
                            <a:srgbClr val="000000"/>
                          </a:solidFill>
                          <a:latin typeface="微软雅黑"/>
                          <a:ea typeface="微软雅黑"/>
                        </a:rPr>
                        <a:t>交割时间：</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en-US" sz="1400" kern="0">
                          <a:solidFill>
                            <a:srgbClr val="000000"/>
                          </a:solidFill>
                          <a:latin typeface="微软雅黑"/>
                          <a:ea typeface="微软雅黑"/>
                        </a:rPr>
                        <a:t>1</a:t>
                      </a:r>
                      <a:r>
                        <a:rPr lang="zh-CN" sz="1400" kern="0">
                          <a:solidFill>
                            <a:srgbClr val="000000"/>
                          </a:solidFill>
                          <a:latin typeface="微软雅黑"/>
                          <a:ea typeface="微软雅黑"/>
                        </a:rPr>
                        <a:t>．资产</a:t>
                      </a:r>
                      <a:r>
                        <a:rPr lang="zh-CN" sz="1400" kern="0">
                          <a:solidFill>
                            <a:srgbClr val="000000"/>
                          </a:solidFill>
                          <a:latin typeface="微软雅黑"/>
                          <a:ea typeface="微软雅黑"/>
                        </a:rPr>
                        <a:t>总</a:t>
                      </a:r>
                      <a:r>
                        <a:rPr lang="zh-CN" sz="1400" kern="0">
                          <a:solidFill>
                            <a:srgbClr val="000000"/>
                          </a:solidFill>
                          <a:latin typeface="微软雅黑"/>
                          <a:ea typeface="微软雅黑"/>
                        </a:rPr>
                        <a:t>计</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根据境外企业年度合并会计报表填</a:t>
                      </a:r>
                      <a:r>
                        <a:rPr lang="zh-CN" sz="1400" kern="0">
                          <a:solidFill>
                            <a:srgbClr val="000000"/>
                          </a:solidFill>
                          <a:latin typeface="微软雅黑"/>
                          <a:ea typeface="微软雅黑"/>
                        </a:rPr>
                        <a:t>列</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en-US" sz="1400" kern="0">
                          <a:solidFill>
                            <a:srgbClr val="000000"/>
                          </a:solidFill>
                          <a:latin typeface="微软雅黑"/>
                          <a:ea typeface="微软雅黑"/>
                        </a:rPr>
                        <a:t>2</a:t>
                      </a:r>
                      <a:r>
                        <a:rPr lang="zh-CN" sz="1400" kern="0">
                          <a:solidFill>
                            <a:srgbClr val="000000"/>
                          </a:solidFill>
                          <a:latin typeface="微软雅黑"/>
                          <a:ea typeface="微软雅黑"/>
                        </a:rPr>
                        <a:t>．负债</a:t>
                      </a:r>
                      <a:r>
                        <a:rPr lang="zh-CN" sz="1400" kern="0">
                          <a:solidFill>
                            <a:srgbClr val="000000"/>
                          </a:solidFill>
                          <a:latin typeface="微软雅黑"/>
                          <a:ea typeface="微软雅黑"/>
                        </a:rPr>
                        <a:t>总</a:t>
                      </a:r>
                      <a:r>
                        <a:rPr lang="zh-CN" sz="1400" kern="0">
                          <a:solidFill>
                            <a:srgbClr val="000000"/>
                          </a:solidFill>
                          <a:latin typeface="微软雅黑"/>
                          <a:ea typeface="微软雅黑"/>
                        </a:rPr>
                        <a:t>计</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ts val="2000"/>
                        </a:lnSpc>
                        <a:spcBef>
                          <a:spcPts val="0"/>
                        </a:spcBef>
                        <a:spcAft>
                          <a:spcPts val="0"/>
                        </a:spcAft>
                        <a:buNone/>
                      </a:pPr>
                      <a:r>
                        <a:rPr lang="zh-CN" sz="1400" kern="0">
                          <a:solidFill>
                            <a:srgbClr val="000000"/>
                          </a:solidFill>
                          <a:latin typeface="微软雅黑"/>
                          <a:ea typeface="微软雅黑"/>
                        </a:rPr>
                        <a:t>根据境外企业年度合并会计报表填列</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29816">
                <a:tc>
                  <a:txBody>
                    <a:bodyPr/>
                    <a:lstStyle/>
                    <a:p>
                      <a:pPr algn="l">
                        <a:lnSpc>
                          <a:spcPts val="2000"/>
                        </a:lnSpc>
                        <a:spcAft>
                          <a:spcPts val="0"/>
                        </a:spcAft>
                      </a:pPr>
                      <a:r>
                        <a:rPr lang="en-US" sz="1400" kern="0">
                          <a:solidFill>
                            <a:srgbClr val="000000"/>
                          </a:solidFill>
                          <a:latin typeface="微软雅黑"/>
                          <a:ea typeface="微软雅黑"/>
                        </a:rPr>
                        <a:t>2-1</a:t>
                      </a:r>
                      <a:r>
                        <a:rPr lang="zh-CN" sz="1400" kern="0">
                          <a:solidFill>
                            <a:srgbClr val="000000"/>
                          </a:solidFill>
                          <a:latin typeface="微软雅黑"/>
                          <a:ea typeface="微软雅黑"/>
                        </a:rPr>
                        <a:t>．对境内投资主体的负债</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b="0" kern="0">
                          <a:solidFill>
                            <a:schemeClr val="tx1"/>
                          </a:solidFill>
                          <a:latin typeface="微软雅黑"/>
                          <a:ea typeface="微软雅黑"/>
                        </a:rPr>
                        <a:t>1.</a:t>
                      </a:r>
                      <a:r>
                        <a:rPr lang="zh-CN" sz="1400" b="0" kern="0">
                          <a:solidFill>
                            <a:schemeClr val="tx1"/>
                          </a:solidFill>
                          <a:latin typeface="微软雅黑"/>
                          <a:ea typeface="微软雅黑"/>
                        </a:rPr>
                        <a:t>与第二部分</a:t>
                      </a:r>
                      <a:r>
                        <a:rPr lang="zh-CN" sz="1400" b="1" kern="0">
                          <a:solidFill>
                            <a:srgbClr val="FF0000"/>
                          </a:solidFill>
                          <a:latin typeface="微软雅黑"/>
                          <a:ea typeface="微软雅黑"/>
                        </a:rPr>
                        <a:t>期末</a:t>
                      </a:r>
                      <a:r>
                        <a:rPr lang="en-US" sz="1400" b="1" kern="0">
                          <a:solidFill>
                            <a:srgbClr val="FF0000"/>
                          </a:solidFill>
                          <a:latin typeface="微软雅黑"/>
                          <a:ea typeface="微软雅黑"/>
                        </a:rPr>
                        <a:t>"</a:t>
                      </a:r>
                      <a:r>
                        <a:rPr lang="zh-CN" sz="1400" b="1" kern="0">
                          <a:solidFill>
                            <a:srgbClr val="FF0000"/>
                          </a:solidFill>
                          <a:latin typeface="微软雅黑"/>
                          <a:ea typeface="微软雅黑"/>
                        </a:rPr>
                        <a:t>债务工具</a:t>
                      </a:r>
                      <a:r>
                        <a:rPr lang="en-US" sz="1400" b="1" kern="0">
                          <a:solidFill>
                            <a:srgbClr val="FF0000"/>
                          </a:solidFill>
                          <a:latin typeface="微软雅黑"/>
                          <a:ea typeface="微软雅黑"/>
                        </a:rPr>
                        <a:t>"</a:t>
                      </a:r>
                      <a:r>
                        <a:rPr lang="zh-CN" sz="1400" b="0" kern="0">
                          <a:solidFill>
                            <a:schemeClr val="tx1"/>
                          </a:solidFill>
                          <a:latin typeface="微软雅黑"/>
                          <a:ea typeface="微软雅黑"/>
                        </a:rPr>
                        <a:t>口径</a:t>
                      </a:r>
                      <a:r>
                        <a:rPr lang="zh-CN" sz="1400" b="1" kern="0">
                          <a:solidFill>
                            <a:srgbClr val="FF0000"/>
                          </a:solidFill>
                          <a:latin typeface="微软雅黑"/>
                          <a:ea typeface="微软雅黑"/>
                        </a:rPr>
                        <a:t>一致</a:t>
                      </a:r>
                      <a:r>
                        <a:rPr lang="zh-CN" sz="1400" b="1" kern="0">
                          <a:solidFill>
                            <a:schemeClr val="tx1"/>
                          </a:solidFill>
                          <a:latin typeface="微软雅黑"/>
                          <a:ea typeface="微软雅黑"/>
                        </a:rPr>
                        <a:t>。</a:t>
                      </a:r>
                      <a:endParaRPr lang="zh-CN" sz="1400" b="1" kern="0">
                        <a:solidFill>
                          <a:schemeClr val="tx1"/>
                        </a:solidFill>
                        <a:latin typeface="微软雅黑"/>
                        <a:ea typeface="微软雅黑"/>
                      </a:endParaRPr>
                    </a:p>
                    <a:p>
                      <a:pPr algn="l">
                        <a:lnSpc>
                          <a:spcPts val="2000"/>
                        </a:lnSpc>
                        <a:spcAft>
                          <a:spcPts val="0"/>
                        </a:spcAft>
                      </a:pPr>
                      <a:r>
                        <a:rPr lang="en-US" sz="1400" b="1" kern="0">
                          <a:solidFill>
                            <a:srgbClr val="FF0000"/>
                          </a:solidFill>
                          <a:latin typeface="微软雅黑"/>
                          <a:ea typeface="微软雅黑"/>
                        </a:rPr>
                        <a:t>2.</a:t>
                      </a:r>
                      <a:r>
                        <a:rPr lang="zh-CN" sz="1400" b="1" kern="0">
                          <a:solidFill>
                            <a:srgbClr val="FF0000"/>
                          </a:solidFill>
                          <a:latin typeface="微软雅黑"/>
                          <a:ea typeface="微软雅黑"/>
                        </a:rPr>
                        <a:t>指境内投资者与境外企业之间的债务交易，包含贷款净额，应收款净额，债务证券等。</a:t>
                      </a:r>
                      <a:endParaRPr lang="zh-CN" sz="1400" b="1"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en-US" sz="1400" kern="0">
                          <a:solidFill>
                            <a:srgbClr val="000000"/>
                          </a:solidFill>
                          <a:latin typeface="微软雅黑"/>
                          <a:ea typeface="微软雅黑"/>
                        </a:rPr>
                        <a:t>3</a:t>
                      </a:r>
                      <a:r>
                        <a:rPr lang="zh-CN" sz="1400" kern="0">
                          <a:solidFill>
                            <a:srgbClr val="000000"/>
                          </a:solidFill>
                          <a:latin typeface="微软雅黑"/>
                          <a:ea typeface="微软雅黑"/>
                        </a:rPr>
                        <a:t>．所有者</a:t>
                      </a:r>
                      <a:r>
                        <a:rPr lang="zh-CN" sz="1400" kern="0">
                          <a:solidFill>
                            <a:srgbClr val="000000"/>
                          </a:solidFill>
                          <a:latin typeface="微软雅黑"/>
                          <a:ea typeface="微软雅黑"/>
                        </a:rPr>
                        <a:t>权益</a:t>
                      </a:r>
                      <a:r>
                        <a:rPr lang="zh-CN" sz="1400" kern="0">
                          <a:solidFill>
                            <a:srgbClr val="000000"/>
                          </a:solidFill>
                          <a:latin typeface="微软雅黑"/>
                          <a:ea typeface="微软雅黑"/>
                        </a:rPr>
                        <a:t>合计</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根据</a:t>
                      </a:r>
                      <a:r>
                        <a:rPr lang="zh-CN" sz="1400" kern="0">
                          <a:solidFill>
                            <a:srgbClr val="000000"/>
                          </a:solidFill>
                          <a:latin typeface="微软雅黑"/>
                          <a:ea typeface="微软雅黑"/>
                        </a:rPr>
                        <a:t>境外企业年度合并会计报表填列</a:t>
                      </a:r>
                      <a:r>
                        <a:rPr lang="zh-CN" sz="1400" kern="0">
                          <a:solidFill>
                            <a:srgbClr val="000000"/>
                          </a:solidFill>
                          <a:latin typeface="微软雅黑"/>
                          <a:ea typeface="微软雅黑"/>
                        </a:rPr>
                        <a:t>。</a:t>
                      </a:r>
                      <a:endParaRPr lang="en-US" sz="1400" kern="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en-US" sz="1400" kern="0">
                          <a:solidFill>
                            <a:srgbClr val="000000"/>
                          </a:solidFill>
                          <a:latin typeface="微软雅黑"/>
                          <a:ea typeface="微软雅黑"/>
                        </a:rPr>
                        <a:t>3-1</a:t>
                      </a:r>
                      <a:r>
                        <a:rPr lang="zh-CN" sz="1400" kern="0">
                          <a:solidFill>
                            <a:srgbClr val="000000"/>
                          </a:solidFill>
                          <a:latin typeface="微软雅黑"/>
                          <a:ea typeface="微软雅黑"/>
                        </a:rPr>
                        <a:t>．实收资本（中方）</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中方所拥有的部分。</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43272">
                <a:tc>
                  <a:txBody>
                    <a:bodyPr/>
                    <a:lstStyle/>
                    <a:p>
                      <a:pPr algn="l">
                        <a:lnSpc>
                          <a:spcPts val="2000"/>
                        </a:lnSpc>
                        <a:spcAft>
                          <a:spcPts val="0"/>
                        </a:spcAft>
                      </a:pPr>
                      <a:r>
                        <a:rPr lang="en-US" sz="1400" kern="0">
                          <a:solidFill>
                            <a:srgbClr val="000000"/>
                          </a:solidFill>
                          <a:latin typeface="微软雅黑"/>
                          <a:ea typeface="微软雅黑"/>
                        </a:rPr>
                        <a:t>3-2</a:t>
                      </a:r>
                      <a:r>
                        <a:rPr lang="zh-CN" sz="1400" kern="0">
                          <a:solidFill>
                            <a:srgbClr val="000000"/>
                          </a:solidFill>
                          <a:latin typeface="微软雅黑"/>
                          <a:ea typeface="微软雅黑"/>
                        </a:rPr>
                        <a:t>．未分配利润</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lnSpc>
                          <a:spcPts val="2000"/>
                        </a:lnSpc>
                        <a:spcAft>
                          <a:spcPts val="0"/>
                        </a:spcAft>
                      </a:pPr>
                      <a:r>
                        <a:rPr lang="zh-CN" sz="1400" kern="0">
                          <a:solidFill>
                            <a:srgbClr val="000000"/>
                          </a:solidFill>
                          <a:latin typeface="微软雅黑"/>
                          <a:ea typeface="微软雅黑"/>
                        </a:rPr>
                        <a:t>根据境外企业年度合并会计报表填列。</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（续）</a:t>
            </a:r>
            <a:endParaRPr lang="en-US">
              <a:solidFill>
                <a:srgbClr val="000000"/>
              </a:solidFill>
            </a:endParaRPr>
          </a:p>
        </p:txBody>
      </p:sp>
      <p:graphicFrame>
        <p:nvGraphicFramePr>
          <p:cNvPr id="10" name="表格 9"/>
          <p:cNvGraphicFramePr/>
          <p:nvPr/>
        </p:nvGraphicFramePr>
        <p:xfrm>
          <a:off x="700381" y="1156405"/>
          <a:ext cx="10711650" cy="5365079"/>
        </p:xfrm>
        <a:graphic>
          <a:graphicData uri="http://schemas.openxmlformats.org/drawingml/2006/table">
            <a:tbl>
              <a:tblPr firstRow="1" firstCol="1" bandRow="1">
                <a:tableStyleId>{5C22544A-7EE6-4342-B048-85BDC9FD1C3A}</a:tableStyleId>
              </a:tblPr>
              <a:tblGrid>
                <a:gridCol w="3707309"/>
                <a:gridCol w="1078748"/>
                <a:gridCol w="785999"/>
                <a:gridCol w="5139594"/>
              </a:tblGrid>
              <a:tr h="468516">
                <a:tc gridSpan="4">
                  <a:txBody>
                    <a:bodyPr/>
                    <a:lstStyle/>
                    <a:p>
                      <a:pPr algn="ctr">
                        <a:spcAft>
                          <a:spcPts val="0"/>
                        </a:spcAft>
                      </a:pPr>
                      <a:r>
                        <a:rPr lang="zh-CN" sz="1600" kern="0">
                          <a:solidFill>
                            <a:srgbClr val="000000"/>
                          </a:solidFill>
                          <a:latin typeface="微软雅黑"/>
                          <a:ea typeface="微软雅黑"/>
                        </a:rPr>
                        <a:t>境外企业基本情况汇总</a:t>
                      </a:r>
                      <a:r>
                        <a:rPr lang="zh-CN" sz="1600" kern="0">
                          <a:solidFill>
                            <a:srgbClr val="000000"/>
                          </a:solidFill>
                          <a:latin typeface="微软雅黑"/>
                          <a:ea typeface="微软雅黑"/>
                        </a:rPr>
                        <a:t>报表</a:t>
                      </a:r>
                      <a:endParaRPr lang="zh-CN" sz="1400" kern="100">
                        <a:solidFill>
                          <a:srgbClr val="000000"/>
                        </a:solidFill>
                        <a:latin typeface="微软雅黑"/>
                        <a:ea typeface="微软雅黑"/>
                      </a:endParaRPr>
                    </a:p>
                  </a:txBody>
                  <a:tcPr marL="22425" marR="22425" marT="0" marB="0" anchor="ctr">
                    <a:lnL>
                      <a:noFill/>
                    </a:lnL>
                    <a:lnR>
                      <a:noFill/>
                    </a:lnR>
                    <a:lnT>
                      <a:noFill/>
                    </a:lnT>
                    <a:lnB>
                      <a:noFill/>
                    </a:lnB>
                    <a:lnTlToBr>
                      <a:noFill/>
                    </a:lnTlToBr>
                    <a:lnBlToTr>
                      <a:noFill/>
                    </a:lnBlToTr>
                    <a:noFill/>
                  </a:tcPr>
                </a:tc>
                <a:tc hMerge="1"/>
                <a:tc hMerge="1"/>
                <a:tc hMerge="1"/>
              </a:tr>
              <a:tr h="243896">
                <a:tc gridSpan="4">
                  <a:txBody>
                    <a:bodyPr/>
                    <a:lstStyle/>
                    <a:p>
                      <a:pPr algn="ctr">
                        <a:spcAft>
                          <a:spcPts val="0"/>
                        </a:spcAft>
                      </a:pPr>
                      <a:r>
                        <a:rPr lang="en-US" sz="1600" kern="0">
                          <a:solidFill>
                            <a:srgbClr val="000000"/>
                          </a:solidFill>
                          <a:latin typeface="微软雅黑"/>
                          <a:ea typeface="微软雅黑"/>
                        </a:rPr>
                        <a:t>2020</a:t>
                      </a:r>
                      <a:r>
                        <a:rPr lang="zh-CN" sz="1600" kern="0">
                          <a:solidFill>
                            <a:srgbClr val="000000"/>
                          </a:solidFill>
                          <a:latin typeface="微软雅黑"/>
                          <a:ea typeface="微软雅黑"/>
                        </a:rPr>
                        <a:t>年</a:t>
                      </a:r>
                      <a:r>
                        <a:rPr lang="en-US" sz="1600" kern="0">
                          <a:solidFill>
                            <a:srgbClr val="000000"/>
                          </a:solidFill>
                          <a:latin typeface="微软雅黑"/>
                          <a:ea typeface="微软雅黑"/>
                        </a:rPr>
                        <a:t>12</a:t>
                      </a:r>
                      <a:r>
                        <a:rPr lang="zh-CN" sz="1600" kern="0">
                          <a:solidFill>
                            <a:srgbClr val="000000"/>
                          </a:solidFill>
                          <a:latin typeface="微软雅黑"/>
                          <a:ea typeface="微软雅黑"/>
                        </a:rPr>
                        <a:t>月</a:t>
                      </a:r>
                      <a:r>
                        <a:rPr lang="en-US" sz="1600" kern="0">
                          <a:solidFill>
                            <a:srgbClr val="000000"/>
                          </a:solidFill>
                          <a:latin typeface="微软雅黑"/>
                          <a:ea typeface="微软雅黑"/>
                        </a:rPr>
                        <a:t>31</a:t>
                      </a:r>
                      <a:r>
                        <a:rPr lang="zh-CN" sz="1600" kern="0">
                          <a:solidFill>
                            <a:srgbClr val="000000"/>
                          </a:solidFill>
                          <a:latin typeface="微软雅黑"/>
                          <a:ea typeface="微软雅黑"/>
                        </a:rPr>
                        <a:t>日的人民币兑美元汇率：</a:t>
                      </a:r>
                      <a:r>
                        <a:rPr lang="en-US" sz="1600" kern="0">
                          <a:solidFill>
                            <a:srgbClr val="000000"/>
                          </a:solidFill>
                          <a:latin typeface="微软雅黑"/>
                          <a:ea typeface="微软雅黑"/>
                        </a:rPr>
                        <a:t>0.1533</a:t>
                      </a:r>
                      <a:endParaRPr lang="zh-CN" sz="1400" kern="100">
                        <a:solidFill>
                          <a:srgbClr val="000000"/>
                        </a:solidFill>
                        <a:latin typeface="微软雅黑"/>
                        <a:ea typeface="微软雅黑"/>
                      </a:endParaRPr>
                    </a:p>
                  </a:txBody>
                  <a:tcPr marL="22425" marR="22425" marT="0" marB="0" anchor="ctr">
                    <a:lnL>
                      <a:noFill/>
                    </a:lnL>
                    <a:lnR>
                      <a:noFill/>
                    </a:lnR>
                    <a:lnT>
                      <a:noFill/>
                    </a:lnT>
                    <a:lnB>
                      <a:noFill/>
                    </a:lnB>
                    <a:lnTlToBr>
                      <a:noFill/>
                    </a:lnTlToBr>
                    <a:lnBlToTr>
                      <a:noFill/>
                    </a:lnBlToTr>
                    <a:noFill/>
                  </a:tcPr>
                </a:tc>
                <a:tc hMerge="1"/>
                <a:tc hMerge="1"/>
                <a:tc hMerge="1"/>
              </a:tr>
              <a:tr h="182922">
                <a:tc gridSpan="2">
                  <a:txBody>
                    <a:bodyPr/>
                    <a:lstStyle/>
                    <a:p>
                      <a:pPr algn="l">
                        <a:spcAft>
                          <a:spcPts val="0"/>
                        </a:spcAft>
                      </a:pPr>
                      <a:r>
                        <a:rPr lang="zh-CN" sz="1200" b="0" kern="0">
                          <a:solidFill>
                            <a:srgbClr val="000000"/>
                          </a:solidFill>
                          <a:latin typeface="微软雅黑"/>
                          <a:ea typeface="微软雅黑"/>
                        </a:rPr>
                        <a:t>企业名称</a:t>
                      </a:r>
                      <a:r>
                        <a:rPr lang="zh-CN" sz="1200" b="0" kern="0">
                          <a:solidFill>
                            <a:srgbClr val="000000"/>
                          </a:solidFill>
                          <a:latin typeface="微软雅黑"/>
                          <a:ea typeface="微软雅黑"/>
                        </a:rPr>
                        <a:t>：</a:t>
                      </a:r>
                      <a:endParaRPr lang="zh-CN" sz="1200" b="0" kern="100">
                        <a:solidFill>
                          <a:srgbClr val="000000"/>
                        </a:solidFill>
                        <a:latin typeface="微软雅黑"/>
                        <a:ea typeface="微软雅黑"/>
                      </a:endParaRPr>
                    </a:p>
                  </a:txBody>
                  <a:tcPr marL="22425" marR="22425" marT="0" marB="0" anchor="ctr">
                    <a:lnT>
                      <a:noFill/>
                    </a:lnT>
                    <a:lnB w="12700" cap="flat" cmpd="sng">
                      <a:solidFill>
                        <a:schemeClr val="tx1"/>
                      </a:solidFill>
                      <a:prstDash val="solid"/>
                      <a:round/>
                      <a:headEnd type="none" w="med" len="med"/>
                      <a:tailEnd type="none" w="med" len="med"/>
                    </a:lnB>
                    <a:noFill/>
                  </a:tcPr>
                </a:tc>
                <a:tc hMerge="1"/>
                <a:tc gridSpan="2">
                  <a:txBody>
                    <a:bodyPr/>
                    <a:lstStyle/>
                    <a:p>
                      <a:pPr algn="ctr">
                        <a:spcAft>
                          <a:spcPts val="0"/>
                        </a:spcAft>
                      </a:pPr>
                      <a:r>
                        <a:rPr lang="zh-CN" sz="1200" b="0" kern="0">
                          <a:solidFill>
                            <a:srgbClr val="000000"/>
                          </a:solidFill>
                          <a:latin typeface="微软雅黑"/>
                          <a:ea typeface="微软雅黑"/>
                        </a:rPr>
                        <a:t>报表编号：</a:t>
                      </a:r>
                      <a:endParaRPr lang="zh-CN" sz="1200" b="0" kern="100">
                        <a:solidFill>
                          <a:srgbClr val="000000"/>
                        </a:solidFill>
                        <a:latin typeface="微软雅黑"/>
                        <a:ea typeface="微软雅黑"/>
                      </a:endParaRPr>
                    </a:p>
                  </a:txBody>
                  <a:tcPr marL="22425" marR="22425" marT="0" marB="0" anchor="ctr">
                    <a:lnT>
                      <a:noFill/>
                    </a:lnT>
                    <a:lnB w="12700" cap="flat" cmpd="sng">
                      <a:solidFill>
                        <a:schemeClr val="tx1"/>
                      </a:solidFill>
                      <a:prstDash val="solid"/>
                      <a:round/>
                      <a:headEnd type="none" w="med" len="med"/>
                      <a:tailEnd type="none" w="med" len="med"/>
                    </a:lnB>
                    <a:noFill/>
                  </a:tcPr>
                </a:tc>
                <a:tc hMerge="1"/>
              </a:tr>
              <a:tr h="508118">
                <a:tc>
                  <a:txBody>
                    <a:bodyPr/>
                    <a:lstStyle/>
                    <a:p>
                      <a:pPr algn="ctr">
                        <a:lnSpc>
                          <a:spcPts val="2000"/>
                        </a:lnSpc>
                        <a:spcAft>
                          <a:spcPts val="0"/>
                        </a:spcAft>
                      </a:pPr>
                      <a:r>
                        <a:rPr lang="zh-CN" sz="1400" b="1" kern="0">
                          <a:solidFill>
                            <a:srgbClr val="000000"/>
                          </a:solidFill>
                          <a:latin typeface="微软雅黑"/>
                          <a:ea typeface="微软雅黑"/>
                        </a:rPr>
                        <a:t>指标名称</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rgbClr val="000000"/>
                          </a:solidFill>
                          <a:latin typeface="微软雅黑"/>
                          <a:ea typeface="微软雅黑"/>
                        </a:rPr>
                        <a:t>计量</a:t>
                      </a:r>
                      <a:endParaRPr lang="zh-CN" sz="1400" b="1" kern="100">
                        <a:solidFill>
                          <a:srgbClr val="000000"/>
                        </a:solidFill>
                        <a:latin typeface="微软雅黑"/>
                        <a:ea typeface="微软雅黑"/>
                      </a:endParaRPr>
                    </a:p>
                    <a:p>
                      <a:pPr algn="ctr">
                        <a:lnSpc>
                          <a:spcPts val="2000"/>
                        </a:lnSpc>
                        <a:spcAft>
                          <a:spcPts val="0"/>
                        </a:spcAft>
                      </a:pPr>
                      <a:r>
                        <a:rPr lang="zh-CN" sz="1400" b="1" kern="0">
                          <a:solidFill>
                            <a:srgbClr val="000000"/>
                          </a:solidFill>
                          <a:latin typeface="微软雅黑"/>
                          <a:ea typeface="微软雅黑"/>
                        </a:rPr>
                        <a:t>单位</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rgbClr val="000000"/>
                          </a:solidFill>
                          <a:latin typeface="微软雅黑"/>
                          <a:ea typeface="微软雅黑"/>
                        </a:rPr>
                        <a:t>内容与数值</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b="1" kern="0">
                          <a:solidFill>
                            <a:srgbClr val="000000"/>
                          </a:solidFill>
                          <a:latin typeface="微软雅黑"/>
                          <a:ea typeface="微软雅黑"/>
                        </a:rPr>
                        <a:t>指标口径</a:t>
                      </a: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549759">
                <a:tc>
                  <a:txBody>
                    <a:bodyPr/>
                    <a:lstStyle/>
                    <a:p>
                      <a:pPr algn="l">
                        <a:lnSpc>
                          <a:spcPts val="2000"/>
                        </a:lnSpc>
                        <a:spcAft>
                          <a:spcPts val="0"/>
                        </a:spcAft>
                      </a:pPr>
                      <a:r>
                        <a:rPr lang="zh-CN" sz="1400" kern="0">
                          <a:solidFill>
                            <a:srgbClr val="000000"/>
                          </a:solidFill>
                          <a:latin typeface="微软雅黑"/>
                          <a:ea typeface="微软雅黑"/>
                        </a:rPr>
                        <a:t>一、基本</a:t>
                      </a:r>
                      <a:r>
                        <a:rPr lang="zh-CN" sz="1400" kern="0">
                          <a:solidFill>
                            <a:srgbClr val="000000"/>
                          </a:solidFill>
                          <a:latin typeface="微软雅黑"/>
                          <a:ea typeface="微软雅黑"/>
                        </a:rPr>
                        <a:t>情况</a:t>
                      </a:r>
                      <a:r>
                        <a:rPr lang="zh-CN" sz="1400" kern="0">
                          <a:solidFill>
                            <a:srgbClr val="000000"/>
                          </a:solidFill>
                          <a:latin typeface="微软雅黑"/>
                          <a:ea typeface="微软雅黑"/>
                        </a:rPr>
                        <a:t>和经营活动情况</a:t>
                      </a:r>
                      <a:r>
                        <a:rPr lang="zh-CN" sz="1400" kern="0">
                          <a:solidFill>
                            <a:srgbClr val="000000"/>
                          </a:solidFill>
                          <a:latin typeface="微软雅黑"/>
                          <a:ea typeface="微软雅黑"/>
                        </a:rPr>
                        <a:t>：</a:t>
                      </a:r>
                      <a:endParaRPr lang="en-US"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a:t>
                      </a:r>
                      <a:r>
                        <a:rPr lang="zh-CN" sz="1400" kern="0">
                          <a:solidFill>
                            <a:srgbClr val="000000"/>
                          </a:solidFill>
                          <a:latin typeface="微软雅黑"/>
                          <a:ea typeface="微软雅黑"/>
                        </a:rPr>
                        <a:t>选择企业状态：</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请</a:t>
                      </a:r>
                      <a:r>
                        <a:rPr lang="zh-CN" sz="1400" kern="0">
                          <a:solidFill>
                            <a:srgbClr val="000000"/>
                          </a:solidFill>
                          <a:latin typeface="微软雅黑"/>
                          <a:ea typeface="微软雅黑"/>
                        </a:rPr>
                        <a:t>选择</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62176">
                <a:tc>
                  <a:txBody>
                    <a:bodyPr/>
                    <a:lstStyle/>
                    <a:p>
                      <a:pPr algn="l">
                        <a:lnSpc>
                          <a:spcPts val="2000"/>
                        </a:lnSpc>
                        <a:spcAft>
                          <a:spcPts val="0"/>
                        </a:spcAft>
                      </a:pPr>
                      <a:r>
                        <a:rPr lang="en-US" sz="1400" kern="100">
                          <a:solidFill>
                            <a:srgbClr val="000000"/>
                          </a:solidFill>
                          <a:latin typeface="微软雅黑"/>
                          <a:ea typeface="微软雅黑"/>
                        </a:rPr>
                        <a:t>4.</a:t>
                      </a:r>
                      <a:r>
                        <a:rPr lang="zh-CN" sz="1400" kern="100">
                          <a:solidFill>
                            <a:srgbClr val="000000"/>
                          </a:solidFill>
                          <a:latin typeface="微软雅黑"/>
                          <a:ea typeface="微软雅黑"/>
                        </a:rPr>
                        <a:t>销售</a:t>
                      </a:r>
                      <a:r>
                        <a:rPr lang="en-US" sz="1400" kern="100">
                          <a:solidFill>
                            <a:srgbClr val="000000"/>
                          </a:solidFill>
                          <a:latin typeface="微软雅黑"/>
                          <a:ea typeface="微软雅黑"/>
                        </a:rPr>
                        <a:t>(</a:t>
                      </a:r>
                      <a:r>
                        <a:rPr lang="zh-CN" sz="1400" kern="100">
                          <a:solidFill>
                            <a:srgbClr val="000000"/>
                          </a:solidFill>
                          <a:latin typeface="微软雅黑"/>
                          <a:ea typeface="微软雅黑"/>
                        </a:rPr>
                        <a:t>营业</a:t>
                      </a:r>
                      <a:r>
                        <a:rPr lang="en-US" sz="1400" kern="100">
                          <a:solidFill>
                            <a:srgbClr val="000000"/>
                          </a:solidFill>
                          <a:latin typeface="微软雅黑"/>
                          <a:ea typeface="微软雅黑"/>
                        </a:rPr>
                        <a:t>)</a:t>
                      </a:r>
                      <a:r>
                        <a:rPr lang="zh-CN" sz="1400" kern="100">
                          <a:solidFill>
                            <a:srgbClr val="000000"/>
                          </a:solidFill>
                          <a:latin typeface="微软雅黑"/>
                          <a:ea typeface="微软雅黑"/>
                        </a:rPr>
                        <a:t>收入总额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kern="100">
                          <a:solidFill>
                            <a:srgbClr val="000000"/>
                          </a:solidFill>
                          <a:latin typeface="微软雅黑"/>
                          <a:ea typeface="微软雅黑"/>
                        </a:rPr>
                        <a:t>1.</a:t>
                      </a:r>
                      <a:r>
                        <a:rPr lang="zh-CN" sz="1400" kern="100">
                          <a:solidFill>
                            <a:srgbClr val="000000"/>
                          </a:solidFill>
                          <a:latin typeface="微软雅黑"/>
                          <a:ea typeface="微软雅黑"/>
                        </a:rPr>
                        <a:t>根据境外企业年度合并会计报表填列</a:t>
                      </a:r>
                      <a:endParaRPr lang="en-US" sz="1400" kern="100">
                        <a:solidFill>
                          <a:srgbClr val="000000"/>
                        </a:solidFill>
                        <a:latin typeface="微软雅黑"/>
                        <a:ea typeface="微软雅黑"/>
                      </a:endParaRPr>
                    </a:p>
                    <a:p>
                      <a:pPr algn="l">
                        <a:lnSpc>
                          <a:spcPts val="2000"/>
                        </a:lnSpc>
                        <a:spcAft>
                          <a:spcPts val="0"/>
                        </a:spcAft>
                      </a:pPr>
                      <a:r>
                        <a:rPr lang="en-US" sz="1400" kern="100">
                          <a:solidFill>
                            <a:srgbClr val="000000"/>
                          </a:solidFill>
                          <a:latin typeface="微软雅黑"/>
                          <a:ea typeface="微软雅黑"/>
                        </a:rPr>
                        <a:t>2.</a:t>
                      </a:r>
                      <a:r>
                        <a:rPr lang="zh-CN" sz="1400" b="1" kern="100">
                          <a:solidFill>
                            <a:srgbClr val="FF0000"/>
                          </a:solidFill>
                          <a:latin typeface="微软雅黑"/>
                          <a:ea typeface="微软雅黑"/>
                        </a:rPr>
                        <a:t>如果存在营业收入，则从业人数应大于</a:t>
                      </a:r>
                      <a:r>
                        <a:rPr lang="en-US" sz="1400" b="1" kern="100">
                          <a:solidFill>
                            <a:srgbClr val="FF0000"/>
                          </a:solidFill>
                          <a:latin typeface="微软雅黑"/>
                          <a:ea typeface="微软雅黑"/>
                        </a:rPr>
                        <a:t>0</a:t>
                      </a:r>
                      <a:r>
                        <a:rPr lang="zh-CN" sz="1400" b="1" kern="100">
                          <a:solidFill>
                            <a:srgbClr val="FF0000"/>
                          </a:solidFill>
                          <a:latin typeface="微软雅黑"/>
                          <a:ea typeface="微软雅黑"/>
                        </a:rPr>
                        <a:t>。</a:t>
                      </a:r>
                      <a:endParaRPr lang="en-US" sz="1400" b="1" kern="100">
                        <a:solidFill>
                          <a:srgbClr val="FF0000"/>
                        </a:solidFill>
                        <a:latin typeface="微软雅黑"/>
                        <a:ea typeface="微软雅黑"/>
                      </a:endParaRPr>
                    </a:p>
                    <a:p>
                      <a:pPr algn="l">
                        <a:lnSpc>
                          <a:spcPts val="2000"/>
                        </a:lnSpc>
                        <a:spcAft>
                          <a:spcPts val="0"/>
                        </a:spcAft>
                      </a:pPr>
                      <a:r>
                        <a:rPr lang="zh-CN" sz="1400" b="1" kern="100">
                          <a:solidFill>
                            <a:srgbClr val="FF0000"/>
                          </a:solidFill>
                          <a:latin typeface="微软雅黑"/>
                          <a:ea typeface="微软雅黑"/>
                        </a:rPr>
                        <a:t>如有其它情况请说明</a:t>
                      </a:r>
                      <a:endParaRPr lang="zh-CN" sz="1400" b="1"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43515">
                <a:tc>
                  <a:txBody>
                    <a:bodyPr/>
                    <a:lstStyle/>
                    <a:p>
                      <a:pPr algn="l">
                        <a:lnSpc>
                          <a:spcPts val="2000"/>
                        </a:lnSpc>
                        <a:spcAft>
                          <a:spcPts val="0"/>
                        </a:spcAft>
                      </a:pPr>
                      <a:r>
                        <a:rPr lang="en-US" sz="1400" kern="0">
                          <a:solidFill>
                            <a:srgbClr val="000000"/>
                          </a:solidFill>
                          <a:latin typeface="微软雅黑"/>
                          <a:ea typeface="微软雅黑"/>
                        </a:rPr>
                        <a:t>5.</a:t>
                      </a:r>
                      <a:r>
                        <a:rPr lang="zh-CN" sz="1400" kern="0">
                          <a:solidFill>
                            <a:srgbClr val="000000"/>
                          </a:solidFill>
                          <a:latin typeface="微软雅黑"/>
                          <a:ea typeface="微软雅黑"/>
                        </a:rPr>
                        <a:t>利润</a:t>
                      </a:r>
                      <a:r>
                        <a:rPr lang="zh-CN" sz="1400" kern="0">
                          <a:solidFill>
                            <a:srgbClr val="000000"/>
                          </a:solidFill>
                          <a:latin typeface="微软雅黑"/>
                          <a:ea typeface="微软雅黑"/>
                        </a:rPr>
                        <a:t>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根据境外企业年度合并会计报表</a:t>
                      </a:r>
                      <a:r>
                        <a:rPr lang="zh-CN" sz="1400" kern="0">
                          <a:solidFill>
                            <a:srgbClr val="000000"/>
                          </a:solidFill>
                          <a:latin typeface="微软雅黑"/>
                          <a:ea typeface="微软雅黑"/>
                        </a:rPr>
                        <a:t>填列</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10934">
                <a:tc>
                  <a:txBody>
                    <a:bodyPr/>
                    <a:lstStyle/>
                    <a:p>
                      <a:pPr algn="l">
                        <a:lnSpc>
                          <a:spcPts val="2000"/>
                        </a:lnSpc>
                        <a:spcAft>
                          <a:spcPts val="0"/>
                        </a:spcAft>
                      </a:pPr>
                      <a:r>
                        <a:rPr lang="en-US" sz="1400" kern="100" baseline="0">
                          <a:solidFill>
                            <a:srgbClr val="000000"/>
                          </a:solidFill>
                          <a:latin typeface="微软雅黑"/>
                          <a:ea typeface="微软雅黑"/>
                        </a:rPr>
                        <a:t>  </a:t>
                      </a:r>
                      <a:r>
                        <a:rPr lang="zh-CN" sz="1400" kern="100" baseline="0">
                          <a:solidFill>
                            <a:srgbClr val="000000"/>
                          </a:solidFill>
                          <a:latin typeface="微软雅黑"/>
                          <a:ea typeface="微软雅黑"/>
                        </a:rPr>
                        <a:t>其中：净利润</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10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根据境外企业年度合并会计报告填列。</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85444">
                <a:tc>
                  <a:txBody>
                    <a:bodyPr/>
                    <a:lstStyle/>
                    <a:p>
                      <a:pPr algn="l">
                        <a:lnSpc>
                          <a:spcPts val="2000"/>
                        </a:lnSpc>
                        <a:spcAft>
                          <a:spcPts val="0"/>
                        </a:spcAft>
                      </a:pPr>
                      <a:r>
                        <a:rPr lang="en-US" sz="1400" kern="0">
                          <a:solidFill>
                            <a:srgbClr val="000000"/>
                          </a:solidFill>
                          <a:latin typeface="微软雅黑"/>
                          <a:ea typeface="微软雅黑"/>
                        </a:rPr>
                        <a:t>6.</a:t>
                      </a:r>
                      <a:r>
                        <a:rPr lang="zh-CN" sz="1400" kern="0">
                          <a:solidFill>
                            <a:srgbClr val="000000"/>
                          </a:solidFill>
                          <a:latin typeface="微软雅黑"/>
                          <a:ea typeface="微软雅黑"/>
                        </a:rPr>
                        <a:t>对</a:t>
                      </a:r>
                      <a:r>
                        <a:rPr lang="zh-CN" sz="1400" kern="0">
                          <a:solidFill>
                            <a:srgbClr val="000000"/>
                          </a:solidFill>
                          <a:latin typeface="微软雅黑"/>
                          <a:ea typeface="微软雅黑"/>
                        </a:rPr>
                        <a:t>所在国缴纳税金</a:t>
                      </a:r>
                      <a:r>
                        <a:rPr lang="zh-CN" sz="1400" kern="0">
                          <a:solidFill>
                            <a:srgbClr val="000000"/>
                          </a:solidFill>
                          <a:latin typeface="微软雅黑"/>
                          <a:ea typeface="微软雅黑"/>
                        </a:rPr>
                        <a:t>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万美元</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在所在国缴纳的各种税金的总额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13420">
                <a:tc>
                  <a:txBody>
                    <a:bodyPr/>
                    <a:lstStyle/>
                    <a:p>
                      <a:pPr algn="l">
                        <a:lnSpc>
                          <a:spcPts val="2000"/>
                        </a:lnSpc>
                        <a:spcAft>
                          <a:spcPts val="0"/>
                        </a:spcAft>
                      </a:pPr>
                      <a:r>
                        <a:rPr lang="en-US" sz="1400" kern="100">
                          <a:solidFill>
                            <a:srgbClr val="000000"/>
                          </a:solidFill>
                          <a:latin typeface="微软雅黑"/>
                          <a:ea typeface="微软雅黑"/>
                        </a:rPr>
                        <a:t>7.</a:t>
                      </a:r>
                      <a:r>
                        <a:rPr lang="zh-CN" sz="1400" kern="100">
                          <a:solidFill>
                            <a:srgbClr val="000000"/>
                          </a:solidFill>
                          <a:latin typeface="微软雅黑"/>
                          <a:ea typeface="微软雅黑"/>
                        </a:rPr>
                        <a:t>中方持股比例</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en-US" sz="1400" kern="100">
                          <a:solidFill>
                            <a:srgbClr val="FF0000"/>
                          </a:solidFill>
                          <a:latin typeface="微软雅黑"/>
                          <a:ea typeface="微软雅黑"/>
                        </a:rPr>
                        <a:t>%</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境外企业章程中所注明中方持有的份额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47592">
                <a:tc>
                  <a:txBody>
                    <a:bodyPr/>
                    <a:lstStyle/>
                    <a:p>
                      <a:pPr algn="l">
                        <a:lnSpc>
                          <a:spcPts val="2000"/>
                        </a:lnSpc>
                        <a:spcAft>
                          <a:spcPts val="0"/>
                        </a:spcAft>
                      </a:pPr>
                      <a:r>
                        <a:rPr lang="en-US" sz="1400" kern="0">
                          <a:solidFill>
                            <a:srgbClr val="000000"/>
                          </a:solidFill>
                          <a:latin typeface="微软雅黑"/>
                          <a:ea typeface="微软雅黑"/>
                        </a:rPr>
                        <a:t>8.</a:t>
                      </a:r>
                      <a:r>
                        <a:rPr lang="zh-CN" sz="1400" kern="0">
                          <a:solidFill>
                            <a:srgbClr val="000000"/>
                          </a:solidFill>
                          <a:latin typeface="微软雅黑"/>
                          <a:ea typeface="微软雅黑"/>
                        </a:rPr>
                        <a:t>境外</a:t>
                      </a:r>
                      <a:r>
                        <a:rPr lang="zh-CN" sz="1400" kern="0">
                          <a:solidFill>
                            <a:srgbClr val="000000"/>
                          </a:solidFill>
                          <a:latin typeface="微软雅黑"/>
                          <a:ea typeface="微软雅黑"/>
                        </a:rPr>
                        <a:t>企业年末从业人员</a:t>
                      </a:r>
                      <a:r>
                        <a:rPr lang="zh-CN" sz="1400" kern="0">
                          <a:solidFill>
                            <a:srgbClr val="000000"/>
                          </a:solidFill>
                          <a:latin typeface="微软雅黑"/>
                          <a:ea typeface="微软雅黑"/>
                        </a:rPr>
                        <a:t>数</a:t>
                      </a:r>
                      <a:endParaRPr lang="en-US" sz="1400" kern="0">
                        <a:solidFill>
                          <a:srgbClr val="000000"/>
                        </a:solidFill>
                        <a:latin typeface="微软雅黑"/>
                        <a:ea typeface="微软雅黑"/>
                      </a:endParaRPr>
                    </a:p>
                    <a:p>
                      <a:pPr algn="l">
                        <a:lnSpc>
                          <a:spcPts val="2000"/>
                        </a:lnSpc>
                        <a:spcAft>
                          <a:spcPts val="0"/>
                        </a:spcAft>
                      </a:pPr>
                      <a:r>
                        <a:rPr lang="en-US" sz="1400" kern="0">
                          <a:solidFill>
                            <a:srgbClr val="000000"/>
                          </a:solidFill>
                          <a:latin typeface="微软雅黑"/>
                          <a:ea typeface="微软雅黑"/>
                        </a:rPr>
                        <a:t>(</a:t>
                      </a:r>
                      <a:r>
                        <a:rPr lang="zh-CN" sz="1400" kern="0">
                          <a:solidFill>
                            <a:srgbClr val="000000"/>
                          </a:solidFill>
                          <a:latin typeface="微软雅黑"/>
                          <a:ea typeface="微软雅黑"/>
                        </a:rPr>
                        <a:t>含国内派出和当地雇员</a:t>
                      </a:r>
                      <a:r>
                        <a:rPr lang="en-US" sz="1400" kern="0">
                          <a:solidFill>
                            <a:srgbClr val="000000"/>
                          </a:solidFill>
                          <a:latin typeface="微软雅黑"/>
                          <a:ea typeface="微软雅黑"/>
                        </a:rPr>
                        <a:t>)</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人</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境外企业从业</a:t>
                      </a:r>
                      <a:r>
                        <a:rPr lang="zh-CN" sz="1400" kern="0">
                          <a:solidFill>
                            <a:srgbClr val="000000"/>
                          </a:solidFill>
                          <a:latin typeface="微软雅黑"/>
                          <a:ea typeface="微软雅黑"/>
                        </a:rPr>
                        <a:t>人数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48787">
                <a:tc>
                  <a:txBody>
                    <a:bodyPr/>
                    <a:lstStyle/>
                    <a:p>
                      <a:pPr algn="l">
                        <a:lnSpc>
                          <a:spcPts val="2000"/>
                        </a:lnSpc>
                        <a:spcAft>
                          <a:spcPts val="0"/>
                        </a:spcAft>
                      </a:pPr>
                      <a:r>
                        <a:rPr lang="en-US" sz="1400" kern="0">
                          <a:solidFill>
                            <a:srgbClr val="000000"/>
                          </a:solidFill>
                          <a:latin typeface="微软雅黑"/>
                          <a:ea typeface="微软雅黑"/>
                        </a:rPr>
                        <a:t>8</a:t>
                      </a:r>
                      <a:r>
                        <a:rPr lang="en-US" sz="1400" kern="0">
                          <a:solidFill>
                            <a:srgbClr val="000000"/>
                          </a:solidFill>
                          <a:latin typeface="微软雅黑"/>
                          <a:ea typeface="微软雅黑"/>
                        </a:rPr>
                        <a:t>-1.</a:t>
                      </a:r>
                      <a:r>
                        <a:rPr lang="zh-CN" sz="1400" kern="0">
                          <a:solidFill>
                            <a:srgbClr val="000000"/>
                          </a:solidFill>
                          <a:latin typeface="微软雅黑"/>
                          <a:ea typeface="微软雅黑"/>
                        </a:rPr>
                        <a:t>中方</a:t>
                      </a:r>
                      <a:r>
                        <a:rPr lang="zh-CN" sz="1400" kern="0">
                          <a:solidFill>
                            <a:srgbClr val="000000"/>
                          </a:solidFill>
                          <a:latin typeface="微软雅黑"/>
                          <a:ea typeface="微软雅黑"/>
                        </a:rPr>
                        <a:t>人员数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FF0000"/>
                          </a:solidFill>
                          <a:latin typeface="微软雅黑"/>
                          <a:ea typeface="微软雅黑"/>
                        </a:rPr>
                        <a:t>人</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境内企业外派人员</a:t>
                      </a:r>
                      <a:r>
                        <a:rPr lang="zh-CN" sz="1400" kern="0">
                          <a:solidFill>
                            <a:srgbClr val="000000"/>
                          </a:solidFill>
                          <a:latin typeface="微软雅黑"/>
                          <a:ea typeface="微软雅黑"/>
                        </a:rPr>
                        <a:t>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（续）</a:t>
            </a:r>
            <a:endParaRPr lang="en-US">
              <a:solidFill>
                <a:srgbClr val="000000"/>
              </a:solidFill>
            </a:endParaRPr>
          </a:p>
        </p:txBody>
      </p:sp>
      <p:graphicFrame>
        <p:nvGraphicFramePr>
          <p:cNvPr id="11" name="表格 10"/>
          <p:cNvGraphicFramePr/>
          <p:nvPr/>
        </p:nvGraphicFramePr>
        <p:xfrm>
          <a:off x="700381" y="1413103"/>
          <a:ext cx="10800262" cy="4761516"/>
        </p:xfrm>
        <a:graphic>
          <a:graphicData uri="http://schemas.openxmlformats.org/drawingml/2006/table">
            <a:tbl>
              <a:tblPr firstRow="1" firstCol="1" bandRow="1">
                <a:tableStyleId>{5C22544A-7EE6-4342-B048-85BDC9FD1C3A}</a:tableStyleId>
              </a:tblPr>
              <a:tblGrid>
                <a:gridCol w="3566124"/>
                <a:gridCol w="1205688"/>
                <a:gridCol w="904268"/>
                <a:gridCol w="5124182"/>
              </a:tblGrid>
              <a:tr h="504173">
                <a:tc>
                  <a:txBody>
                    <a:bodyPr/>
                    <a:lstStyle/>
                    <a:p>
                      <a:pPr algn="ctr">
                        <a:spcAft>
                          <a:spcPts val="0"/>
                        </a:spcAft>
                      </a:pPr>
                      <a:r>
                        <a:rPr lang="zh-CN" sz="1400" kern="0">
                          <a:solidFill>
                            <a:srgbClr val="000000"/>
                          </a:solidFill>
                          <a:latin typeface="微软雅黑"/>
                          <a:ea typeface="微软雅黑"/>
                        </a:rPr>
                        <a:t>指标名称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计量</a:t>
                      </a:r>
                      <a:endParaRPr lang="zh-CN" sz="1400" kern="100">
                        <a:solidFill>
                          <a:srgbClr val="000000"/>
                        </a:solidFill>
                        <a:latin typeface="微软雅黑"/>
                        <a:ea typeface="微软雅黑"/>
                      </a:endParaRPr>
                    </a:p>
                    <a:p>
                      <a:pPr algn="ctr">
                        <a:spcAft>
                          <a:spcPts val="0"/>
                        </a:spcAft>
                      </a:pPr>
                      <a:r>
                        <a:rPr lang="zh-CN" sz="1400" kern="0">
                          <a:solidFill>
                            <a:srgbClr val="000000"/>
                          </a:solidFill>
                          <a:latin typeface="微软雅黑"/>
                          <a:ea typeface="微软雅黑"/>
                        </a:rPr>
                        <a:t>单位</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内容与数值</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指标口径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360123">
                <a:tc gridSpan="4">
                  <a:txBody>
                    <a:bodyPr/>
                    <a:lstStyle/>
                    <a:p>
                      <a:pPr algn="l">
                        <a:lnSpc>
                          <a:spcPts val="2000"/>
                        </a:lnSpc>
                        <a:spcAft>
                          <a:spcPts val="0"/>
                        </a:spcAft>
                      </a:pPr>
                      <a:r>
                        <a:rPr lang="zh-CN" sz="1400" kern="0">
                          <a:solidFill>
                            <a:srgbClr val="000000"/>
                          </a:solidFill>
                          <a:latin typeface="微软雅黑"/>
                          <a:ea typeface="微软雅黑"/>
                        </a:rPr>
                        <a:t>二</a:t>
                      </a:r>
                      <a:r>
                        <a:rPr lang="zh-CN" sz="1400" kern="0">
                          <a:solidFill>
                            <a:srgbClr val="000000"/>
                          </a:solidFill>
                          <a:latin typeface="微软雅黑"/>
                          <a:ea typeface="微软雅黑"/>
                        </a:rPr>
                        <a:t>、</a:t>
                      </a:r>
                      <a:r>
                        <a:rPr lang="zh-CN" sz="1400" kern="0">
                          <a:solidFill>
                            <a:srgbClr val="000000"/>
                          </a:solidFill>
                          <a:latin typeface="微软雅黑"/>
                          <a:ea typeface="微软雅黑"/>
                        </a:rPr>
                        <a:t>对外直接投资流量、存量情况</a:t>
                      </a:r>
                      <a:r>
                        <a:rPr lang="zh-CN" sz="1400" kern="0">
                          <a:solidFill>
                            <a:srgbClr val="000000"/>
                          </a:solidFill>
                          <a:latin typeface="微软雅黑"/>
                          <a:ea typeface="微软雅黑"/>
                        </a:rPr>
                        <a:t>：</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hMerge="1"/>
                <a:tc hMerge="1"/>
                <a:tc hMerge="1"/>
              </a:tr>
              <a:tr h="648222">
                <a:tc>
                  <a:txBody>
                    <a:bodyPr/>
                    <a:lstStyle/>
                    <a:p>
                      <a:pPr algn="l">
                        <a:lnSpc>
                          <a:spcPts val="2000"/>
                        </a:lnSpc>
                        <a:spcAft>
                          <a:spcPts val="0"/>
                        </a:spcAft>
                      </a:pPr>
                      <a:r>
                        <a:rPr lang="en-US" sz="1400" kern="0">
                          <a:solidFill>
                            <a:srgbClr val="000000"/>
                          </a:solidFill>
                          <a:latin typeface="微软雅黑"/>
                          <a:ea typeface="微软雅黑"/>
                        </a:rPr>
                        <a:t>1</a:t>
                      </a:r>
                      <a:r>
                        <a:rPr lang="zh-CN" sz="1400" kern="0">
                          <a:solidFill>
                            <a:srgbClr val="000000"/>
                          </a:solidFill>
                          <a:latin typeface="微软雅黑"/>
                          <a:ea typeface="微软雅黑"/>
                        </a:rPr>
                        <a:t>．</a:t>
                      </a:r>
                      <a:r>
                        <a:rPr lang="zh-CN" sz="1400" kern="0">
                          <a:solidFill>
                            <a:srgbClr val="000000"/>
                          </a:solidFill>
                          <a:latin typeface="微软雅黑"/>
                          <a:ea typeface="微软雅黑"/>
                        </a:rPr>
                        <a:t>当期对外直接投资</a:t>
                      </a:r>
                      <a:r>
                        <a:rPr lang="zh-CN" sz="1400" kern="0">
                          <a:solidFill>
                            <a:srgbClr val="FF0000"/>
                          </a:solidFill>
                          <a:latin typeface="微软雅黑"/>
                          <a:ea typeface="微软雅黑"/>
                        </a:rPr>
                        <a:t>（</a:t>
                      </a:r>
                      <a:r>
                        <a:rPr lang="zh-CN" sz="1400" kern="0">
                          <a:solidFill>
                            <a:srgbClr val="FF0000"/>
                          </a:solidFill>
                          <a:latin typeface="微软雅黑"/>
                          <a:ea typeface="微软雅黑"/>
                        </a:rPr>
                        <a:t>流量）</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流量</a:t>
                      </a:r>
                      <a:r>
                        <a:rPr lang="en-US" sz="1400" kern="100">
                          <a:solidFill>
                            <a:srgbClr val="000000"/>
                          </a:solidFill>
                          <a:latin typeface="微软雅黑"/>
                          <a:ea typeface="微软雅黑"/>
                        </a:rPr>
                        <a:t>=</a:t>
                      </a:r>
                      <a:r>
                        <a:rPr lang="zh-CN" sz="1400" kern="100">
                          <a:solidFill>
                            <a:srgbClr val="000000"/>
                          </a:solidFill>
                          <a:latin typeface="微软雅黑"/>
                          <a:ea typeface="微软雅黑"/>
                        </a:rPr>
                        <a:t>总额（</a:t>
                      </a:r>
                      <a:r>
                        <a:rPr lang="en-US" sz="1400" kern="100">
                          <a:solidFill>
                            <a:srgbClr val="000000"/>
                          </a:solidFill>
                          <a:latin typeface="微软雅黑"/>
                          <a:ea typeface="微软雅黑"/>
                        </a:rPr>
                        <a:t>1-1</a:t>
                      </a:r>
                      <a:r>
                        <a:rPr lang="zh-CN" sz="1400" kern="100">
                          <a:solidFill>
                            <a:srgbClr val="000000"/>
                          </a:solidFill>
                          <a:latin typeface="微软雅黑"/>
                          <a:ea typeface="微软雅黑"/>
                        </a:rPr>
                        <a:t>）</a:t>
                      </a:r>
                      <a:r>
                        <a:rPr lang="en-US" sz="1400" kern="100">
                          <a:solidFill>
                            <a:srgbClr val="000000"/>
                          </a:solidFill>
                          <a:latin typeface="微软雅黑"/>
                          <a:ea typeface="微软雅黑"/>
                        </a:rPr>
                        <a:t>-</a:t>
                      </a:r>
                      <a:r>
                        <a:rPr lang="zh-CN" sz="1400" kern="100">
                          <a:solidFill>
                            <a:srgbClr val="000000"/>
                          </a:solidFill>
                          <a:latin typeface="微软雅黑"/>
                          <a:ea typeface="微软雅黑"/>
                        </a:rPr>
                        <a:t>反向投资额（</a:t>
                      </a:r>
                      <a:r>
                        <a:rPr lang="en-US" sz="1400" kern="100">
                          <a:solidFill>
                            <a:srgbClr val="000000"/>
                          </a:solidFill>
                          <a:latin typeface="微软雅黑"/>
                          <a:ea typeface="微软雅黑"/>
                        </a:rPr>
                        <a:t>1-2</a:t>
                      </a:r>
                      <a:r>
                        <a:rPr lang="zh-CN" sz="1400" kern="100">
                          <a:solidFill>
                            <a:srgbClr val="000000"/>
                          </a:solidFill>
                          <a:latin typeface="微软雅黑"/>
                          <a:ea typeface="微软雅黑"/>
                        </a:rPr>
                        <a:t>）</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76197">
                <a:tc>
                  <a:txBody>
                    <a:bodyPr/>
                    <a:lstStyle/>
                    <a:p>
                      <a:pPr algn="l">
                        <a:lnSpc>
                          <a:spcPts val="2000"/>
                        </a:lnSpc>
                        <a:spcAft>
                          <a:spcPts val="0"/>
                        </a:spcAft>
                      </a:pPr>
                      <a:r>
                        <a:rPr lang="en-US" sz="1400" kern="0">
                          <a:solidFill>
                            <a:srgbClr val="000000"/>
                          </a:solidFill>
                          <a:latin typeface="微软雅黑"/>
                          <a:ea typeface="微软雅黑"/>
                        </a:rPr>
                        <a:t>1-1</a:t>
                      </a:r>
                      <a:r>
                        <a:rPr lang="zh-CN" sz="1400" kern="0">
                          <a:solidFill>
                            <a:srgbClr val="000000"/>
                          </a:solidFill>
                          <a:latin typeface="微软雅黑"/>
                          <a:ea typeface="微软雅黑"/>
                        </a:rPr>
                        <a:t>．</a:t>
                      </a:r>
                      <a:r>
                        <a:rPr lang="zh-CN" sz="1400" kern="0">
                          <a:solidFill>
                            <a:srgbClr val="000000"/>
                          </a:solidFill>
                          <a:latin typeface="微软雅黑"/>
                          <a:ea typeface="微软雅黑"/>
                        </a:rPr>
                        <a:t>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pPr>
                      <a:r>
                        <a:rPr lang="zh-CN" sz="1400">
                          <a:latin typeface="微软雅黑"/>
                          <a:ea typeface="微软雅黑"/>
                        </a:rPr>
                        <a:t>总额</a:t>
                      </a:r>
                      <a:r>
                        <a:rPr lang="en-US" sz="1400">
                          <a:latin typeface="微软雅黑"/>
                          <a:ea typeface="微软雅黑"/>
                        </a:rPr>
                        <a:t>=</a:t>
                      </a:r>
                      <a:r>
                        <a:rPr lang="zh-CN" sz="1400">
                          <a:latin typeface="微软雅黑"/>
                          <a:ea typeface="微软雅黑"/>
                        </a:rPr>
                        <a:t>新增股权（</a:t>
                      </a:r>
                      <a:r>
                        <a:rPr lang="en-US" sz="1400">
                          <a:latin typeface="微软雅黑"/>
                          <a:ea typeface="微软雅黑"/>
                        </a:rPr>
                        <a:t>1-1-1</a:t>
                      </a:r>
                      <a:r>
                        <a:rPr lang="zh-CN" sz="1400">
                          <a:latin typeface="微软雅黑"/>
                          <a:ea typeface="微软雅黑"/>
                        </a:rPr>
                        <a:t>）</a:t>
                      </a:r>
                      <a:r>
                        <a:rPr lang="en-US" sz="1400">
                          <a:latin typeface="微软雅黑"/>
                          <a:ea typeface="微软雅黑"/>
                        </a:rPr>
                        <a:t>+</a:t>
                      </a:r>
                      <a:r>
                        <a:rPr lang="zh-CN" sz="1400">
                          <a:latin typeface="微软雅黑"/>
                          <a:ea typeface="微软雅黑"/>
                        </a:rPr>
                        <a:t>当期利润再投资（</a:t>
                      </a:r>
                      <a:r>
                        <a:rPr lang="en-US" sz="1400">
                          <a:latin typeface="微软雅黑"/>
                          <a:ea typeface="微软雅黑"/>
                        </a:rPr>
                        <a:t>1-1-2</a:t>
                      </a:r>
                      <a:r>
                        <a:rPr lang="zh-CN" sz="1400">
                          <a:latin typeface="微软雅黑"/>
                          <a:ea typeface="微软雅黑"/>
                        </a:rPr>
                        <a:t>）</a:t>
                      </a:r>
                      <a:r>
                        <a:rPr lang="en-US" sz="1400">
                          <a:latin typeface="微软雅黑"/>
                          <a:ea typeface="微软雅黑"/>
                        </a:rPr>
                        <a:t>+</a:t>
                      </a:r>
                      <a:r>
                        <a:rPr lang="zh-CN" sz="1400">
                          <a:latin typeface="微软雅黑"/>
                          <a:ea typeface="微软雅黑"/>
                        </a:rPr>
                        <a:t>新增债务工具（</a:t>
                      </a:r>
                      <a:r>
                        <a:rPr lang="en-US" sz="1400">
                          <a:latin typeface="微软雅黑"/>
                          <a:ea typeface="微软雅黑"/>
                        </a:rPr>
                        <a:t>1-1-3</a:t>
                      </a:r>
                      <a:r>
                        <a:rPr lang="zh-CN" sz="1400">
                          <a:latin typeface="微软雅黑"/>
                          <a:ea typeface="微软雅黑"/>
                        </a:rPr>
                        <a:t>）</a:t>
                      </a:r>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62176">
                <a:tc>
                  <a:txBody>
                    <a:bodyPr/>
                    <a:lstStyle/>
                    <a:p>
                      <a:pPr algn="l">
                        <a:lnSpc>
                          <a:spcPts val="2000"/>
                        </a:lnSpc>
                        <a:spcAft>
                          <a:spcPts val="0"/>
                        </a:spcAft>
                      </a:pPr>
                      <a:r>
                        <a:rPr lang="en-US" sz="1400" kern="0">
                          <a:solidFill>
                            <a:srgbClr val="000000"/>
                          </a:solidFill>
                          <a:latin typeface="微软雅黑"/>
                          <a:ea typeface="微软雅黑"/>
                        </a:rPr>
                        <a:t>1-1-1</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其中</a:t>
                      </a:r>
                      <a:r>
                        <a:rPr lang="zh-CN" sz="1400" kern="0">
                          <a:solidFill>
                            <a:schemeClr val="tx1"/>
                          </a:solidFill>
                          <a:latin typeface="微软雅黑"/>
                          <a:ea typeface="微软雅黑"/>
                        </a:rPr>
                        <a:t>：</a:t>
                      </a:r>
                      <a:r>
                        <a:rPr lang="zh-CN" sz="1400" kern="0">
                          <a:solidFill>
                            <a:schemeClr val="tx1"/>
                          </a:solidFill>
                          <a:latin typeface="微软雅黑"/>
                          <a:ea typeface="微软雅黑"/>
                        </a:rPr>
                        <a:t>新增</a:t>
                      </a:r>
                      <a:r>
                        <a:rPr lang="zh-CN" sz="1400" kern="0">
                          <a:solidFill>
                            <a:schemeClr val="tx1"/>
                          </a:solidFill>
                          <a:latin typeface="微软雅黑"/>
                          <a:ea typeface="微软雅黑"/>
                        </a:rPr>
                        <a:t>股权</a:t>
                      </a:r>
                      <a:endParaRPr lang="zh-CN" sz="1400" kern="100">
                        <a:solidFill>
                          <a:schemeClr val="tx1"/>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b="1" kern="0">
                          <a:solidFill>
                            <a:srgbClr val="FF0000"/>
                          </a:solidFill>
                          <a:latin typeface="微软雅黑"/>
                          <a:ea typeface="微软雅黑"/>
                        </a:rPr>
                        <a:t>（股本</a:t>
                      </a:r>
                      <a:r>
                        <a:rPr lang="en-US" sz="1400" b="1" kern="0">
                          <a:solidFill>
                            <a:srgbClr val="FF0000"/>
                          </a:solidFill>
                          <a:latin typeface="微软雅黑"/>
                          <a:ea typeface="微软雅黑"/>
                        </a:rPr>
                        <a:t>×</a:t>
                      </a:r>
                      <a:r>
                        <a:rPr lang="zh-CN" sz="1400" b="1" kern="0">
                          <a:solidFill>
                            <a:srgbClr val="FF0000"/>
                          </a:solidFill>
                          <a:latin typeface="微软雅黑"/>
                          <a:ea typeface="微软雅黑"/>
                        </a:rPr>
                        <a:t>中方投资份额）年末数 </a:t>
                      </a:r>
                      <a:r>
                        <a:rPr lang="en-US" sz="1400" b="1" kern="0">
                          <a:solidFill>
                            <a:srgbClr val="FF0000"/>
                          </a:solidFill>
                          <a:latin typeface="微软雅黑"/>
                          <a:ea typeface="微软雅黑"/>
                        </a:rPr>
                        <a:t>-</a:t>
                      </a:r>
                      <a:r>
                        <a:rPr lang="zh-CN" sz="1400" b="1" kern="0">
                          <a:solidFill>
                            <a:srgbClr val="FF0000"/>
                          </a:solidFill>
                          <a:latin typeface="微软雅黑"/>
                          <a:ea typeface="微软雅黑"/>
                        </a:rPr>
                        <a:t>（股本</a:t>
                      </a:r>
                      <a:r>
                        <a:rPr lang="en-US" sz="1400" b="1" kern="0">
                          <a:solidFill>
                            <a:srgbClr val="FF0000"/>
                          </a:solidFill>
                          <a:latin typeface="微软雅黑"/>
                          <a:ea typeface="微软雅黑"/>
                        </a:rPr>
                        <a:t>×</a:t>
                      </a:r>
                      <a:r>
                        <a:rPr lang="zh-CN" sz="1400" b="1" kern="0">
                          <a:solidFill>
                            <a:srgbClr val="FF0000"/>
                          </a:solidFill>
                          <a:latin typeface="微软雅黑"/>
                          <a:ea typeface="微软雅黑"/>
                        </a:rPr>
                        <a:t>中方投资份额）年初数</a:t>
                      </a:r>
                      <a:r>
                        <a:rPr lang="zh-CN" sz="1400" kern="0">
                          <a:solidFill>
                            <a:srgbClr val="000000"/>
                          </a:solidFill>
                          <a:latin typeface="微软雅黑"/>
                          <a:ea typeface="微软雅黑"/>
                        </a:rPr>
                        <a:t>。</a:t>
                      </a:r>
                      <a:endParaRPr lang="en-US" sz="1400" kern="0">
                        <a:solidFill>
                          <a:srgbClr val="000000"/>
                        </a:solidFill>
                        <a:latin typeface="微软雅黑"/>
                        <a:ea typeface="微软雅黑"/>
                      </a:endParaRPr>
                    </a:p>
                    <a:p>
                      <a:pPr algn="l">
                        <a:lnSpc>
                          <a:spcPts val="2000"/>
                        </a:lnSpc>
                        <a:spcAft>
                          <a:spcPts val="0"/>
                        </a:spcAft>
                      </a:pPr>
                      <a:r>
                        <a:rPr lang="zh-CN" sz="1400" kern="0">
                          <a:solidFill>
                            <a:srgbClr val="000000"/>
                          </a:solidFill>
                          <a:latin typeface="微软雅黑"/>
                          <a:ea typeface="微软雅黑"/>
                        </a:rPr>
                        <a:t>包括实际缴付以及投资收益转增股本等。</a:t>
                      </a:r>
                      <a:endParaRPr lang="zh-CN" sz="1400" kern="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62176">
                <a:tc>
                  <a:txBody>
                    <a:bodyPr/>
                    <a:lstStyle/>
                    <a:p>
                      <a:pPr algn="l">
                        <a:lnSpc>
                          <a:spcPts val="2000"/>
                        </a:lnSpc>
                        <a:spcAft>
                          <a:spcPts val="0"/>
                        </a:spcAft>
                      </a:pPr>
                      <a:r>
                        <a:rPr lang="en-US" sz="1400" kern="0">
                          <a:solidFill>
                            <a:srgbClr val="000000"/>
                          </a:solidFill>
                          <a:latin typeface="微软雅黑"/>
                          <a:ea typeface="微软雅黑"/>
                        </a:rPr>
                        <a:t>1-1-2</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其中：</a:t>
                      </a:r>
                      <a:r>
                        <a:rPr lang="zh-CN" sz="1400" kern="0">
                          <a:solidFill>
                            <a:srgbClr val="000000"/>
                          </a:solidFill>
                          <a:latin typeface="微软雅黑"/>
                          <a:ea typeface="微软雅黑"/>
                        </a:rPr>
                        <a:t>当</a:t>
                      </a:r>
                      <a:r>
                        <a:rPr lang="zh-CN" sz="1400" kern="0">
                          <a:solidFill>
                            <a:srgbClr val="000000"/>
                          </a:solidFill>
                          <a:latin typeface="微软雅黑"/>
                          <a:ea typeface="微软雅黑"/>
                        </a:rPr>
                        <a:t>期利润再投资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境外财务报表按中方股权比例计算的未分配利润，盈余公积的期末数与期初数的差额，中方拥有的应付股利的期末数减去期初数。</a:t>
                      </a:r>
                      <a:endParaRPr lang="zh-CN" sz="1400" b="1"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76197">
                <a:tc>
                  <a:txBody>
                    <a:bodyPr/>
                    <a:lstStyle/>
                    <a:p>
                      <a:pPr algn="l">
                        <a:lnSpc>
                          <a:spcPts val="2000"/>
                        </a:lnSpc>
                        <a:spcAft>
                          <a:spcPts val="0"/>
                        </a:spcAft>
                      </a:pPr>
                      <a:r>
                        <a:rPr lang="en-US" sz="1400" kern="0">
                          <a:solidFill>
                            <a:srgbClr val="000000"/>
                          </a:solidFill>
                          <a:latin typeface="微软雅黑"/>
                          <a:ea typeface="微软雅黑"/>
                        </a:rPr>
                        <a:t>1-1-3</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其中：</a:t>
                      </a:r>
                      <a:r>
                        <a:rPr lang="zh-CN" sz="1400" kern="0">
                          <a:solidFill>
                            <a:srgbClr val="000000"/>
                          </a:solidFill>
                          <a:latin typeface="微软雅黑"/>
                          <a:ea typeface="微软雅黑"/>
                        </a:rPr>
                        <a:t>新增</a:t>
                      </a:r>
                      <a:r>
                        <a:rPr lang="zh-CN" sz="1400" kern="0">
                          <a:solidFill>
                            <a:srgbClr val="000000"/>
                          </a:solidFill>
                          <a:latin typeface="微软雅黑"/>
                          <a:ea typeface="微软雅黑"/>
                        </a:rPr>
                        <a:t>债务</a:t>
                      </a:r>
                      <a:r>
                        <a:rPr lang="zh-CN" sz="1400" kern="0">
                          <a:solidFill>
                            <a:srgbClr val="000000"/>
                          </a:solidFill>
                          <a:latin typeface="微软雅黑"/>
                          <a:ea typeface="微软雅黑"/>
                        </a:rPr>
                        <a:t>工具</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nSpc>
                          <a:spcPts val="2000"/>
                        </a:lnSpc>
                      </a:pPr>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包含境内投资者与境外公司和分支机构之间的借贷款、应收应付款项、债务证券等。</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72252">
                <a:tc>
                  <a:txBody>
                    <a:bodyPr/>
                    <a:lstStyle/>
                    <a:p>
                      <a:pPr algn="l">
                        <a:lnSpc>
                          <a:spcPts val="2000"/>
                        </a:lnSpc>
                        <a:spcAft>
                          <a:spcPts val="0"/>
                        </a:spcAft>
                      </a:pPr>
                      <a:r>
                        <a:rPr lang="en-US" sz="1400" kern="0">
                          <a:solidFill>
                            <a:srgbClr val="000000"/>
                          </a:solidFill>
                          <a:latin typeface="微软雅黑"/>
                          <a:ea typeface="微软雅黑"/>
                        </a:rPr>
                        <a:t>1-2</a:t>
                      </a:r>
                      <a:r>
                        <a:rPr lang="zh-CN" sz="1400" kern="0">
                          <a:solidFill>
                            <a:srgbClr val="000000"/>
                          </a:solidFill>
                          <a:latin typeface="微软雅黑"/>
                          <a:ea typeface="微软雅黑"/>
                        </a:rPr>
                        <a:t>．减</a:t>
                      </a:r>
                      <a:r>
                        <a:rPr lang="zh-CN" sz="1400" kern="0">
                          <a:solidFill>
                            <a:srgbClr val="000000"/>
                          </a:solidFill>
                          <a:latin typeface="微软雅黑"/>
                          <a:ea typeface="微软雅黑"/>
                        </a:rPr>
                        <a:t>：</a:t>
                      </a:r>
                      <a:r>
                        <a:rPr lang="zh-CN" sz="1400" kern="0">
                          <a:solidFill>
                            <a:srgbClr val="000000"/>
                          </a:solidFill>
                          <a:latin typeface="微软雅黑"/>
                          <a:ea typeface="微软雅黑"/>
                        </a:rPr>
                        <a:t>反向投资额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b="1" kern="100">
                          <a:solidFill>
                            <a:srgbClr val="FF0000"/>
                          </a:solidFill>
                          <a:latin typeface="微软雅黑"/>
                          <a:ea typeface="微软雅黑"/>
                        </a:rPr>
                        <a:t>报告当期</a:t>
                      </a:r>
                      <a:r>
                        <a:rPr lang="zh-CN" sz="1400" kern="100">
                          <a:solidFill>
                            <a:srgbClr val="000000"/>
                          </a:solidFill>
                          <a:latin typeface="微软雅黑"/>
                          <a:ea typeface="微软雅黑"/>
                        </a:rPr>
                        <a:t>境外企业对境内投资者</a:t>
                      </a:r>
                      <a:r>
                        <a:rPr lang="zh-CN" sz="1400" b="1" kern="100">
                          <a:solidFill>
                            <a:srgbClr val="FF0000"/>
                          </a:solidFill>
                          <a:latin typeface="微软雅黑"/>
                          <a:ea typeface="微软雅黑"/>
                        </a:rPr>
                        <a:t>持股比例低于</a:t>
                      </a:r>
                      <a:r>
                        <a:rPr lang="en-US" sz="1400" b="1" kern="100">
                          <a:solidFill>
                            <a:srgbClr val="FF0000"/>
                          </a:solidFill>
                          <a:latin typeface="微软雅黑"/>
                          <a:ea typeface="微软雅黑"/>
                        </a:rPr>
                        <a:t>10%</a:t>
                      </a:r>
                      <a:r>
                        <a:rPr lang="zh-CN" sz="1400" kern="100">
                          <a:solidFill>
                            <a:srgbClr val="000000"/>
                          </a:solidFill>
                          <a:latin typeface="微软雅黑"/>
                          <a:ea typeface="微软雅黑"/>
                        </a:rPr>
                        <a:t>的投资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（续）</a:t>
            </a:r>
            <a:endParaRPr lang="en-US">
              <a:solidFill>
                <a:srgbClr val="000000"/>
              </a:solidFill>
            </a:endParaRPr>
          </a:p>
        </p:txBody>
      </p:sp>
      <p:graphicFrame>
        <p:nvGraphicFramePr>
          <p:cNvPr id="11" name="表格 10"/>
          <p:cNvGraphicFramePr/>
          <p:nvPr/>
        </p:nvGraphicFramePr>
        <p:xfrm>
          <a:off x="700381" y="1413107"/>
          <a:ext cx="10800262" cy="4651508"/>
        </p:xfrm>
        <a:graphic>
          <a:graphicData uri="http://schemas.openxmlformats.org/drawingml/2006/table">
            <a:tbl>
              <a:tblPr firstRow="1" firstCol="1" bandRow="1">
                <a:tableStyleId>{5C22544A-7EE6-4342-B048-85BDC9FD1C3A}</a:tableStyleId>
              </a:tblPr>
              <a:tblGrid>
                <a:gridCol w="3566124"/>
                <a:gridCol w="1205688"/>
                <a:gridCol w="904268"/>
                <a:gridCol w="5124182"/>
              </a:tblGrid>
              <a:tr h="504173">
                <a:tc>
                  <a:txBody>
                    <a:bodyPr/>
                    <a:lstStyle/>
                    <a:p>
                      <a:pPr algn="ctr">
                        <a:spcAft>
                          <a:spcPts val="0"/>
                        </a:spcAft>
                      </a:pPr>
                      <a:r>
                        <a:rPr lang="zh-CN" sz="1400" kern="0">
                          <a:solidFill>
                            <a:srgbClr val="000000"/>
                          </a:solidFill>
                          <a:latin typeface="微软雅黑"/>
                          <a:ea typeface="微软雅黑"/>
                        </a:rPr>
                        <a:t>指标名称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计量</a:t>
                      </a:r>
                      <a:endParaRPr lang="zh-CN" sz="1400" kern="100">
                        <a:solidFill>
                          <a:srgbClr val="000000"/>
                        </a:solidFill>
                        <a:latin typeface="微软雅黑"/>
                        <a:ea typeface="微软雅黑"/>
                      </a:endParaRPr>
                    </a:p>
                    <a:p>
                      <a:pPr algn="ctr">
                        <a:spcAft>
                          <a:spcPts val="0"/>
                        </a:spcAft>
                      </a:pPr>
                      <a:r>
                        <a:rPr lang="zh-CN" sz="1400" kern="0">
                          <a:solidFill>
                            <a:srgbClr val="000000"/>
                          </a:solidFill>
                          <a:latin typeface="微软雅黑"/>
                          <a:ea typeface="微软雅黑"/>
                        </a:rPr>
                        <a:t>单位</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内容与数值</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0">
                          <a:solidFill>
                            <a:srgbClr val="000000"/>
                          </a:solidFill>
                          <a:latin typeface="微软雅黑"/>
                          <a:ea typeface="微软雅黑"/>
                        </a:rPr>
                        <a:t>指标口径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360123">
                <a:tc gridSpan="4">
                  <a:txBody>
                    <a:bodyPr/>
                    <a:lstStyle/>
                    <a:p>
                      <a:pPr algn="l">
                        <a:lnSpc>
                          <a:spcPts val="2000"/>
                        </a:lnSpc>
                        <a:spcAft>
                          <a:spcPts val="0"/>
                        </a:spcAft>
                      </a:pPr>
                      <a:r>
                        <a:rPr lang="zh-CN" sz="1400" kern="0">
                          <a:solidFill>
                            <a:srgbClr val="000000"/>
                          </a:solidFill>
                          <a:latin typeface="微软雅黑"/>
                          <a:ea typeface="微软雅黑"/>
                        </a:rPr>
                        <a:t>二</a:t>
                      </a:r>
                      <a:r>
                        <a:rPr lang="zh-CN" sz="1400" kern="0">
                          <a:solidFill>
                            <a:srgbClr val="000000"/>
                          </a:solidFill>
                          <a:latin typeface="微软雅黑"/>
                          <a:ea typeface="微软雅黑"/>
                        </a:rPr>
                        <a:t>、</a:t>
                      </a:r>
                      <a:r>
                        <a:rPr lang="zh-CN" sz="1400" kern="0">
                          <a:solidFill>
                            <a:srgbClr val="000000"/>
                          </a:solidFill>
                          <a:latin typeface="微软雅黑"/>
                          <a:ea typeface="微软雅黑"/>
                        </a:rPr>
                        <a:t>对外直接投资流量、存量情况</a:t>
                      </a:r>
                      <a:r>
                        <a:rPr lang="zh-CN" sz="1400" kern="0">
                          <a:solidFill>
                            <a:srgbClr val="000000"/>
                          </a:solidFill>
                          <a:latin typeface="微软雅黑"/>
                          <a:ea typeface="微软雅黑"/>
                        </a:rPr>
                        <a:t>：</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hMerge="1"/>
                <a:tc hMerge="1"/>
                <a:tc hMerge="1"/>
              </a:tr>
              <a:tr h="1080370">
                <a:tc>
                  <a:txBody>
                    <a:bodyPr/>
                    <a:lstStyle/>
                    <a:p>
                      <a:pPr algn="l">
                        <a:lnSpc>
                          <a:spcPts val="2000"/>
                        </a:lnSpc>
                        <a:spcAft>
                          <a:spcPts val="0"/>
                        </a:spcAft>
                      </a:pPr>
                      <a:r>
                        <a:rPr lang="en-US" sz="1400" kern="0">
                          <a:solidFill>
                            <a:srgbClr val="000000"/>
                          </a:solidFill>
                          <a:latin typeface="微软雅黑"/>
                          <a:ea typeface="微软雅黑"/>
                        </a:rPr>
                        <a:t>2</a:t>
                      </a:r>
                      <a:r>
                        <a:rPr lang="zh-CN" sz="1400" kern="0">
                          <a:solidFill>
                            <a:srgbClr val="000000"/>
                          </a:solidFill>
                          <a:latin typeface="微软雅黑"/>
                          <a:ea typeface="微软雅黑"/>
                        </a:rPr>
                        <a:t>．</a:t>
                      </a:r>
                      <a:r>
                        <a:rPr lang="zh-CN" sz="1400" kern="0">
                          <a:solidFill>
                            <a:srgbClr val="000000"/>
                          </a:solidFill>
                          <a:latin typeface="微软雅黑"/>
                          <a:ea typeface="微软雅黑"/>
                        </a:rPr>
                        <a:t>年末对外直接投资</a:t>
                      </a:r>
                      <a:r>
                        <a:rPr lang="zh-CN" sz="1400" kern="0">
                          <a:solidFill>
                            <a:srgbClr val="FF0000"/>
                          </a:solidFill>
                          <a:latin typeface="微软雅黑"/>
                          <a:ea typeface="微软雅黑"/>
                        </a:rPr>
                        <a:t>（</a:t>
                      </a:r>
                      <a:r>
                        <a:rPr lang="zh-CN" sz="1400" kern="0">
                          <a:solidFill>
                            <a:srgbClr val="FF0000"/>
                          </a:solidFill>
                          <a:latin typeface="微软雅黑"/>
                          <a:ea typeface="微软雅黑"/>
                        </a:rPr>
                        <a:t>存量）</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en-US" sz="1400" kern="100">
                          <a:solidFill>
                            <a:srgbClr val="000000"/>
                          </a:solidFill>
                          <a:latin typeface="微软雅黑"/>
                          <a:ea typeface="微软雅黑"/>
                        </a:rPr>
                        <a:t>1.</a:t>
                      </a:r>
                      <a:r>
                        <a:rPr lang="zh-CN" sz="1400" kern="100">
                          <a:solidFill>
                            <a:srgbClr val="000000"/>
                          </a:solidFill>
                          <a:latin typeface="微软雅黑"/>
                          <a:ea typeface="微软雅黑"/>
                        </a:rPr>
                        <a:t> 除特殊情况外，期末累计投资额应大于</a:t>
                      </a:r>
                      <a:r>
                        <a:rPr lang="en-US" sz="1400" kern="100">
                          <a:solidFill>
                            <a:srgbClr val="000000"/>
                          </a:solidFill>
                          <a:latin typeface="微软雅黑"/>
                          <a:ea typeface="微软雅黑"/>
                        </a:rPr>
                        <a:t>0</a:t>
                      </a:r>
                      <a:r>
                        <a:rPr lang="zh-CN" sz="1400" kern="100">
                          <a:solidFill>
                            <a:srgbClr val="000000"/>
                          </a:solidFill>
                          <a:latin typeface="微软雅黑"/>
                          <a:ea typeface="微软雅黑"/>
                        </a:rPr>
                        <a:t>；</a:t>
                      </a:r>
                      <a:endParaRPr lang="zh-CN" sz="1400" kern="100">
                        <a:solidFill>
                          <a:srgbClr val="000000"/>
                        </a:solidFill>
                        <a:latin typeface="微软雅黑"/>
                        <a:ea typeface="微软雅黑"/>
                      </a:endParaRPr>
                    </a:p>
                    <a:p>
                      <a:pPr algn="l">
                        <a:lnSpc>
                          <a:spcPts val="2000"/>
                        </a:lnSpc>
                        <a:spcAft>
                          <a:spcPts val="0"/>
                        </a:spcAft>
                      </a:pPr>
                      <a:r>
                        <a:rPr lang="en-US" sz="1400" kern="100">
                          <a:solidFill>
                            <a:srgbClr val="000000"/>
                          </a:solidFill>
                          <a:latin typeface="微软雅黑"/>
                          <a:ea typeface="微软雅黑"/>
                        </a:rPr>
                        <a:t>2.</a:t>
                      </a:r>
                      <a:r>
                        <a:rPr lang="zh-CN" sz="1400" kern="100">
                          <a:solidFill>
                            <a:srgbClr val="000000"/>
                          </a:solidFill>
                          <a:latin typeface="微软雅黑"/>
                          <a:ea typeface="微软雅黑"/>
                        </a:rPr>
                        <a:t>存量</a:t>
                      </a:r>
                      <a:r>
                        <a:rPr lang="en-US" sz="1400" kern="100">
                          <a:solidFill>
                            <a:srgbClr val="000000"/>
                          </a:solidFill>
                          <a:latin typeface="微软雅黑"/>
                          <a:ea typeface="微软雅黑"/>
                        </a:rPr>
                        <a:t>=</a:t>
                      </a:r>
                      <a:r>
                        <a:rPr lang="zh-CN" sz="1400" kern="100">
                          <a:solidFill>
                            <a:srgbClr val="000000"/>
                          </a:solidFill>
                          <a:latin typeface="微软雅黑"/>
                          <a:ea typeface="微软雅黑"/>
                        </a:rPr>
                        <a:t>总额（</a:t>
                      </a:r>
                      <a:r>
                        <a:rPr lang="en-US" sz="1400" kern="100">
                          <a:solidFill>
                            <a:srgbClr val="000000"/>
                          </a:solidFill>
                          <a:latin typeface="微软雅黑"/>
                          <a:ea typeface="微软雅黑"/>
                        </a:rPr>
                        <a:t>2-1</a:t>
                      </a:r>
                      <a:r>
                        <a:rPr lang="zh-CN" sz="1400" kern="100">
                          <a:solidFill>
                            <a:srgbClr val="000000"/>
                          </a:solidFill>
                          <a:latin typeface="微软雅黑"/>
                          <a:ea typeface="微软雅黑"/>
                        </a:rPr>
                        <a:t>）</a:t>
                      </a:r>
                      <a:r>
                        <a:rPr lang="en-US" sz="1400" kern="100">
                          <a:solidFill>
                            <a:srgbClr val="000000"/>
                          </a:solidFill>
                          <a:latin typeface="微软雅黑"/>
                          <a:ea typeface="微软雅黑"/>
                        </a:rPr>
                        <a:t>-</a:t>
                      </a:r>
                      <a:r>
                        <a:rPr lang="zh-CN" sz="1400" kern="100">
                          <a:solidFill>
                            <a:srgbClr val="000000"/>
                          </a:solidFill>
                          <a:latin typeface="微软雅黑"/>
                          <a:ea typeface="微软雅黑"/>
                        </a:rPr>
                        <a:t>累计反向投资额（</a:t>
                      </a:r>
                      <a:r>
                        <a:rPr lang="en-US" sz="1400" kern="100">
                          <a:solidFill>
                            <a:srgbClr val="000000"/>
                          </a:solidFill>
                          <a:latin typeface="微软雅黑"/>
                          <a:ea typeface="微软雅黑"/>
                        </a:rPr>
                        <a:t>2-2</a:t>
                      </a:r>
                      <a:r>
                        <a:rPr lang="zh-CN" sz="1400" kern="100">
                          <a:solidFill>
                            <a:srgbClr val="000000"/>
                          </a:solidFill>
                          <a:latin typeface="微软雅黑"/>
                          <a:ea typeface="微软雅黑"/>
                        </a:rPr>
                        <a:t>）</a:t>
                      </a:r>
                      <a:endParaRPr lang="en-US"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08118">
                <a:tc>
                  <a:txBody>
                    <a:bodyPr/>
                    <a:lstStyle/>
                    <a:p>
                      <a:pPr algn="l">
                        <a:lnSpc>
                          <a:spcPts val="2000"/>
                        </a:lnSpc>
                        <a:spcAft>
                          <a:spcPts val="0"/>
                        </a:spcAft>
                      </a:pPr>
                      <a:r>
                        <a:rPr lang="en-US" sz="1400" kern="0">
                          <a:solidFill>
                            <a:srgbClr val="000000"/>
                          </a:solidFill>
                          <a:latin typeface="微软雅黑"/>
                          <a:ea typeface="微软雅黑"/>
                        </a:rPr>
                        <a:t>2-1</a:t>
                      </a:r>
                      <a:r>
                        <a:rPr lang="zh-CN" sz="1400" kern="0">
                          <a:solidFill>
                            <a:srgbClr val="000000"/>
                          </a:solidFill>
                          <a:latin typeface="微软雅黑"/>
                          <a:ea typeface="微软雅黑"/>
                        </a:rPr>
                        <a:t>．</a:t>
                      </a:r>
                      <a:r>
                        <a:rPr lang="zh-CN" sz="1400" kern="0">
                          <a:solidFill>
                            <a:srgbClr val="000000"/>
                          </a:solidFill>
                          <a:latin typeface="微软雅黑"/>
                          <a:ea typeface="微软雅黑"/>
                        </a:rPr>
                        <a:t>总额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pPr>
                      <a:r>
                        <a:rPr lang="en-US" sz="1400">
                          <a:latin typeface="微软雅黑"/>
                          <a:ea typeface="微软雅黑"/>
                        </a:rPr>
                        <a:t>=</a:t>
                      </a:r>
                      <a:r>
                        <a:rPr lang="zh-CN" sz="1400">
                          <a:latin typeface="微软雅黑"/>
                          <a:ea typeface="微软雅黑"/>
                        </a:rPr>
                        <a:t>股权（</a:t>
                      </a:r>
                      <a:r>
                        <a:rPr lang="en-US" sz="1400">
                          <a:latin typeface="微软雅黑"/>
                          <a:ea typeface="微软雅黑"/>
                        </a:rPr>
                        <a:t>2-1-1</a:t>
                      </a:r>
                      <a:r>
                        <a:rPr lang="zh-CN" sz="1400">
                          <a:latin typeface="微软雅黑"/>
                          <a:ea typeface="微软雅黑"/>
                        </a:rPr>
                        <a:t>）</a:t>
                      </a:r>
                      <a:r>
                        <a:rPr lang="en-US" sz="1400">
                          <a:latin typeface="微软雅黑"/>
                          <a:ea typeface="微软雅黑"/>
                        </a:rPr>
                        <a:t>+</a:t>
                      </a:r>
                      <a:r>
                        <a:rPr lang="zh-CN" sz="1400">
                          <a:latin typeface="微软雅黑"/>
                          <a:ea typeface="微软雅黑"/>
                        </a:rPr>
                        <a:t>利润再投资（</a:t>
                      </a:r>
                      <a:r>
                        <a:rPr lang="en-US" sz="1400">
                          <a:latin typeface="微软雅黑"/>
                          <a:ea typeface="微软雅黑"/>
                        </a:rPr>
                        <a:t>2-1-2</a:t>
                      </a:r>
                      <a:r>
                        <a:rPr lang="zh-CN" sz="1400">
                          <a:latin typeface="微软雅黑"/>
                          <a:ea typeface="微软雅黑"/>
                        </a:rPr>
                        <a:t>）</a:t>
                      </a:r>
                      <a:r>
                        <a:rPr lang="en-US" sz="1400">
                          <a:latin typeface="微软雅黑"/>
                          <a:ea typeface="微软雅黑"/>
                        </a:rPr>
                        <a:t>+</a:t>
                      </a:r>
                      <a:r>
                        <a:rPr lang="zh-CN" sz="1400">
                          <a:latin typeface="微软雅黑"/>
                          <a:ea typeface="微软雅黑"/>
                        </a:rPr>
                        <a:t>债务工具（</a:t>
                      </a:r>
                      <a:r>
                        <a:rPr lang="en-US" sz="1400">
                          <a:latin typeface="微软雅黑"/>
                          <a:ea typeface="微软雅黑"/>
                        </a:rPr>
                        <a:t>2-1-3</a:t>
                      </a:r>
                      <a:r>
                        <a:rPr lang="zh-CN" sz="1400">
                          <a:latin typeface="微软雅黑"/>
                          <a:ea typeface="微软雅黑"/>
                        </a:rPr>
                        <a:t>）</a:t>
                      </a:r>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60123">
                <a:tc>
                  <a:txBody>
                    <a:bodyPr/>
                    <a:lstStyle/>
                    <a:p>
                      <a:pPr algn="l">
                        <a:lnSpc>
                          <a:spcPts val="2000"/>
                        </a:lnSpc>
                        <a:spcAft>
                          <a:spcPts val="0"/>
                        </a:spcAft>
                      </a:pPr>
                      <a:r>
                        <a:rPr lang="en-US" sz="1400" kern="0">
                          <a:solidFill>
                            <a:srgbClr val="000000"/>
                          </a:solidFill>
                          <a:latin typeface="微软雅黑"/>
                          <a:ea typeface="微软雅黑"/>
                        </a:rPr>
                        <a:t>2-1-1</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其中</a:t>
                      </a:r>
                      <a:r>
                        <a:rPr lang="zh-CN" sz="1400" kern="0">
                          <a:solidFill>
                            <a:schemeClr val="tx1"/>
                          </a:solidFill>
                          <a:latin typeface="微软雅黑"/>
                          <a:ea typeface="微软雅黑"/>
                        </a:rPr>
                        <a:t>：</a:t>
                      </a:r>
                      <a:r>
                        <a:rPr lang="zh-CN" sz="1400" kern="0">
                          <a:solidFill>
                            <a:schemeClr val="tx1"/>
                          </a:solidFill>
                          <a:latin typeface="微软雅黑"/>
                          <a:ea typeface="微软雅黑"/>
                        </a:rPr>
                        <a:t>股权</a:t>
                      </a:r>
                      <a:endParaRPr lang="zh-CN" sz="1400" kern="100">
                        <a:solidFill>
                          <a:schemeClr val="tx1"/>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b="1" kern="100">
                          <a:solidFill>
                            <a:srgbClr val="FF0000"/>
                          </a:solidFill>
                          <a:latin typeface="微软雅黑"/>
                          <a:ea typeface="微软雅黑"/>
                        </a:rPr>
                        <a:t>股本</a:t>
                      </a:r>
                      <a:r>
                        <a:rPr lang="en-US" sz="1400" b="1" kern="100">
                          <a:solidFill>
                            <a:srgbClr val="FF0000"/>
                          </a:solidFill>
                          <a:latin typeface="微软雅黑"/>
                          <a:ea typeface="微软雅黑"/>
                        </a:rPr>
                        <a:t>×</a:t>
                      </a:r>
                      <a:r>
                        <a:rPr lang="zh-CN" sz="1400" b="1" kern="100">
                          <a:solidFill>
                            <a:srgbClr val="FF0000"/>
                          </a:solidFill>
                          <a:latin typeface="微软雅黑"/>
                          <a:ea typeface="微软雅黑"/>
                        </a:rPr>
                        <a:t>中方投资份额</a:t>
                      </a:r>
                      <a:r>
                        <a:rPr lang="zh-CN" sz="1400" kern="100">
                          <a:solidFill>
                            <a:srgbClr val="000000"/>
                          </a:solidFill>
                          <a:latin typeface="微软雅黑"/>
                          <a:ea typeface="微软雅黑"/>
                        </a:rPr>
                        <a:t>的</a:t>
                      </a:r>
                      <a:r>
                        <a:rPr lang="zh-CN" sz="1400" kern="100">
                          <a:solidFill>
                            <a:srgbClr val="000000"/>
                          </a:solidFill>
                          <a:latin typeface="微软雅黑"/>
                          <a:ea typeface="微软雅黑"/>
                        </a:rPr>
                        <a:t>期末</a:t>
                      </a:r>
                      <a:r>
                        <a:rPr lang="zh-CN" sz="1400" kern="100">
                          <a:solidFill>
                            <a:srgbClr val="000000"/>
                          </a:solidFill>
                          <a:latin typeface="微软雅黑"/>
                          <a:ea typeface="微软雅黑"/>
                        </a:rPr>
                        <a:t>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62176">
                <a:tc>
                  <a:txBody>
                    <a:bodyPr/>
                    <a:lstStyle/>
                    <a:p>
                      <a:pPr algn="l">
                        <a:lnSpc>
                          <a:spcPts val="2000"/>
                        </a:lnSpc>
                        <a:spcAft>
                          <a:spcPts val="0"/>
                        </a:spcAft>
                      </a:pPr>
                      <a:r>
                        <a:rPr lang="en-US" sz="1400" kern="0">
                          <a:solidFill>
                            <a:srgbClr val="000000"/>
                          </a:solidFill>
                          <a:latin typeface="微软雅黑"/>
                          <a:ea typeface="微软雅黑"/>
                        </a:rPr>
                        <a:t>2-1-2</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其中：</a:t>
                      </a:r>
                      <a:r>
                        <a:rPr lang="zh-CN" sz="1400" kern="0">
                          <a:solidFill>
                            <a:srgbClr val="000000"/>
                          </a:solidFill>
                          <a:latin typeface="微软雅黑"/>
                          <a:ea typeface="微软雅黑"/>
                        </a:rPr>
                        <a:t>利润</a:t>
                      </a:r>
                      <a:r>
                        <a:rPr lang="zh-CN" sz="1400" kern="0">
                          <a:solidFill>
                            <a:srgbClr val="000000"/>
                          </a:solidFill>
                          <a:latin typeface="微软雅黑"/>
                          <a:ea typeface="微软雅黑"/>
                        </a:rPr>
                        <a:t>再投资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按中方股权比例计算的未分配利润和盈余公积的期末数，中方应付股利的期末数。</a:t>
                      </a:r>
                      <a:endParaRPr lang="en-US" sz="1400" kern="100">
                        <a:solidFill>
                          <a:srgbClr val="000000"/>
                        </a:solidFill>
                        <a:latin typeface="微软雅黑"/>
                        <a:ea typeface="微软雅黑"/>
                      </a:endParaRPr>
                    </a:p>
                    <a:p>
                      <a:pPr algn="l">
                        <a:lnSpc>
                          <a:spcPts val="2000"/>
                        </a:lnSpc>
                        <a:spcAft>
                          <a:spcPts val="0"/>
                        </a:spcAft>
                      </a:pPr>
                      <a:r>
                        <a:rPr lang="zh-CN" sz="1400" b="1" kern="100">
                          <a:solidFill>
                            <a:srgbClr val="FF0000"/>
                          </a:solidFill>
                          <a:latin typeface="微软雅黑"/>
                          <a:ea typeface="微软雅黑"/>
                        </a:rPr>
                        <a:t>若合计数小于</a:t>
                      </a:r>
                      <a:r>
                        <a:rPr lang="en-US" sz="1400" b="1" kern="100">
                          <a:solidFill>
                            <a:srgbClr val="FF0000"/>
                          </a:solidFill>
                          <a:latin typeface="微软雅黑"/>
                          <a:ea typeface="微软雅黑"/>
                        </a:rPr>
                        <a:t>0</a:t>
                      </a:r>
                      <a:r>
                        <a:rPr lang="zh-CN" sz="1400" b="1" kern="100">
                          <a:solidFill>
                            <a:srgbClr val="FF0000"/>
                          </a:solidFill>
                          <a:latin typeface="微软雅黑"/>
                          <a:ea typeface="微软雅黑"/>
                        </a:rPr>
                        <a:t>，填</a:t>
                      </a:r>
                      <a:r>
                        <a:rPr lang="en-US" sz="1400" b="1" kern="100">
                          <a:solidFill>
                            <a:srgbClr val="FF0000"/>
                          </a:solidFill>
                          <a:latin typeface="微软雅黑"/>
                          <a:ea typeface="微软雅黑"/>
                        </a:rPr>
                        <a:t>0</a:t>
                      </a:r>
                      <a:endParaRPr lang="zh-CN" sz="1400" b="1" kern="100">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28203">
                <a:tc>
                  <a:txBody>
                    <a:bodyPr/>
                    <a:lstStyle/>
                    <a:p>
                      <a:pPr algn="l">
                        <a:lnSpc>
                          <a:spcPts val="2000"/>
                        </a:lnSpc>
                        <a:spcAft>
                          <a:spcPts val="0"/>
                        </a:spcAft>
                      </a:pPr>
                      <a:r>
                        <a:rPr lang="en-US" sz="1400" kern="0">
                          <a:solidFill>
                            <a:srgbClr val="000000"/>
                          </a:solidFill>
                          <a:latin typeface="微软雅黑"/>
                          <a:ea typeface="微软雅黑"/>
                        </a:rPr>
                        <a:t>2-1-3</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其中：</a:t>
                      </a:r>
                      <a:r>
                        <a:rPr lang="zh-CN" sz="1400" kern="0">
                          <a:solidFill>
                            <a:srgbClr val="000000"/>
                          </a:solidFill>
                          <a:latin typeface="微软雅黑"/>
                          <a:ea typeface="微软雅黑"/>
                        </a:rPr>
                        <a:t>债务工具</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nSpc>
                          <a:spcPts val="2000"/>
                        </a:lnSpc>
                      </a:pPr>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pPr>
                      <a:r>
                        <a:rPr lang="zh-CN" sz="1400" b="1">
                          <a:solidFill>
                            <a:srgbClr val="FF0000"/>
                          </a:solidFill>
                          <a:latin typeface="微软雅黑"/>
                          <a:ea typeface="微软雅黑"/>
                        </a:rPr>
                        <a:t>与”对境内投资主体的负债“相等</a:t>
                      </a:r>
                      <a:endParaRPr lang="zh-CN" sz="1400" b="1">
                        <a:solidFill>
                          <a:srgbClr val="FF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648222">
                <a:tc>
                  <a:txBody>
                    <a:bodyPr/>
                    <a:lstStyle/>
                    <a:p>
                      <a:pPr algn="l">
                        <a:lnSpc>
                          <a:spcPts val="2000"/>
                        </a:lnSpc>
                        <a:spcAft>
                          <a:spcPts val="0"/>
                        </a:spcAft>
                      </a:pPr>
                      <a:r>
                        <a:rPr lang="en-US" sz="1400" kern="0">
                          <a:solidFill>
                            <a:srgbClr val="000000"/>
                          </a:solidFill>
                          <a:latin typeface="微软雅黑"/>
                          <a:ea typeface="微软雅黑"/>
                        </a:rPr>
                        <a:t>2-2</a:t>
                      </a:r>
                      <a:r>
                        <a:rPr lang="en-US" sz="1400" kern="0" baseline="0">
                          <a:solidFill>
                            <a:srgbClr val="000000"/>
                          </a:solidFill>
                          <a:latin typeface="微软雅黑"/>
                          <a:ea typeface="微软雅黑"/>
                        </a:rPr>
                        <a:t> </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减：</a:t>
                      </a:r>
                      <a:r>
                        <a:rPr lang="zh-CN" sz="1400" kern="0">
                          <a:solidFill>
                            <a:srgbClr val="000000"/>
                          </a:solidFill>
                          <a:latin typeface="微软雅黑"/>
                          <a:ea typeface="微软雅黑"/>
                        </a:rPr>
                        <a:t>累计反向投资额</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pPr>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主要概念及指标解释</a:t>
            </a:r>
            <a:endParaRPr lang="zh-CN">
              <a:solidFill>
                <a:srgbClr val="000000"/>
              </a:solidFill>
            </a:endParaRPr>
          </a:p>
        </p:txBody>
      </p:sp>
      <p:sp>
        <p:nvSpPr>
          <p:cNvPr id="10" name="矩形 9"/>
          <p:cNvSpPr/>
          <p:nvPr/>
        </p:nvSpPr>
        <p:spPr>
          <a:xfrm>
            <a:off x="0" y="1419697"/>
            <a:ext cx="12190413" cy="1654371"/>
          </a:xfrm>
          <a:prstGeom prst="rect">
            <a:avLst/>
          </a:prstGeom>
          <a:solidFill>
            <a:srgbClr val="FFFFFF">
              <a:lumMod val="9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sp>
        <p:nvSpPr>
          <p:cNvPr id="11" name="矩形 10"/>
          <p:cNvSpPr/>
          <p:nvPr/>
        </p:nvSpPr>
        <p:spPr>
          <a:xfrm>
            <a:off x="0" y="3074068"/>
            <a:ext cx="12190413" cy="1654371"/>
          </a:xfrm>
          <a:prstGeom prst="rect">
            <a:avLst/>
          </a:prstGeom>
          <a:solidFill>
            <a:srgbClr val="FFFFFF">
              <a:lumMod val="8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sp>
        <p:nvSpPr>
          <p:cNvPr id="12" name="矩形 11"/>
          <p:cNvSpPr/>
          <p:nvPr/>
        </p:nvSpPr>
        <p:spPr>
          <a:xfrm>
            <a:off x="0" y="4728439"/>
            <a:ext cx="12190413" cy="1654371"/>
          </a:xfrm>
          <a:prstGeom prst="rect">
            <a:avLst/>
          </a:prstGeom>
          <a:solidFill>
            <a:srgbClr val="FFFFFF">
              <a:lumMod val="7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grpSp>
        <p:nvGrpSpPr>
          <p:cNvPr id="13" name="组合 17"/>
          <p:cNvGrpSpPr/>
          <p:nvPr/>
        </p:nvGrpSpPr>
        <p:grpSpPr>
          <a:xfrm>
            <a:off x="1841753" y="1770617"/>
            <a:ext cx="638134" cy="974557"/>
            <a:chOff x="2991971" y="1259282"/>
            <a:chExt cx="658905" cy="1238049"/>
          </a:xfrm>
        </p:grpSpPr>
        <p:cxnSp>
          <p:nvCxnSpPr>
            <p:cNvPr id="14" name="直接连接符 14"/>
            <p:cNvCxnSpPr/>
            <p:nvPr/>
          </p:nvCxnSpPr>
          <p:spPr>
            <a:xfrm flipV="1">
              <a:off x="2991971" y="1259282"/>
              <a:ext cx="658905" cy="569518"/>
            </a:xfrm>
            <a:prstGeom prst="line">
              <a:avLst/>
            </a:prstGeom>
            <a:noFill/>
            <a:ln w="19050" cap="flat" cmpd="sng">
              <a:solidFill>
                <a:srgbClr val="000000"/>
              </a:solidFill>
              <a:prstDash val="solid"/>
              <a:miter/>
            </a:ln>
          </p:spPr>
        </p:cxnSp>
        <p:cxnSp>
          <p:nvCxnSpPr>
            <p:cNvPr id="15" name="直接连接符 16"/>
            <p:cNvCxnSpPr/>
            <p:nvPr/>
          </p:nvCxnSpPr>
          <p:spPr>
            <a:xfrm>
              <a:off x="2991971" y="1828800"/>
              <a:ext cx="583108" cy="668531"/>
            </a:xfrm>
            <a:prstGeom prst="line">
              <a:avLst/>
            </a:prstGeom>
            <a:noFill/>
            <a:ln w="19050" cap="flat" cmpd="sng">
              <a:solidFill>
                <a:srgbClr val="000000"/>
              </a:solidFill>
              <a:prstDash val="solid"/>
              <a:miter/>
            </a:ln>
          </p:spPr>
        </p:cxnSp>
      </p:grpSp>
      <p:grpSp>
        <p:nvGrpSpPr>
          <p:cNvPr id="16" name="组合 8"/>
          <p:cNvGrpSpPr/>
          <p:nvPr/>
        </p:nvGrpSpPr>
        <p:grpSpPr>
          <a:xfrm>
            <a:off x="689774" y="1718503"/>
            <a:ext cx="1323846" cy="1076014"/>
            <a:chOff x="1075765" y="1482078"/>
            <a:chExt cx="1075765" cy="1075765"/>
          </a:xfrm>
          <a:solidFill>
            <a:schemeClr val="accent2">
              <a:lumMod val="75000"/>
            </a:schemeClr>
          </a:solidFill>
        </p:grpSpPr>
        <p:sp>
          <p:nvSpPr>
            <p:cNvPr id="17" name="泪滴形 6"/>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18" name="文本框 35"/>
            <p:cNvSpPr txBox="1"/>
            <p:nvPr/>
          </p:nvSpPr>
          <p:spPr>
            <a:xfrm>
              <a:off x="1418664" y="1625614"/>
              <a:ext cx="389965" cy="861575"/>
            </a:xfrm>
            <a:prstGeom prst="rect">
              <a:avLst/>
            </a:prstGeom>
            <a:grpFill/>
          </p:spPr>
          <p:txBody>
            <a:bodyPr wrap="square">
              <a:spAutoFit/>
            </a:bodyPr>
            <a:lstStyle/>
            <a:p>
              <a:pPr defTabSz="1038225"/>
              <a:r>
                <a:rPr lang="en-US" sz="5000" b="1" kern="0">
                  <a:solidFill>
                    <a:srgbClr val="FFFFFF"/>
                  </a:solidFill>
                </a:rPr>
                <a:t>1</a:t>
              </a:r>
              <a:endParaRPr lang="zh-CN" sz="5000" b="1" kern="0">
                <a:solidFill>
                  <a:srgbClr val="FFFFFF"/>
                </a:solidFill>
              </a:endParaRPr>
            </a:p>
          </p:txBody>
        </p:sp>
      </p:grpSp>
      <p:sp>
        <p:nvSpPr>
          <p:cNvPr id="19" name="文本框 36"/>
          <p:cNvSpPr txBox="1"/>
          <p:nvPr/>
        </p:nvSpPr>
        <p:spPr>
          <a:xfrm>
            <a:off x="2639279" y="1443777"/>
            <a:ext cx="5353320"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反向投资额</a:t>
            </a:r>
            <a:endParaRPr lang="zh-CN" sz="2300" b="1" kern="0">
              <a:solidFill>
                <a:schemeClr val="accent2">
                  <a:lumMod val="50000"/>
                </a:schemeClr>
              </a:solidFill>
              <a:latin typeface="微软雅黑"/>
              <a:ea typeface="微软雅黑"/>
            </a:endParaRPr>
          </a:p>
        </p:txBody>
      </p:sp>
      <p:sp>
        <p:nvSpPr>
          <p:cNvPr id="20" name="文本框 14"/>
          <p:cNvSpPr txBox="1"/>
          <p:nvPr/>
        </p:nvSpPr>
        <p:spPr>
          <a:xfrm>
            <a:off x="2639274" y="1807446"/>
            <a:ext cx="7667764" cy="1005086"/>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指境外企业对境内投资者持股比例低于</a:t>
            </a:r>
            <a:r>
              <a:rPr lang="en-US" sz="1500">
                <a:latin typeface="微软雅黑"/>
                <a:ea typeface="微软雅黑"/>
              </a:rPr>
              <a:t>10%</a:t>
            </a:r>
            <a:r>
              <a:rPr lang="zh-CN" sz="1500">
                <a:latin typeface="微软雅黑"/>
                <a:ea typeface="微软雅黑"/>
              </a:rPr>
              <a:t>的投资。应在境内投资者直接投资额中扣除。</a:t>
            </a:r>
            <a:endParaRPr lang="en-US" sz="1500">
              <a:latin typeface="微软雅黑"/>
              <a:ea typeface="微软雅黑"/>
            </a:endParaRPr>
          </a:p>
          <a:p>
            <a:pPr>
              <a:lnSpc>
                <a:spcPct val="130000"/>
              </a:lnSpc>
            </a:pPr>
            <a:r>
              <a:rPr lang="zh-CN" sz="1500" b="1">
                <a:latin typeface="微软雅黑"/>
                <a:ea typeface="微软雅黑"/>
              </a:rPr>
              <a:t>区别：返程投资额指境外企业对境内企业持股比例大于等于</a:t>
            </a:r>
            <a:r>
              <a:rPr lang="en-US" sz="1500" b="1">
                <a:latin typeface="微软雅黑"/>
                <a:ea typeface="微软雅黑"/>
              </a:rPr>
              <a:t>10%</a:t>
            </a:r>
            <a:r>
              <a:rPr lang="zh-CN" sz="1500" b="1">
                <a:latin typeface="微软雅黑"/>
                <a:ea typeface="微软雅黑"/>
              </a:rPr>
              <a:t>的投资。不能在境内投资者直接投资额中扣除。</a:t>
            </a:r>
            <a:endParaRPr lang="zh-CN" sz="1500" b="1">
              <a:latin typeface="微软雅黑"/>
              <a:ea typeface="微软雅黑"/>
            </a:endParaRPr>
          </a:p>
        </p:txBody>
      </p:sp>
      <p:grpSp>
        <p:nvGrpSpPr>
          <p:cNvPr id="21" name="组合 27"/>
          <p:cNvGrpSpPr/>
          <p:nvPr/>
        </p:nvGrpSpPr>
        <p:grpSpPr>
          <a:xfrm flipH="1">
            <a:off x="9051114" y="3402968"/>
            <a:ext cx="1917852" cy="1076014"/>
            <a:chOff x="5436254" y="3120741"/>
            <a:chExt cx="1558457" cy="1075765"/>
          </a:xfrm>
          <a:solidFill>
            <a:srgbClr val="C00000"/>
          </a:solidFill>
        </p:grpSpPr>
        <p:grpSp>
          <p:nvGrpSpPr>
            <p:cNvPr id="22" name="组合 21"/>
            <p:cNvGrpSpPr/>
            <p:nvPr/>
          </p:nvGrpSpPr>
          <p:grpSpPr>
            <a:xfrm>
              <a:off x="6476160" y="3172837"/>
              <a:ext cx="518551" cy="974331"/>
              <a:chOff x="2991971" y="1259282"/>
              <a:chExt cx="658905" cy="1238049"/>
            </a:xfrm>
            <a:grpFill/>
          </p:grpSpPr>
          <p:cxnSp>
            <p:nvCxnSpPr>
              <p:cNvPr id="26" name="直接连接符 22"/>
              <p:cNvCxnSpPr/>
              <p:nvPr/>
            </p:nvCxnSpPr>
            <p:spPr>
              <a:xfrm flipV="1">
                <a:off x="2991971" y="1259282"/>
                <a:ext cx="658905" cy="569518"/>
              </a:xfrm>
              <a:prstGeom prst="line">
                <a:avLst/>
              </a:prstGeom>
              <a:grpFill/>
              <a:ln w="19050" cap="flat" cmpd="sng">
                <a:solidFill>
                  <a:srgbClr val="000000"/>
                </a:solidFill>
                <a:prstDash val="solid"/>
                <a:miter/>
              </a:ln>
            </p:spPr>
          </p:cxnSp>
          <p:cxnSp>
            <p:nvCxnSpPr>
              <p:cNvPr id="27" name="直接连接符 23"/>
              <p:cNvCxnSpPr/>
              <p:nvPr/>
            </p:nvCxnSpPr>
            <p:spPr>
              <a:xfrm>
                <a:off x="2991971" y="1828800"/>
                <a:ext cx="583108" cy="668531"/>
              </a:xfrm>
              <a:prstGeom prst="line">
                <a:avLst/>
              </a:prstGeom>
              <a:grpFill/>
              <a:ln w="19050" cap="flat" cmpd="sng">
                <a:solidFill>
                  <a:srgbClr val="000000"/>
                </a:solidFill>
                <a:prstDash val="solid"/>
                <a:miter/>
              </a:ln>
            </p:spPr>
          </p:cxnSp>
        </p:grpSp>
        <p:grpSp>
          <p:nvGrpSpPr>
            <p:cNvPr id="23" name="组合 24"/>
            <p:cNvGrpSpPr/>
            <p:nvPr/>
          </p:nvGrpSpPr>
          <p:grpSpPr>
            <a:xfrm>
              <a:off x="5436254" y="3120741"/>
              <a:ext cx="1075765" cy="1075765"/>
              <a:chOff x="1075765" y="1482078"/>
              <a:chExt cx="1075765" cy="1075765"/>
            </a:xfrm>
            <a:grpFill/>
          </p:grpSpPr>
          <p:sp>
            <p:nvSpPr>
              <p:cNvPr id="24" name="泪滴形 25"/>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25" name="文本框 42"/>
              <p:cNvSpPr txBox="1"/>
              <p:nvPr/>
            </p:nvSpPr>
            <p:spPr>
              <a:xfrm>
                <a:off x="1418665" y="1625614"/>
                <a:ext cx="389965" cy="861575"/>
              </a:xfrm>
              <a:prstGeom prst="rect">
                <a:avLst/>
              </a:prstGeom>
              <a:grpFill/>
            </p:spPr>
            <p:txBody>
              <a:bodyPr wrap="square">
                <a:spAutoFit/>
              </a:bodyPr>
              <a:lstStyle/>
              <a:p>
                <a:pPr defTabSz="1038225"/>
                <a:r>
                  <a:rPr lang="en-US" sz="5000" b="1" kern="0">
                    <a:solidFill>
                      <a:srgbClr val="FFFFFF"/>
                    </a:solidFill>
                  </a:rPr>
                  <a:t>2</a:t>
                </a:r>
                <a:endParaRPr lang="zh-CN" sz="5000" b="1" kern="0">
                  <a:solidFill>
                    <a:srgbClr val="FFFFFF"/>
                  </a:solidFill>
                </a:endParaRPr>
              </a:p>
            </p:txBody>
          </p:sp>
        </p:grpSp>
      </p:grpSp>
      <p:sp>
        <p:nvSpPr>
          <p:cNvPr id="28" name="文本框 45"/>
          <p:cNvSpPr txBox="1"/>
          <p:nvPr/>
        </p:nvSpPr>
        <p:spPr>
          <a:xfrm>
            <a:off x="2284822" y="3172367"/>
            <a:ext cx="5353320"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当期利润再投资</a:t>
            </a:r>
            <a:endParaRPr lang="zh-CN" sz="2300" b="1" kern="0">
              <a:solidFill>
                <a:schemeClr val="accent2">
                  <a:lumMod val="50000"/>
                </a:schemeClr>
              </a:solidFill>
              <a:latin typeface="微软雅黑"/>
              <a:ea typeface="微软雅黑"/>
            </a:endParaRPr>
          </a:p>
        </p:txBody>
      </p:sp>
      <p:sp>
        <p:nvSpPr>
          <p:cNvPr id="29" name="文本框 14"/>
          <p:cNvSpPr txBox="1"/>
          <p:nvPr/>
        </p:nvSpPr>
        <p:spPr>
          <a:xfrm>
            <a:off x="2284820" y="3532497"/>
            <a:ext cx="6579733" cy="1005086"/>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等于报告年度境外企业资产负债表中按中方股权比例计算的</a:t>
            </a:r>
            <a:r>
              <a:rPr lang="zh-CN" sz="1500" b="1">
                <a:latin typeface="微软雅黑"/>
                <a:ea typeface="微软雅黑"/>
              </a:rPr>
              <a:t>未分配利润、盈余公积、应付股利</a:t>
            </a:r>
            <a:r>
              <a:rPr lang="zh-CN" sz="1500">
                <a:latin typeface="微软雅黑"/>
                <a:ea typeface="微软雅黑"/>
              </a:rPr>
              <a:t>的期末数与期初数的差额之和，当期利润再投资为负数记入</a:t>
            </a:r>
            <a:r>
              <a:rPr lang="zh-CN" sz="1500" b="1">
                <a:latin typeface="微软雅黑"/>
                <a:ea typeface="微软雅黑"/>
              </a:rPr>
              <a:t>当期负流量</a:t>
            </a:r>
            <a:r>
              <a:rPr lang="zh-CN" sz="1500">
                <a:latin typeface="微软雅黑"/>
                <a:ea typeface="微软雅黑"/>
              </a:rPr>
              <a:t>。</a:t>
            </a:r>
            <a:endParaRPr lang="zh-CN" sz="1500">
              <a:latin typeface="微软雅黑"/>
              <a:ea typeface="微软雅黑"/>
            </a:endParaRPr>
          </a:p>
        </p:txBody>
      </p:sp>
      <p:grpSp>
        <p:nvGrpSpPr>
          <p:cNvPr id="30" name="组合 44"/>
          <p:cNvGrpSpPr/>
          <p:nvPr/>
        </p:nvGrpSpPr>
        <p:grpSpPr>
          <a:xfrm>
            <a:off x="1969495" y="5067600"/>
            <a:ext cx="638134" cy="974557"/>
            <a:chOff x="2991971" y="1259282"/>
            <a:chExt cx="658905" cy="1238049"/>
          </a:xfrm>
        </p:grpSpPr>
        <p:cxnSp>
          <p:nvCxnSpPr>
            <p:cNvPr id="31" name="直接连接符 45"/>
            <p:cNvCxnSpPr/>
            <p:nvPr/>
          </p:nvCxnSpPr>
          <p:spPr>
            <a:xfrm flipV="1">
              <a:off x="2991971" y="1259282"/>
              <a:ext cx="658905" cy="569518"/>
            </a:xfrm>
            <a:prstGeom prst="line">
              <a:avLst/>
            </a:prstGeom>
            <a:noFill/>
            <a:ln w="19050" cap="flat" cmpd="sng">
              <a:solidFill>
                <a:srgbClr val="000000"/>
              </a:solidFill>
              <a:prstDash val="solid"/>
              <a:miter/>
            </a:ln>
          </p:spPr>
        </p:cxnSp>
        <p:cxnSp>
          <p:nvCxnSpPr>
            <p:cNvPr id="32" name="直接连接符 46"/>
            <p:cNvCxnSpPr/>
            <p:nvPr/>
          </p:nvCxnSpPr>
          <p:spPr>
            <a:xfrm>
              <a:off x="2991971" y="1828800"/>
              <a:ext cx="583108" cy="668531"/>
            </a:xfrm>
            <a:prstGeom prst="line">
              <a:avLst/>
            </a:prstGeom>
            <a:noFill/>
            <a:ln w="19050" cap="flat" cmpd="sng">
              <a:solidFill>
                <a:srgbClr val="000000"/>
              </a:solidFill>
              <a:prstDash val="solid"/>
              <a:miter/>
            </a:ln>
          </p:spPr>
        </p:cxnSp>
      </p:grpSp>
      <p:grpSp>
        <p:nvGrpSpPr>
          <p:cNvPr id="33" name="组合 47"/>
          <p:cNvGrpSpPr/>
          <p:nvPr/>
        </p:nvGrpSpPr>
        <p:grpSpPr>
          <a:xfrm>
            <a:off x="689774" y="5015493"/>
            <a:ext cx="1323846" cy="1076014"/>
            <a:chOff x="1075765" y="1482078"/>
            <a:chExt cx="1075765" cy="1075765"/>
          </a:xfrm>
          <a:solidFill>
            <a:schemeClr val="accent2">
              <a:lumMod val="60000"/>
              <a:lumOff val="40000"/>
            </a:schemeClr>
          </a:solidFill>
        </p:grpSpPr>
        <p:sp>
          <p:nvSpPr>
            <p:cNvPr id="34" name="泪滴形 48"/>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35" name="文本框 52"/>
            <p:cNvSpPr txBox="1"/>
            <p:nvPr/>
          </p:nvSpPr>
          <p:spPr>
            <a:xfrm>
              <a:off x="1418664" y="1625614"/>
              <a:ext cx="389965" cy="861575"/>
            </a:xfrm>
            <a:prstGeom prst="rect">
              <a:avLst/>
            </a:prstGeom>
            <a:grpFill/>
          </p:spPr>
          <p:txBody>
            <a:bodyPr wrap="square">
              <a:spAutoFit/>
            </a:bodyPr>
            <a:lstStyle/>
            <a:p>
              <a:pPr defTabSz="1038225"/>
              <a:r>
                <a:rPr lang="en-US" sz="5000" b="1" kern="0">
                  <a:solidFill>
                    <a:srgbClr val="FFFFFF"/>
                  </a:solidFill>
                </a:rPr>
                <a:t>3</a:t>
              </a:r>
              <a:endParaRPr lang="zh-CN" sz="5000" b="1" kern="0">
                <a:solidFill>
                  <a:srgbClr val="FFFFFF"/>
                </a:solidFill>
              </a:endParaRPr>
            </a:p>
          </p:txBody>
        </p:sp>
      </p:grpSp>
      <p:sp>
        <p:nvSpPr>
          <p:cNvPr id="36" name="文本框 53"/>
          <p:cNvSpPr txBox="1"/>
          <p:nvPr/>
        </p:nvSpPr>
        <p:spPr>
          <a:xfrm>
            <a:off x="2794186" y="4756912"/>
            <a:ext cx="5353320"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利润再投资</a:t>
            </a:r>
            <a:endParaRPr lang="zh-CN" sz="2300" b="1" kern="0">
              <a:solidFill>
                <a:schemeClr val="accent2">
                  <a:lumMod val="50000"/>
                </a:schemeClr>
              </a:solidFill>
              <a:latin typeface="微软雅黑"/>
              <a:ea typeface="微软雅黑"/>
            </a:endParaRPr>
          </a:p>
        </p:txBody>
      </p:sp>
      <p:sp>
        <p:nvSpPr>
          <p:cNvPr id="37" name="文本框 14"/>
          <p:cNvSpPr txBox="1"/>
          <p:nvPr/>
        </p:nvSpPr>
        <p:spPr>
          <a:xfrm>
            <a:off x="2794181" y="5117042"/>
            <a:ext cx="7272912" cy="1005086"/>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指境外子公司或联营公司未作为红利分配但应归属于境内投资者的利润部分，以及境外分支机构未汇给境内投资者的利润部分。</a:t>
            </a:r>
            <a:endParaRPr lang="en-US" sz="1500">
              <a:latin typeface="微软雅黑"/>
              <a:ea typeface="微软雅黑"/>
            </a:endParaRPr>
          </a:p>
          <a:p>
            <a:pPr>
              <a:lnSpc>
                <a:spcPct val="130000"/>
              </a:lnSpc>
            </a:pPr>
            <a:r>
              <a:rPr lang="zh-CN" sz="1500" b="1">
                <a:latin typeface="微软雅黑"/>
                <a:ea typeface="微软雅黑"/>
              </a:rPr>
              <a:t>等于按中方股权比例计算的未分配利润、盈余公积、应付股利的期末数</a:t>
            </a:r>
            <a:r>
              <a:rPr lang="zh-CN" sz="1500">
                <a:latin typeface="微软雅黑"/>
                <a:ea typeface="微软雅黑"/>
              </a:rPr>
              <a:t>。</a:t>
            </a:r>
            <a:endParaRPr lang="zh-CN" sz="1500">
              <a:latin typeface="微软雅黑"/>
              <a:ea typeface="微软雅黑"/>
            </a:endParaRPr>
          </a:p>
        </p:txBody>
      </p:sp>
    </p:spTree>
  </p:cSld>
  <p:clrMapOvr>
    <a:masterClrMapping/>
  </p:clrMapOvr>
  <p:timing>
    <p:tnLst>
      <p:par>
        <p:cTn id="1" dur="indefinite" restart="never" nodeType="tmRoot"/>
      </p:par>
    </p:tnLst>
  </p:timing>
</p:sld>
</file>

<file path=ppt/slides/slide18.xml><?xml version="1.0" encoding="utf-8"?>
<p:sld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示 5"/>
          <p:cNvPicPr/>
          <p:nvPr/>
        </p:nvPicPr>
        <p:blipFill>
          <a:blip r:embed="rId4">
            <a:extLst>
              <a:ext uri="{96DAC541-7B7A-43D3-8B79-37D633B846F1}">
                <asvg:svgBlip xmlns:asvg="http://schemas.microsoft.com/office/drawing/2016/SVG/main" xmlns:r="http://schemas.openxmlformats.org/officeDocument/2006/relationships" r:embed="rId3"/>
              </a:ext>
            </a:extLst>
          </a:blip>
          <a:stretch/>
        </p:blipFill>
        <p:spPr>
          <a:xfrm>
            <a:off x="1196065" y="1691029"/>
            <a:ext cx="9418445" cy="3827489"/>
          </a:xfrm>
          <a:prstGeom prst="rect">
            <a:avLst/>
          </a:prstGeom>
        </p:spPr>
      </p:pic>
      <p:grpSp>
        <p:nvGrpSpPr>
          <p:cNvPr id="3" name="组合 2"/>
          <p:cNvGrpSpPr/>
          <p:nvPr/>
        </p:nvGrpSpPr>
        <p:grpSpPr>
          <a:xfrm>
            <a:off x="1134087" y="427006"/>
            <a:ext cx="5581415" cy="665810"/>
            <a:chOff x="632520" y="426903"/>
            <a:chExt cx="4535490" cy="665656"/>
          </a:xfrm>
        </p:grpSpPr>
        <p:sp>
          <p:nvSpPr>
            <p:cNvPr id="9" name="文本框 9"/>
            <p:cNvSpPr txBox="1"/>
            <p:nvPr/>
          </p:nvSpPr>
          <p:spPr>
            <a:xfrm>
              <a:off x="1310655" y="549973"/>
              <a:ext cx="3857355" cy="507713"/>
            </a:xfrm>
            <a:prstGeom prst="rect">
              <a:avLst/>
            </a:prstGeom>
            <a:noFill/>
            <a:ln>
              <a:noFill/>
            </a:ln>
          </p:spPr>
          <p:txBody>
            <a:bodyPr wrap="square">
              <a:spAutoFit/>
            </a:bodyPr>
            <a:lstStyle/>
            <a:p>
              <a:r>
                <a:rPr lang="zh-CN" sz="2700" b="1">
                  <a:latin typeface="微软雅黑"/>
                  <a:ea typeface="微软雅黑"/>
                </a:rPr>
                <a:t>利润再投资的三种情形</a:t>
              </a:r>
              <a:endParaRPr lang="zh-CN" sz="2700" b="1">
                <a:latin typeface="微软雅黑"/>
                <a:ea typeface="微软雅黑"/>
              </a:endParaRPr>
            </a:p>
          </p:txBody>
        </p:sp>
        <p:cxnSp>
          <p:nvCxnSpPr>
            <p:cNvPr id="10" name="直接连接符 9"/>
            <p:cNvCxnSpPr/>
            <p:nvPr/>
          </p:nvCxnSpPr>
          <p:spPr>
            <a:xfrm>
              <a:off x="1008072" y="1030699"/>
              <a:ext cx="4159938" cy="0"/>
            </a:xfrm>
            <a:prstGeom prst="line">
              <a:avLst/>
            </a:prstGeom>
            <a:ln w="12700" cap="rnd">
              <a:solidFill>
                <a:srgbClr val="C00000"/>
              </a:solidFill>
              <a:prstDash val="solid"/>
              <a:round/>
              <a:headEnd type="oval" w="sm" len="sm"/>
              <a:tailEnd type="oval" w="sm" len="sm"/>
            </a:ln>
          </p:spPr>
        </p:cxnSp>
        <p:grpSp>
          <p:nvGrpSpPr>
            <p:cNvPr id="11" name="组合 10"/>
            <p:cNvGrpSpPr/>
            <p:nvPr/>
          </p:nvGrpSpPr>
          <p:grpSpPr>
            <a:xfrm>
              <a:off x="632520" y="426903"/>
              <a:ext cx="663584" cy="665656"/>
              <a:chOff x="5801584" y="2564904"/>
              <a:chExt cx="663584" cy="712104"/>
            </a:xfrm>
          </p:grpSpPr>
          <p:grpSp>
            <p:nvGrpSpPr>
              <p:cNvPr id="12" name="组合 11"/>
              <p:cNvGrpSpPr/>
              <p:nvPr/>
            </p:nvGrpSpPr>
            <p:grpSpPr>
              <a:xfrm>
                <a:off x="5801584" y="2564904"/>
                <a:ext cx="663584" cy="678782"/>
                <a:chOff x="5801584" y="2564904"/>
                <a:chExt cx="663584" cy="678782"/>
              </a:xfrm>
            </p:grpSpPr>
            <p:sp>
              <p:nvSpPr>
                <p:cNvPr id="17" name="椭圆 16"/>
                <p:cNvSpPr/>
                <p:nvPr/>
              </p:nvSpPr>
              <p:spPr>
                <a:xfrm>
                  <a:off x="5898178" y="2663711"/>
                  <a:ext cx="470395" cy="481169"/>
                </a:xfrm>
                <a:prstGeom prst="ellipse">
                  <a:avLst/>
                </a:prstGeom>
                <a:noFill/>
                <a:ln w="19050">
                  <a:solidFill>
                    <a:srgbClr val="C00000"/>
                  </a:solidFill>
                  <a:prstDash val="solid"/>
                </a:ln>
              </p:spPr>
              <p:txBody>
                <a:bodyPr vert="horz" wrap="square" lIns="91440" tIns="45720" rIns="91440" bIns="45720" numCol="1" spcCol="0" anchor="ctr" anchorCtr="0"/>
                <a:lstStyle/>
                <a:p>
                  <a:pPr algn="ctr"/>
                  <a:endParaRPr lang="zh-CN">
                    <a:solidFill>
                      <a:schemeClr val="tx1"/>
                    </a:solidFill>
                  </a:endParaRPr>
                </a:p>
              </p:txBody>
            </p:sp>
            <p:sp>
              <p:nvSpPr>
                <p:cNvPr id="18" name="椭圆 17"/>
                <p:cNvSpPr/>
                <p:nvPr/>
              </p:nvSpPr>
              <p:spPr>
                <a:xfrm>
                  <a:off x="5801584" y="2564904"/>
                  <a:ext cx="663584" cy="678782"/>
                </a:xfrm>
                <a:prstGeom prst="ellipse">
                  <a:avLst/>
                </a:prstGeom>
                <a:noFill/>
                <a:ln w="19050">
                  <a:solidFill>
                    <a:srgbClr val="C00000"/>
                  </a:solidFill>
                  <a:prstDash val="solid"/>
                </a:ln>
              </p:spPr>
              <p:txBody>
                <a:bodyPr vert="horz" wrap="square" lIns="91440" tIns="45720" rIns="91440" bIns="45720" numCol="1" spcCol="0" anchor="ctr" anchorCtr="0"/>
                <a:lstStyle/>
                <a:p>
                  <a:pPr algn="ctr"/>
                  <a:endParaRPr lang="zh-CN">
                    <a:solidFill>
                      <a:schemeClr val="tx1"/>
                    </a:solidFill>
                  </a:endParaRPr>
                </a:p>
              </p:txBody>
            </p:sp>
            <p:sp>
              <p:nvSpPr>
                <p:cNvPr id="19" name="椭圆 18"/>
                <p:cNvSpPr/>
                <p:nvPr/>
              </p:nvSpPr>
              <p:spPr>
                <a:xfrm>
                  <a:off x="5909052" y="2674835"/>
                  <a:ext cx="448645" cy="458921"/>
                </a:xfrm>
                <a:prstGeom prst="ellipse">
                  <a:avLst/>
                </a:prstGeom>
                <a:noFill/>
                <a:ln w="3175">
                  <a:solidFill>
                    <a:srgbClr val="C00000"/>
                  </a:solidFill>
                  <a:prstDash val="sysDot"/>
                  <a:round/>
                </a:ln>
              </p:spPr>
              <p:txBody>
                <a:bodyPr vert="horz" wrap="square" lIns="91440" tIns="45720" rIns="91440" bIns="45720" numCol="1" spcCol="0" anchor="ctr" anchorCtr="0"/>
                <a:lstStyle/>
                <a:p>
                  <a:pPr algn="ctr"/>
                  <a:endParaRPr lang="zh-CN">
                    <a:solidFill>
                      <a:schemeClr val="tx1"/>
                    </a:solidFill>
                  </a:endParaRPr>
                </a:p>
              </p:txBody>
            </p:sp>
            <p:sp>
              <p:nvSpPr>
                <p:cNvPr id="20" name="椭圆 19"/>
                <p:cNvSpPr/>
                <p:nvPr/>
              </p:nvSpPr>
              <p:spPr>
                <a:xfrm>
                  <a:off x="5841516" y="2605751"/>
                  <a:ext cx="583718" cy="597087"/>
                </a:xfrm>
                <a:prstGeom prst="ellipse">
                  <a:avLst/>
                </a:prstGeom>
                <a:noFill/>
                <a:ln w="19050" cmpd="sng">
                  <a:solidFill>
                    <a:srgbClr val="C00000"/>
                  </a:solidFill>
                  <a:prstDash val="dash"/>
                </a:ln>
              </p:spPr>
              <p:txBody>
                <a:bodyPr vert="horz" wrap="square" lIns="91440" tIns="45720" rIns="91440" bIns="45720" numCol="1" spcCol="0" anchor="ctr" anchorCtr="0"/>
                <a:lstStyle/>
                <a:p>
                  <a:pPr algn="ctr"/>
                  <a:endParaRPr lang="zh-CN">
                    <a:solidFill>
                      <a:schemeClr val="tx1"/>
                    </a:solidFill>
                  </a:endParaRPr>
                </a:p>
              </p:txBody>
            </p:sp>
          </p:grpSp>
          <p:sp>
            <p:nvSpPr>
              <p:cNvPr id="13" name="文本框 18"/>
              <p:cNvSpPr txBox="1"/>
              <p:nvPr/>
            </p:nvSpPr>
            <p:spPr>
              <a:xfrm>
                <a:off x="6032107" y="2651573"/>
                <a:ext cx="202540" cy="625435"/>
              </a:xfrm>
              <a:prstGeom prst="rect">
                <a:avLst/>
              </a:prstGeom>
              <a:noFill/>
              <a:ln>
                <a:noFill/>
              </a:ln>
            </p:spPr>
            <p:txBody>
              <a:bodyPr wrap="square">
                <a:spAutoFit/>
              </a:bodyPr>
              <a:lstStyle/>
              <a:p>
                <a:pPr algn="ctr"/>
                <a:endParaRPr lang="zh-CN" sz="3200" b="1">
                  <a:latin typeface="微软雅黑"/>
                  <a:ea typeface="微软雅黑"/>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
          <p:cNvSpPr txBox="1"/>
          <p:nvPr/>
        </p:nvSpPr>
        <p:spPr>
          <a:xfrm>
            <a:off x="2639272" y="806477"/>
            <a:ext cx="6560778" cy="597282"/>
          </a:xfrm>
          <a:prstGeom prst="rect">
            <a:avLst/>
          </a:prstGeom>
          <a:noFill/>
        </p:spPr>
        <p:txBody>
          <a:bodyPr wrap="square" lIns="103829" tIns="51913" rIns="103829" bIns="51913">
            <a:spAutoFit/>
          </a:bodyPr>
          <a:lstStyle/>
          <a:p>
            <a:pPr defTabSz="1038225"/>
            <a:r>
              <a:rPr lang="zh-CN" sz="3200" b="1">
                <a:solidFill>
                  <a:srgbClr val="990000"/>
                </a:solidFill>
                <a:latin typeface="微软雅黑"/>
                <a:ea typeface="微软雅黑"/>
              </a:rPr>
              <a:t>未分配利润期末和期初均为正值</a:t>
            </a:r>
            <a:endParaRPr lang="zh-CN" sz="3200" b="1">
              <a:solidFill>
                <a:srgbClr val="990000"/>
              </a:solidFill>
              <a:latin typeface="微软雅黑"/>
              <a:ea typeface="微软雅黑"/>
            </a:endParaRPr>
          </a:p>
        </p:txBody>
      </p:sp>
      <p:sp>
        <p:nvSpPr>
          <p:cNvPr id="25" name="TextBox 18"/>
          <p:cNvSpPr txBox="1"/>
          <p:nvPr/>
        </p:nvSpPr>
        <p:spPr>
          <a:xfrm>
            <a:off x="4465167" y="2531490"/>
            <a:ext cx="2887415" cy="3105661"/>
          </a:xfrm>
          <a:prstGeom prst="rect">
            <a:avLst/>
          </a:prstGeom>
          <a:noFill/>
        </p:spPr>
        <p:txBody>
          <a:bodyPr wrap="square" lIns="103829" tIns="51913" rIns="103829" bIns="51913">
            <a:spAutoFit/>
          </a:bodyPr>
          <a:lstStyle/>
          <a:p>
            <a:pPr defTabSz="1038225">
              <a:lnSpc>
                <a:spcPct val="130000"/>
              </a:lnSpc>
            </a:pPr>
            <a:r>
              <a:rPr lang="zh-CN" sz="1500">
                <a:latin typeface="微软雅黑"/>
                <a:ea typeface="微软雅黑"/>
              </a:rPr>
              <a:t>当期利润再投资为两数值差额（即负值）。利润再投资为期末数。</a:t>
            </a:r>
            <a:endParaRPr lang="zh-CN" sz="1500">
              <a:latin typeface="微软雅黑"/>
              <a:ea typeface="微软雅黑"/>
            </a:endParaRPr>
          </a:p>
          <a:p>
            <a:pPr defTabSz="1038225">
              <a:lnSpc>
                <a:spcPct val="130000"/>
              </a:lnSpc>
            </a:pPr>
            <a:r>
              <a:rPr lang="zh-CN" sz="1500">
                <a:latin typeface="微软雅黑"/>
                <a:ea typeface="微软雅黑"/>
              </a:rPr>
              <a:t>如：</a:t>
            </a:r>
            <a:endParaRPr lang="en-US" sz="1500">
              <a:latin typeface="微软雅黑"/>
              <a:ea typeface="微软雅黑"/>
            </a:endParaRPr>
          </a:p>
          <a:p>
            <a:pPr defTabSz="1038225">
              <a:lnSpc>
                <a:spcPct val="130000"/>
              </a:lnSpc>
            </a:pPr>
            <a:r>
              <a:rPr lang="zh-CN" sz="1500">
                <a:latin typeface="微软雅黑"/>
                <a:ea typeface="微软雅黑"/>
              </a:rPr>
              <a:t>期初未分配利润为</a:t>
            </a:r>
            <a:r>
              <a:rPr lang="en-US" sz="1500">
                <a:latin typeface="微软雅黑"/>
                <a:ea typeface="微软雅黑"/>
              </a:rPr>
              <a:t>800</a:t>
            </a:r>
            <a:r>
              <a:rPr lang="zh-CN"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期末为</a:t>
            </a:r>
            <a:r>
              <a:rPr lang="en-US" sz="1500">
                <a:latin typeface="微软雅黑"/>
                <a:ea typeface="微软雅黑"/>
              </a:rPr>
              <a:t>500</a:t>
            </a:r>
            <a:r>
              <a:rPr lang="zh-CN" sz="1500">
                <a:latin typeface="微软雅黑"/>
                <a:ea typeface="微软雅黑"/>
              </a:rPr>
              <a:t>，</a:t>
            </a:r>
            <a:endParaRPr lang="zh-CN" sz="1500">
              <a:latin typeface="微软雅黑"/>
              <a:ea typeface="微软雅黑"/>
            </a:endParaRPr>
          </a:p>
          <a:p>
            <a:pPr defTabSz="1038225">
              <a:lnSpc>
                <a:spcPct val="130000"/>
              </a:lnSpc>
            </a:pPr>
            <a:r>
              <a:rPr lang="zh-CN" sz="1500" b="1">
                <a:latin typeface="微软雅黑"/>
                <a:ea typeface="微软雅黑"/>
              </a:rPr>
              <a:t>当期利润再投资</a:t>
            </a:r>
            <a:endParaRPr lang="en-US" sz="1500" b="1">
              <a:latin typeface="微软雅黑"/>
              <a:ea typeface="微软雅黑"/>
            </a:endParaRPr>
          </a:p>
          <a:p>
            <a:pPr defTabSz="1038225">
              <a:lnSpc>
                <a:spcPct val="130000"/>
              </a:lnSpc>
            </a:pPr>
            <a:r>
              <a:rPr lang="en-US" sz="1500">
                <a:latin typeface="微软雅黑"/>
                <a:ea typeface="微软雅黑"/>
              </a:rPr>
              <a:t>=500-800=-300</a:t>
            </a:r>
            <a:endParaRPr lang="en-US" sz="1500">
              <a:latin typeface="微软雅黑"/>
              <a:ea typeface="微软雅黑"/>
            </a:endParaRPr>
          </a:p>
          <a:p>
            <a:pPr defTabSz="1038225">
              <a:lnSpc>
                <a:spcPct val="130000"/>
              </a:lnSpc>
            </a:pPr>
            <a:r>
              <a:rPr lang="zh-CN" sz="1500" b="1">
                <a:latin typeface="微软雅黑"/>
                <a:ea typeface="微软雅黑"/>
              </a:rPr>
              <a:t>利润再投资（期末）</a:t>
            </a:r>
            <a:endParaRPr lang="en-US" sz="1500" b="1">
              <a:latin typeface="微软雅黑"/>
              <a:ea typeface="微软雅黑"/>
            </a:endParaRPr>
          </a:p>
          <a:p>
            <a:pPr defTabSz="1038225">
              <a:lnSpc>
                <a:spcPct val="130000"/>
              </a:lnSpc>
            </a:pPr>
            <a:r>
              <a:rPr lang="en-US" sz="1500" b="1">
                <a:latin typeface="微软雅黑"/>
                <a:ea typeface="微软雅黑"/>
              </a:rPr>
              <a:t>=</a:t>
            </a:r>
            <a:r>
              <a:rPr lang="en-US" sz="1500">
                <a:latin typeface="微软雅黑"/>
                <a:ea typeface="微软雅黑"/>
              </a:rPr>
              <a:t>500</a:t>
            </a:r>
            <a:endParaRPr lang="en-US" sz="1500">
              <a:latin typeface="微软雅黑"/>
              <a:ea typeface="微软雅黑"/>
            </a:endParaRPr>
          </a:p>
        </p:txBody>
      </p:sp>
      <p:grpSp>
        <p:nvGrpSpPr>
          <p:cNvPr id="26" name="组合 25"/>
          <p:cNvGrpSpPr/>
          <p:nvPr/>
        </p:nvGrpSpPr>
        <p:grpSpPr>
          <a:xfrm>
            <a:off x="4460583" y="2021060"/>
            <a:ext cx="3677856" cy="399342"/>
            <a:chOff x="3600627" y="2027070"/>
            <a:chExt cx="2988647" cy="399250"/>
          </a:xfrm>
        </p:grpSpPr>
        <p:sp>
          <p:nvSpPr>
            <p:cNvPr id="27" name="Freeform 94"/>
            <p:cNvSpPr/>
            <p:nvPr/>
          </p:nvSpPr>
          <p:spPr>
            <a:xfrm>
              <a:off x="3600627" y="2027070"/>
              <a:ext cx="360000" cy="360000"/>
            </a:xfrm>
            <a:custGeom>
              <a:rect l="0" t="0" r="r" b="b"/>
              <a:pathLst>
                <a:path w="360000" h="360000">
                  <a:moveTo>
                    <a:pt x="180000" y="0"/>
                  </a:moveTo>
                  <a:lnTo>
                    <a:pt x="180000" y="0"/>
                  </a:lnTo>
                  <a:lnTo>
                    <a:pt x="162321" y="1607"/>
                  </a:lnTo>
                  <a:lnTo>
                    <a:pt x="144643" y="3214"/>
                  </a:lnTo>
                  <a:lnTo>
                    <a:pt x="126964" y="8036"/>
                  </a:lnTo>
                  <a:lnTo>
                    <a:pt x="110893" y="14464"/>
                  </a:lnTo>
                  <a:lnTo>
                    <a:pt x="94821" y="22500"/>
                  </a:lnTo>
                  <a:lnTo>
                    <a:pt x="80357" y="30536"/>
                  </a:lnTo>
                  <a:lnTo>
                    <a:pt x="65893" y="41786"/>
                  </a:lnTo>
                  <a:lnTo>
                    <a:pt x="53036" y="53036"/>
                  </a:lnTo>
                  <a:lnTo>
                    <a:pt x="41786" y="65893"/>
                  </a:lnTo>
                  <a:lnTo>
                    <a:pt x="30536" y="78750"/>
                  </a:lnTo>
                  <a:lnTo>
                    <a:pt x="22500" y="94821"/>
                  </a:lnTo>
                  <a:lnTo>
                    <a:pt x="14464" y="109286"/>
                  </a:lnTo>
                  <a:lnTo>
                    <a:pt x="8036" y="126964"/>
                  </a:lnTo>
                  <a:lnTo>
                    <a:pt x="4821" y="143036"/>
                  </a:lnTo>
                  <a:lnTo>
                    <a:pt x="1607" y="162321"/>
                  </a:lnTo>
                  <a:lnTo>
                    <a:pt x="0" y="180000"/>
                  </a:lnTo>
                  <a:lnTo>
                    <a:pt x="0" y="180000"/>
                  </a:lnTo>
                  <a:lnTo>
                    <a:pt x="1607" y="197679"/>
                  </a:lnTo>
                  <a:lnTo>
                    <a:pt x="4821" y="216964"/>
                  </a:lnTo>
                  <a:lnTo>
                    <a:pt x="8036" y="233036"/>
                  </a:lnTo>
                  <a:lnTo>
                    <a:pt x="14464" y="250714"/>
                  </a:lnTo>
                  <a:lnTo>
                    <a:pt x="22500" y="265179"/>
                  </a:lnTo>
                  <a:lnTo>
                    <a:pt x="30536" y="281250"/>
                  </a:lnTo>
                  <a:lnTo>
                    <a:pt x="41786" y="294107"/>
                  </a:lnTo>
                  <a:lnTo>
                    <a:pt x="53036" y="306964"/>
                  </a:lnTo>
                  <a:lnTo>
                    <a:pt x="65893" y="318214"/>
                  </a:lnTo>
                  <a:lnTo>
                    <a:pt x="80357" y="329464"/>
                  </a:lnTo>
                  <a:lnTo>
                    <a:pt x="94821" y="337500"/>
                  </a:lnTo>
                  <a:lnTo>
                    <a:pt x="110893" y="345536"/>
                  </a:lnTo>
                  <a:lnTo>
                    <a:pt x="126964" y="351964"/>
                  </a:lnTo>
                  <a:lnTo>
                    <a:pt x="144643" y="356786"/>
                  </a:lnTo>
                  <a:lnTo>
                    <a:pt x="162321" y="358393"/>
                  </a:lnTo>
                  <a:lnTo>
                    <a:pt x="180000" y="360000"/>
                  </a:lnTo>
                  <a:lnTo>
                    <a:pt x="180000" y="360000"/>
                  </a:lnTo>
                  <a:lnTo>
                    <a:pt x="199286" y="358393"/>
                  </a:lnTo>
                  <a:lnTo>
                    <a:pt x="216964" y="356786"/>
                  </a:lnTo>
                  <a:lnTo>
                    <a:pt x="234643" y="351964"/>
                  </a:lnTo>
                  <a:lnTo>
                    <a:pt x="250714" y="345536"/>
                  </a:lnTo>
                  <a:lnTo>
                    <a:pt x="266786" y="337500"/>
                  </a:lnTo>
                  <a:lnTo>
                    <a:pt x="281250" y="329464"/>
                  </a:lnTo>
                  <a:lnTo>
                    <a:pt x="294107" y="318214"/>
                  </a:lnTo>
                  <a:lnTo>
                    <a:pt x="306964" y="306964"/>
                  </a:lnTo>
                  <a:lnTo>
                    <a:pt x="319821" y="294107"/>
                  </a:lnTo>
                  <a:lnTo>
                    <a:pt x="329464" y="281250"/>
                  </a:lnTo>
                  <a:lnTo>
                    <a:pt x="339107" y="265179"/>
                  </a:lnTo>
                  <a:lnTo>
                    <a:pt x="345536" y="250714"/>
                  </a:lnTo>
                  <a:lnTo>
                    <a:pt x="351964" y="233036"/>
                  </a:lnTo>
                  <a:lnTo>
                    <a:pt x="356786" y="216964"/>
                  </a:lnTo>
                  <a:lnTo>
                    <a:pt x="360000" y="197679"/>
                  </a:lnTo>
                  <a:lnTo>
                    <a:pt x="360000" y="180000"/>
                  </a:lnTo>
                  <a:lnTo>
                    <a:pt x="360000" y="180000"/>
                  </a:lnTo>
                  <a:lnTo>
                    <a:pt x="360000" y="162321"/>
                  </a:lnTo>
                  <a:lnTo>
                    <a:pt x="356786" y="143036"/>
                  </a:lnTo>
                  <a:lnTo>
                    <a:pt x="351964" y="126964"/>
                  </a:lnTo>
                  <a:lnTo>
                    <a:pt x="345536" y="109286"/>
                  </a:lnTo>
                  <a:lnTo>
                    <a:pt x="339107" y="94821"/>
                  </a:lnTo>
                  <a:lnTo>
                    <a:pt x="329464" y="78750"/>
                  </a:lnTo>
                  <a:lnTo>
                    <a:pt x="319821" y="65893"/>
                  </a:lnTo>
                  <a:lnTo>
                    <a:pt x="306964" y="53036"/>
                  </a:lnTo>
                  <a:lnTo>
                    <a:pt x="294107" y="41786"/>
                  </a:lnTo>
                  <a:lnTo>
                    <a:pt x="281250" y="30536"/>
                  </a:lnTo>
                  <a:lnTo>
                    <a:pt x="266786" y="22500"/>
                  </a:lnTo>
                  <a:lnTo>
                    <a:pt x="250714" y="14464"/>
                  </a:lnTo>
                  <a:lnTo>
                    <a:pt x="234643" y="8036"/>
                  </a:lnTo>
                  <a:lnTo>
                    <a:pt x="216964" y="3214"/>
                  </a:lnTo>
                  <a:lnTo>
                    <a:pt x="199286" y="1607"/>
                  </a:lnTo>
                  <a:lnTo>
                    <a:pt x="180000" y="0"/>
                  </a:lnTo>
                  <a:lnTo>
                    <a:pt x="180000" y="0"/>
                  </a:lnTo>
                  <a:close/>
                  <a:moveTo>
                    <a:pt x="152679" y="263571"/>
                  </a:moveTo>
                  <a:lnTo>
                    <a:pt x="69107" y="180000"/>
                  </a:lnTo>
                  <a:lnTo>
                    <a:pt x="101250" y="147857"/>
                  </a:lnTo>
                  <a:lnTo>
                    <a:pt x="152679" y="199286"/>
                  </a:lnTo>
                  <a:lnTo>
                    <a:pt x="260357" y="91607"/>
                  </a:lnTo>
                  <a:lnTo>
                    <a:pt x="292500" y="123750"/>
                  </a:lnTo>
                  <a:lnTo>
                    <a:pt x="152679" y="263571"/>
                  </a:lnTo>
                  <a:close/>
                </a:path>
              </a:pathLst>
            </a:custGeom>
            <a:solidFill>
              <a:schemeClr val="accent2">
                <a:lumMod val="75000"/>
              </a:schemeClr>
            </a:solidFill>
            <a:ln>
              <a:noFill/>
            </a:ln>
          </p:spPr>
          <p:txBody>
            <a:bodyPr vert="horz" wrap="square" lIns="91440" tIns="45720" rIns="91440" bIns="45720" numCol="1" anchor="t" anchorCtr="0"/>
            <a:lstStyle/>
            <a:p>
              <a:pPr defTabSz="1038225"/>
              <a:endParaRPr lang="zh-CN" u="sng" kern="0">
                <a:solidFill>
                  <a:srgbClr val="000000"/>
                </a:solidFill>
                <a:latin typeface="微软雅黑"/>
                <a:ea typeface="微软雅黑"/>
              </a:endParaRPr>
            </a:p>
          </p:txBody>
        </p:sp>
        <p:sp>
          <p:nvSpPr>
            <p:cNvPr id="28" name="文本框 9"/>
            <p:cNvSpPr txBox="1"/>
            <p:nvPr/>
          </p:nvSpPr>
          <p:spPr>
            <a:xfrm>
              <a:off x="4036726" y="2057073"/>
              <a:ext cx="2552548" cy="369247"/>
            </a:xfrm>
            <a:prstGeom prst="rect">
              <a:avLst/>
            </a:prstGeom>
            <a:noFill/>
          </p:spPr>
          <p:txBody>
            <a:bodyPr wrap="square">
              <a:spAutoFit/>
            </a:bodyPr>
            <a:lstStyle/>
            <a:p>
              <a:pPr defTabSz="1038225"/>
              <a:r>
                <a:rPr lang="zh-CN" sz="1800" b="1" kern="0">
                  <a:solidFill>
                    <a:schemeClr val="accent2">
                      <a:lumMod val="75000"/>
                    </a:schemeClr>
                  </a:solidFill>
                  <a:latin typeface="微软雅黑"/>
                  <a:ea typeface="微软雅黑"/>
                </a:rPr>
                <a:t>期末数＜期初数</a:t>
              </a:r>
              <a:endParaRPr lang="zh-CN" sz="1800" b="1" kern="0">
                <a:solidFill>
                  <a:schemeClr val="accent2">
                    <a:lumMod val="75000"/>
                  </a:schemeClr>
                </a:solidFill>
                <a:latin typeface="微软雅黑"/>
                <a:ea typeface="微软雅黑"/>
              </a:endParaRPr>
            </a:p>
          </p:txBody>
        </p:sp>
      </p:grpSp>
      <p:sp>
        <p:nvSpPr>
          <p:cNvPr id="29" name="TextBox 18"/>
          <p:cNvSpPr txBox="1"/>
          <p:nvPr/>
        </p:nvSpPr>
        <p:spPr>
          <a:xfrm>
            <a:off x="8221940" y="2531489"/>
            <a:ext cx="2887415" cy="2505497"/>
          </a:xfrm>
          <a:prstGeom prst="rect">
            <a:avLst/>
          </a:prstGeom>
          <a:noFill/>
        </p:spPr>
        <p:txBody>
          <a:bodyPr wrap="square" lIns="103829" tIns="51913" rIns="103829" bIns="51913">
            <a:spAutoFit/>
          </a:bodyPr>
          <a:lstStyle/>
          <a:p>
            <a:pPr defTabSz="1038225">
              <a:lnSpc>
                <a:spcPct val="130000"/>
              </a:lnSpc>
            </a:pPr>
            <a:r>
              <a:rPr lang="zh-CN" sz="1500">
                <a:latin typeface="微软雅黑"/>
                <a:ea typeface="微软雅黑"/>
              </a:rPr>
              <a:t>当期利润再投资为“</a:t>
            </a:r>
            <a:r>
              <a:rPr lang="en-US" sz="1500">
                <a:latin typeface="微软雅黑"/>
                <a:ea typeface="微软雅黑"/>
              </a:rPr>
              <a:t>0”</a:t>
            </a:r>
            <a:r>
              <a:rPr lang="zh-CN"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利润再投资为等数。</a:t>
            </a:r>
            <a:endParaRPr lang="zh-CN" sz="1500">
              <a:latin typeface="微软雅黑"/>
              <a:ea typeface="微软雅黑"/>
            </a:endParaRPr>
          </a:p>
          <a:p>
            <a:pPr defTabSz="1038225">
              <a:lnSpc>
                <a:spcPct val="130000"/>
              </a:lnSpc>
            </a:pPr>
            <a:r>
              <a:rPr lang="zh-CN" sz="1500">
                <a:latin typeface="微软雅黑"/>
                <a:ea typeface="微软雅黑"/>
              </a:rPr>
              <a:t>如：期初未分配利润为</a:t>
            </a:r>
            <a:r>
              <a:rPr lang="en-US" sz="1500">
                <a:latin typeface="微软雅黑"/>
                <a:ea typeface="微软雅黑"/>
              </a:rPr>
              <a:t>500</a:t>
            </a:r>
            <a:r>
              <a:rPr lang="zh-CN"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期末为</a:t>
            </a:r>
            <a:r>
              <a:rPr lang="en-US" sz="1500">
                <a:latin typeface="微软雅黑"/>
                <a:ea typeface="微软雅黑"/>
              </a:rPr>
              <a:t>500</a:t>
            </a:r>
            <a:r>
              <a:rPr lang="zh-CN" sz="1500">
                <a:latin typeface="微软雅黑"/>
                <a:ea typeface="微软雅黑"/>
              </a:rPr>
              <a:t>，</a:t>
            </a:r>
            <a:endParaRPr lang="zh-CN" sz="1500">
              <a:latin typeface="微软雅黑"/>
              <a:ea typeface="微软雅黑"/>
            </a:endParaRPr>
          </a:p>
          <a:p>
            <a:pPr defTabSz="1038225">
              <a:lnSpc>
                <a:spcPct val="130000"/>
              </a:lnSpc>
            </a:pPr>
            <a:r>
              <a:rPr lang="zh-CN" sz="1500" b="1">
                <a:latin typeface="微软雅黑"/>
                <a:ea typeface="微软雅黑"/>
              </a:rPr>
              <a:t>当期利润再投资</a:t>
            </a:r>
            <a:endParaRPr lang="en-US" sz="1500" b="1">
              <a:latin typeface="微软雅黑"/>
              <a:ea typeface="微软雅黑"/>
            </a:endParaRPr>
          </a:p>
          <a:p>
            <a:pPr defTabSz="1038225">
              <a:lnSpc>
                <a:spcPct val="130000"/>
              </a:lnSpc>
            </a:pPr>
            <a:r>
              <a:rPr lang="en-US" sz="1500">
                <a:latin typeface="微软雅黑"/>
                <a:ea typeface="微软雅黑"/>
              </a:rPr>
              <a:t>=500-500=0</a:t>
            </a:r>
            <a:endParaRPr lang="en-US" sz="1500">
              <a:latin typeface="微软雅黑"/>
              <a:ea typeface="微软雅黑"/>
            </a:endParaRPr>
          </a:p>
          <a:p>
            <a:pPr defTabSz="1038225">
              <a:lnSpc>
                <a:spcPct val="130000"/>
              </a:lnSpc>
            </a:pPr>
            <a:r>
              <a:rPr lang="zh-CN" sz="1500" b="1">
                <a:latin typeface="微软雅黑"/>
                <a:ea typeface="微软雅黑"/>
              </a:rPr>
              <a:t>利润再投资（年末存量部分）</a:t>
            </a:r>
            <a:r>
              <a:rPr lang="en-US" sz="1500">
                <a:latin typeface="微软雅黑"/>
                <a:ea typeface="微软雅黑"/>
              </a:rPr>
              <a:t>=500</a:t>
            </a:r>
            <a:endParaRPr lang="en-US" sz="1500">
              <a:latin typeface="微软雅黑"/>
              <a:ea typeface="微软雅黑"/>
            </a:endParaRPr>
          </a:p>
        </p:txBody>
      </p:sp>
      <p:grpSp>
        <p:nvGrpSpPr>
          <p:cNvPr id="30" name="组合 29"/>
          <p:cNvGrpSpPr/>
          <p:nvPr/>
        </p:nvGrpSpPr>
        <p:grpSpPr>
          <a:xfrm>
            <a:off x="8160539" y="2025343"/>
            <a:ext cx="3615571" cy="380058"/>
            <a:chOff x="6631297" y="2060888"/>
            <a:chExt cx="2938034" cy="379970"/>
          </a:xfrm>
        </p:grpSpPr>
        <p:sp>
          <p:nvSpPr>
            <p:cNvPr id="31" name="Freeform 94"/>
            <p:cNvSpPr/>
            <p:nvPr/>
          </p:nvSpPr>
          <p:spPr>
            <a:xfrm>
              <a:off x="6631297" y="2060888"/>
              <a:ext cx="360000" cy="360000"/>
            </a:xfrm>
            <a:custGeom>
              <a:rect l="0" t="0" r="r" b="b"/>
              <a:pathLst>
                <a:path w="360000" h="360000">
                  <a:moveTo>
                    <a:pt x="180000" y="0"/>
                  </a:moveTo>
                  <a:lnTo>
                    <a:pt x="180000" y="0"/>
                  </a:lnTo>
                  <a:lnTo>
                    <a:pt x="162321" y="1607"/>
                  </a:lnTo>
                  <a:lnTo>
                    <a:pt x="144643" y="3214"/>
                  </a:lnTo>
                  <a:lnTo>
                    <a:pt x="126964" y="8036"/>
                  </a:lnTo>
                  <a:lnTo>
                    <a:pt x="110893" y="14464"/>
                  </a:lnTo>
                  <a:lnTo>
                    <a:pt x="94821" y="22500"/>
                  </a:lnTo>
                  <a:lnTo>
                    <a:pt x="80357" y="30536"/>
                  </a:lnTo>
                  <a:lnTo>
                    <a:pt x="65893" y="41786"/>
                  </a:lnTo>
                  <a:lnTo>
                    <a:pt x="53036" y="53036"/>
                  </a:lnTo>
                  <a:lnTo>
                    <a:pt x="41786" y="65893"/>
                  </a:lnTo>
                  <a:lnTo>
                    <a:pt x="30536" y="78750"/>
                  </a:lnTo>
                  <a:lnTo>
                    <a:pt x="22500" y="94821"/>
                  </a:lnTo>
                  <a:lnTo>
                    <a:pt x="14464" y="109286"/>
                  </a:lnTo>
                  <a:lnTo>
                    <a:pt x="8036" y="126964"/>
                  </a:lnTo>
                  <a:lnTo>
                    <a:pt x="4821" y="143036"/>
                  </a:lnTo>
                  <a:lnTo>
                    <a:pt x="1607" y="162321"/>
                  </a:lnTo>
                  <a:lnTo>
                    <a:pt x="0" y="180000"/>
                  </a:lnTo>
                  <a:lnTo>
                    <a:pt x="0" y="180000"/>
                  </a:lnTo>
                  <a:lnTo>
                    <a:pt x="1607" y="197679"/>
                  </a:lnTo>
                  <a:lnTo>
                    <a:pt x="4821" y="216964"/>
                  </a:lnTo>
                  <a:lnTo>
                    <a:pt x="8036" y="233036"/>
                  </a:lnTo>
                  <a:lnTo>
                    <a:pt x="14464" y="250714"/>
                  </a:lnTo>
                  <a:lnTo>
                    <a:pt x="22500" y="265179"/>
                  </a:lnTo>
                  <a:lnTo>
                    <a:pt x="30536" y="281250"/>
                  </a:lnTo>
                  <a:lnTo>
                    <a:pt x="41786" y="294107"/>
                  </a:lnTo>
                  <a:lnTo>
                    <a:pt x="53036" y="306964"/>
                  </a:lnTo>
                  <a:lnTo>
                    <a:pt x="65893" y="318214"/>
                  </a:lnTo>
                  <a:lnTo>
                    <a:pt x="80357" y="329464"/>
                  </a:lnTo>
                  <a:lnTo>
                    <a:pt x="94821" y="337500"/>
                  </a:lnTo>
                  <a:lnTo>
                    <a:pt x="110893" y="345536"/>
                  </a:lnTo>
                  <a:lnTo>
                    <a:pt x="126964" y="351964"/>
                  </a:lnTo>
                  <a:lnTo>
                    <a:pt x="144643" y="356786"/>
                  </a:lnTo>
                  <a:lnTo>
                    <a:pt x="162321" y="358393"/>
                  </a:lnTo>
                  <a:lnTo>
                    <a:pt x="180000" y="360000"/>
                  </a:lnTo>
                  <a:lnTo>
                    <a:pt x="180000" y="360000"/>
                  </a:lnTo>
                  <a:lnTo>
                    <a:pt x="199286" y="358393"/>
                  </a:lnTo>
                  <a:lnTo>
                    <a:pt x="216964" y="356786"/>
                  </a:lnTo>
                  <a:lnTo>
                    <a:pt x="234643" y="351964"/>
                  </a:lnTo>
                  <a:lnTo>
                    <a:pt x="250714" y="345536"/>
                  </a:lnTo>
                  <a:lnTo>
                    <a:pt x="266786" y="337500"/>
                  </a:lnTo>
                  <a:lnTo>
                    <a:pt x="281250" y="329464"/>
                  </a:lnTo>
                  <a:lnTo>
                    <a:pt x="294107" y="318214"/>
                  </a:lnTo>
                  <a:lnTo>
                    <a:pt x="306964" y="306964"/>
                  </a:lnTo>
                  <a:lnTo>
                    <a:pt x="319821" y="294107"/>
                  </a:lnTo>
                  <a:lnTo>
                    <a:pt x="329464" y="281250"/>
                  </a:lnTo>
                  <a:lnTo>
                    <a:pt x="339107" y="265179"/>
                  </a:lnTo>
                  <a:lnTo>
                    <a:pt x="345536" y="250714"/>
                  </a:lnTo>
                  <a:lnTo>
                    <a:pt x="351964" y="233036"/>
                  </a:lnTo>
                  <a:lnTo>
                    <a:pt x="356786" y="216964"/>
                  </a:lnTo>
                  <a:lnTo>
                    <a:pt x="360000" y="197679"/>
                  </a:lnTo>
                  <a:lnTo>
                    <a:pt x="360000" y="180000"/>
                  </a:lnTo>
                  <a:lnTo>
                    <a:pt x="360000" y="180000"/>
                  </a:lnTo>
                  <a:lnTo>
                    <a:pt x="360000" y="162321"/>
                  </a:lnTo>
                  <a:lnTo>
                    <a:pt x="356786" y="143036"/>
                  </a:lnTo>
                  <a:lnTo>
                    <a:pt x="351964" y="126964"/>
                  </a:lnTo>
                  <a:lnTo>
                    <a:pt x="345536" y="109286"/>
                  </a:lnTo>
                  <a:lnTo>
                    <a:pt x="339107" y="94821"/>
                  </a:lnTo>
                  <a:lnTo>
                    <a:pt x="329464" y="78750"/>
                  </a:lnTo>
                  <a:lnTo>
                    <a:pt x="319821" y="65893"/>
                  </a:lnTo>
                  <a:lnTo>
                    <a:pt x="306964" y="53036"/>
                  </a:lnTo>
                  <a:lnTo>
                    <a:pt x="294107" y="41786"/>
                  </a:lnTo>
                  <a:lnTo>
                    <a:pt x="281250" y="30536"/>
                  </a:lnTo>
                  <a:lnTo>
                    <a:pt x="266786" y="22500"/>
                  </a:lnTo>
                  <a:lnTo>
                    <a:pt x="250714" y="14464"/>
                  </a:lnTo>
                  <a:lnTo>
                    <a:pt x="234643" y="8036"/>
                  </a:lnTo>
                  <a:lnTo>
                    <a:pt x="216964" y="3214"/>
                  </a:lnTo>
                  <a:lnTo>
                    <a:pt x="199286" y="1607"/>
                  </a:lnTo>
                  <a:lnTo>
                    <a:pt x="180000" y="0"/>
                  </a:lnTo>
                  <a:lnTo>
                    <a:pt x="180000" y="0"/>
                  </a:lnTo>
                  <a:close/>
                  <a:moveTo>
                    <a:pt x="152679" y="263571"/>
                  </a:moveTo>
                  <a:lnTo>
                    <a:pt x="69107" y="180000"/>
                  </a:lnTo>
                  <a:lnTo>
                    <a:pt x="101250" y="147857"/>
                  </a:lnTo>
                  <a:lnTo>
                    <a:pt x="152679" y="199286"/>
                  </a:lnTo>
                  <a:lnTo>
                    <a:pt x="260357" y="91607"/>
                  </a:lnTo>
                  <a:lnTo>
                    <a:pt x="292500" y="123750"/>
                  </a:lnTo>
                  <a:lnTo>
                    <a:pt x="152679" y="263571"/>
                  </a:lnTo>
                  <a:close/>
                </a:path>
              </a:pathLst>
            </a:custGeom>
            <a:solidFill>
              <a:srgbClr val="C00000"/>
            </a:solidFill>
            <a:ln>
              <a:noFill/>
            </a:ln>
          </p:spPr>
          <p:txBody>
            <a:bodyPr vert="horz" wrap="square" lIns="91440" tIns="45720" rIns="91440" bIns="45720" numCol="1" anchor="t" anchorCtr="0"/>
            <a:lstStyle/>
            <a:p>
              <a:pPr defTabSz="1038225"/>
              <a:endParaRPr lang="zh-CN" u="sng" kern="0">
                <a:solidFill>
                  <a:srgbClr val="C00000"/>
                </a:solidFill>
                <a:latin typeface="微软雅黑"/>
                <a:ea typeface="微软雅黑"/>
              </a:endParaRPr>
            </a:p>
          </p:txBody>
        </p:sp>
        <p:sp>
          <p:nvSpPr>
            <p:cNvPr id="32" name="文本框 13"/>
            <p:cNvSpPr txBox="1"/>
            <p:nvPr/>
          </p:nvSpPr>
          <p:spPr>
            <a:xfrm>
              <a:off x="7016783" y="2071611"/>
              <a:ext cx="2552548" cy="369247"/>
            </a:xfrm>
            <a:prstGeom prst="rect">
              <a:avLst/>
            </a:prstGeom>
            <a:noFill/>
          </p:spPr>
          <p:txBody>
            <a:bodyPr wrap="square">
              <a:spAutoFit/>
            </a:bodyPr>
            <a:lstStyle/>
            <a:p>
              <a:pPr defTabSz="1038225"/>
              <a:r>
                <a:rPr lang="zh-CN" sz="1800" b="1" kern="0">
                  <a:solidFill>
                    <a:srgbClr val="C00000"/>
                  </a:solidFill>
                  <a:latin typeface="微软雅黑"/>
                  <a:ea typeface="微软雅黑"/>
                </a:rPr>
                <a:t>期末数</a:t>
              </a:r>
              <a:r>
                <a:rPr lang="en-US" sz="1800" b="1" kern="0">
                  <a:solidFill>
                    <a:srgbClr val="C00000"/>
                  </a:solidFill>
                  <a:latin typeface="微软雅黑"/>
                  <a:ea typeface="微软雅黑"/>
                </a:rPr>
                <a:t>=</a:t>
              </a:r>
              <a:r>
                <a:rPr lang="zh-CN" sz="1800" b="1" kern="0">
                  <a:solidFill>
                    <a:srgbClr val="C00000"/>
                  </a:solidFill>
                  <a:latin typeface="微软雅黑"/>
                  <a:ea typeface="微软雅黑"/>
                </a:rPr>
                <a:t>期初数</a:t>
              </a:r>
              <a:endParaRPr lang="zh-CN" sz="1800" b="1" kern="0">
                <a:solidFill>
                  <a:srgbClr val="C00000"/>
                </a:solidFill>
                <a:latin typeface="微软雅黑"/>
                <a:ea typeface="微软雅黑"/>
              </a:endParaRPr>
            </a:p>
          </p:txBody>
        </p:sp>
      </p:grpSp>
      <p:sp>
        <p:nvSpPr>
          <p:cNvPr id="33" name="TextBox 18"/>
          <p:cNvSpPr txBox="1"/>
          <p:nvPr/>
        </p:nvSpPr>
        <p:spPr>
          <a:xfrm>
            <a:off x="753890" y="2531491"/>
            <a:ext cx="2887415" cy="2805579"/>
          </a:xfrm>
          <a:prstGeom prst="rect">
            <a:avLst/>
          </a:prstGeom>
          <a:noFill/>
        </p:spPr>
        <p:txBody>
          <a:bodyPr wrap="square" lIns="103829" tIns="51913" rIns="103829" bIns="51913">
            <a:spAutoFit/>
          </a:bodyPr>
          <a:lstStyle/>
          <a:p>
            <a:pPr defTabSz="1038225">
              <a:lnSpc>
                <a:spcPct val="130000"/>
              </a:lnSpc>
            </a:pPr>
            <a:r>
              <a:rPr lang="zh-CN" sz="1500">
                <a:latin typeface="微软雅黑"/>
                <a:ea typeface="微软雅黑"/>
              </a:rPr>
              <a:t>差额即为当期利润再投资，期末数为存量部分利润再投资。</a:t>
            </a:r>
            <a:endParaRPr lang="en-US" sz="1500">
              <a:latin typeface="微软雅黑"/>
              <a:ea typeface="微软雅黑"/>
            </a:endParaRPr>
          </a:p>
          <a:p>
            <a:pPr defTabSz="1038225">
              <a:lnSpc>
                <a:spcPct val="130000"/>
              </a:lnSpc>
            </a:pPr>
            <a:r>
              <a:rPr lang="zh-CN" sz="1500">
                <a:latin typeface="微软雅黑"/>
                <a:ea typeface="微软雅黑"/>
              </a:rPr>
              <a:t>如：</a:t>
            </a:r>
            <a:endParaRPr lang="en-US" sz="1500">
              <a:latin typeface="微软雅黑"/>
              <a:ea typeface="微软雅黑"/>
            </a:endParaRPr>
          </a:p>
          <a:p>
            <a:pPr defTabSz="1038225">
              <a:lnSpc>
                <a:spcPct val="130000"/>
              </a:lnSpc>
            </a:pPr>
            <a:r>
              <a:rPr lang="zh-CN" sz="1500">
                <a:latin typeface="微软雅黑"/>
                <a:ea typeface="微软雅黑"/>
              </a:rPr>
              <a:t>期初未分配利润为</a:t>
            </a:r>
            <a:r>
              <a:rPr lang="en-US" sz="1500">
                <a:latin typeface="微软雅黑"/>
                <a:ea typeface="微软雅黑"/>
              </a:rPr>
              <a:t>500</a:t>
            </a:r>
            <a:r>
              <a:rPr lang="zh-CN"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期末为</a:t>
            </a:r>
            <a:r>
              <a:rPr lang="en-US" sz="1500">
                <a:latin typeface="微软雅黑"/>
                <a:ea typeface="微软雅黑"/>
              </a:rPr>
              <a:t>900</a:t>
            </a:r>
            <a:r>
              <a:rPr lang="zh-CN" sz="1500">
                <a:latin typeface="微软雅黑"/>
                <a:ea typeface="微软雅黑"/>
              </a:rPr>
              <a:t>，</a:t>
            </a:r>
            <a:endParaRPr lang="zh-CN" sz="1500">
              <a:latin typeface="微软雅黑"/>
              <a:ea typeface="微软雅黑"/>
            </a:endParaRPr>
          </a:p>
          <a:p>
            <a:pPr defTabSz="1038225">
              <a:lnSpc>
                <a:spcPct val="130000"/>
              </a:lnSpc>
            </a:pPr>
            <a:r>
              <a:rPr lang="zh-CN" sz="1500" b="1">
                <a:latin typeface="微软雅黑"/>
                <a:ea typeface="微软雅黑"/>
              </a:rPr>
              <a:t>当期利润再投资</a:t>
            </a:r>
            <a:endParaRPr lang="zh-CN" sz="1500" b="1">
              <a:latin typeface="微软雅黑"/>
              <a:ea typeface="微软雅黑"/>
            </a:endParaRPr>
          </a:p>
          <a:p>
            <a:pPr defTabSz="1038225">
              <a:lnSpc>
                <a:spcPct val="130000"/>
              </a:lnSpc>
            </a:pPr>
            <a:r>
              <a:rPr lang="en-US" sz="1500">
                <a:latin typeface="微软雅黑"/>
                <a:ea typeface="微软雅黑"/>
              </a:rPr>
              <a:t>=900-500=400</a:t>
            </a:r>
            <a:endParaRPr lang="en-US" sz="1500">
              <a:latin typeface="微软雅黑"/>
              <a:ea typeface="微软雅黑"/>
            </a:endParaRPr>
          </a:p>
          <a:p>
            <a:pPr defTabSz="1038225">
              <a:lnSpc>
                <a:spcPct val="130000"/>
              </a:lnSpc>
            </a:pPr>
            <a:r>
              <a:rPr lang="zh-CN" sz="1500" b="1">
                <a:latin typeface="微软雅黑"/>
                <a:ea typeface="微软雅黑"/>
              </a:rPr>
              <a:t>利润再投资（年末存量部分）</a:t>
            </a:r>
            <a:r>
              <a:rPr lang="en-US" sz="1500">
                <a:latin typeface="微软雅黑"/>
                <a:ea typeface="微软雅黑"/>
              </a:rPr>
              <a:t>=900</a:t>
            </a:r>
            <a:endParaRPr lang="en-US" sz="1500">
              <a:latin typeface="微软雅黑"/>
              <a:ea typeface="微软雅黑"/>
            </a:endParaRPr>
          </a:p>
        </p:txBody>
      </p:sp>
      <p:grpSp>
        <p:nvGrpSpPr>
          <p:cNvPr id="34" name="组合 33"/>
          <p:cNvGrpSpPr/>
          <p:nvPr/>
        </p:nvGrpSpPr>
        <p:grpSpPr>
          <a:xfrm>
            <a:off x="778386" y="2025343"/>
            <a:ext cx="3660092" cy="380058"/>
            <a:chOff x="632519" y="1988840"/>
            <a:chExt cx="2974211" cy="379970"/>
          </a:xfrm>
        </p:grpSpPr>
        <p:sp>
          <p:nvSpPr>
            <p:cNvPr id="35" name="Freeform 94"/>
            <p:cNvSpPr/>
            <p:nvPr/>
          </p:nvSpPr>
          <p:spPr>
            <a:xfrm>
              <a:off x="632519" y="1988840"/>
              <a:ext cx="360000" cy="360000"/>
            </a:xfrm>
            <a:custGeom>
              <a:rect l="0" t="0" r="r" b="b"/>
              <a:pathLst>
                <a:path w="360000" h="360000">
                  <a:moveTo>
                    <a:pt x="180000" y="0"/>
                  </a:moveTo>
                  <a:lnTo>
                    <a:pt x="180000" y="0"/>
                  </a:lnTo>
                  <a:lnTo>
                    <a:pt x="162321" y="1607"/>
                  </a:lnTo>
                  <a:lnTo>
                    <a:pt x="144643" y="3214"/>
                  </a:lnTo>
                  <a:lnTo>
                    <a:pt x="126964" y="8036"/>
                  </a:lnTo>
                  <a:lnTo>
                    <a:pt x="110893" y="14464"/>
                  </a:lnTo>
                  <a:lnTo>
                    <a:pt x="94821" y="22500"/>
                  </a:lnTo>
                  <a:lnTo>
                    <a:pt x="80357" y="30536"/>
                  </a:lnTo>
                  <a:lnTo>
                    <a:pt x="65893" y="41786"/>
                  </a:lnTo>
                  <a:lnTo>
                    <a:pt x="53036" y="53036"/>
                  </a:lnTo>
                  <a:lnTo>
                    <a:pt x="41786" y="65893"/>
                  </a:lnTo>
                  <a:lnTo>
                    <a:pt x="30536" y="78750"/>
                  </a:lnTo>
                  <a:lnTo>
                    <a:pt x="22500" y="94821"/>
                  </a:lnTo>
                  <a:lnTo>
                    <a:pt x="14464" y="109286"/>
                  </a:lnTo>
                  <a:lnTo>
                    <a:pt x="8036" y="126964"/>
                  </a:lnTo>
                  <a:lnTo>
                    <a:pt x="4821" y="143036"/>
                  </a:lnTo>
                  <a:lnTo>
                    <a:pt x="1607" y="162321"/>
                  </a:lnTo>
                  <a:lnTo>
                    <a:pt x="0" y="180000"/>
                  </a:lnTo>
                  <a:lnTo>
                    <a:pt x="0" y="180000"/>
                  </a:lnTo>
                  <a:lnTo>
                    <a:pt x="1607" y="197679"/>
                  </a:lnTo>
                  <a:lnTo>
                    <a:pt x="4821" y="216964"/>
                  </a:lnTo>
                  <a:lnTo>
                    <a:pt x="8036" y="233036"/>
                  </a:lnTo>
                  <a:lnTo>
                    <a:pt x="14464" y="250714"/>
                  </a:lnTo>
                  <a:lnTo>
                    <a:pt x="22500" y="265179"/>
                  </a:lnTo>
                  <a:lnTo>
                    <a:pt x="30536" y="281250"/>
                  </a:lnTo>
                  <a:lnTo>
                    <a:pt x="41786" y="294107"/>
                  </a:lnTo>
                  <a:lnTo>
                    <a:pt x="53036" y="306964"/>
                  </a:lnTo>
                  <a:lnTo>
                    <a:pt x="65893" y="318214"/>
                  </a:lnTo>
                  <a:lnTo>
                    <a:pt x="80357" y="329464"/>
                  </a:lnTo>
                  <a:lnTo>
                    <a:pt x="94821" y="337500"/>
                  </a:lnTo>
                  <a:lnTo>
                    <a:pt x="110893" y="345536"/>
                  </a:lnTo>
                  <a:lnTo>
                    <a:pt x="126964" y="351964"/>
                  </a:lnTo>
                  <a:lnTo>
                    <a:pt x="144643" y="356786"/>
                  </a:lnTo>
                  <a:lnTo>
                    <a:pt x="162321" y="358393"/>
                  </a:lnTo>
                  <a:lnTo>
                    <a:pt x="180000" y="360000"/>
                  </a:lnTo>
                  <a:lnTo>
                    <a:pt x="180000" y="360000"/>
                  </a:lnTo>
                  <a:lnTo>
                    <a:pt x="199286" y="358393"/>
                  </a:lnTo>
                  <a:lnTo>
                    <a:pt x="216964" y="356786"/>
                  </a:lnTo>
                  <a:lnTo>
                    <a:pt x="234643" y="351964"/>
                  </a:lnTo>
                  <a:lnTo>
                    <a:pt x="250714" y="345536"/>
                  </a:lnTo>
                  <a:lnTo>
                    <a:pt x="266786" y="337500"/>
                  </a:lnTo>
                  <a:lnTo>
                    <a:pt x="281250" y="329464"/>
                  </a:lnTo>
                  <a:lnTo>
                    <a:pt x="294107" y="318214"/>
                  </a:lnTo>
                  <a:lnTo>
                    <a:pt x="306964" y="306964"/>
                  </a:lnTo>
                  <a:lnTo>
                    <a:pt x="319821" y="294107"/>
                  </a:lnTo>
                  <a:lnTo>
                    <a:pt x="329464" y="281250"/>
                  </a:lnTo>
                  <a:lnTo>
                    <a:pt x="339107" y="265179"/>
                  </a:lnTo>
                  <a:lnTo>
                    <a:pt x="345536" y="250714"/>
                  </a:lnTo>
                  <a:lnTo>
                    <a:pt x="351964" y="233036"/>
                  </a:lnTo>
                  <a:lnTo>
                    <a:pt x="356786" y="216964"/>
                  </a:lnTo>
                  <a:lnTo>
                    <a:pt x="360000" y="197679"/>
                  </a:lnTo>
                  <a:lnTo>
                    <a:pt x="360000" y="180000"/>
                  </a:lnTo>
                  <a:lnTo>
                    <a:pt x="360000" y="180000"/>
                  </a:lnTo>
                  <a:lnTo>
                    <a:pt x="360000" y="162321"/>
                  </a:lnTo>
                  <a:lnTo>
                    <a:pt x="356786" y="143036"/>
                  </a:lnTo>
                  <a:lnTo>
                    <a:pt x="351964" y="126964"/>
                  </a:lnTo>
                  <a:lnTo>
                    <a:pt x="345536" y="109286"/>
                  </a:lnTo>
                  <a:lnTo>
                    <a:pt x="339107" y="94821"/>
                  </a:lnTo>
                  <a:lnTo>
                    <a:pt x="329464" y="78750"/>
                  </a:lnTo>
                  <a:lnTo>
                    <a:pt x="319821" y="65893"/>
                  </a:lnTo>
                  <a:lnTo>
                    <a:pt x="306964" y="53036"/>
                  </a:lnTo>
                  <a:lnTo>
                    <a:pt x="294107" y="41786"/>
                  </a:lnTo>
                  <a:lnTo>
                    <a:pt x="281250" y="30536"/>
                  </a:lnTo>
                  <a:lnTo>
                    <a:pt x="266786" y="22500"/>
                  </a:lnTo>
                  <a:lnTo>
                    <a:pt x="250714" y="14464"/>
                  </a:lnTo>
                  <a:lnTo>
                    <a:pt x="234643" y="8036"/>
                  </a:lnTo>
                  <a:lnTo>
                    <a:pt x="216964" y="3214"/>
                  </a:lnTo>
                  <a:lnTo>
                    <a:pt x="199286" y="1607"/>
                  </a:lnTo>
                  <a:lnTo>
                    <a:pt x="180000" y="0"/>
                  </a:lnTo>
                  <a:lnTo>
                    <a:pt x="180000" y="0"/>
                  </a:lnTo>
                  <a:close/>
                  <a:moveTo>
                    <a:pt x="152679" y="263571"/>
                  </a:moveTo>
                  <a:lnTo>
                    <a:pt x="69107" y="180000"/>
                  </a:lnTo>
                  <a:lnTo>
                    <a:pt x="101250" y="147857"/>
                  </a:lnTo>
                  <a:lnTo>
                    <a:pt x="152679" y="199286"/>
                  </a:lnTo>
                  <a:lnTo>
                    <a:pt x="260357" y="91607"/>
                  </a:lnTo>
                  <a:lnTo>
                    <a:pt x="292500" y="123750"/>
                  </a:lnTo>
                  <a:lnTo>
                    <a:pt x="152679" y="263571"/>
                  </a:lnTo>
                  <a:close/>
                </a:path>
              </a:pathLst>
            </a:custGeom>
            <a:solidFill>
              <a:schemeClr val="accent2">
                <a:lumMod val="50000"/>
              </a:schemeClr>
            </a:solidFill>
            <a:ln>
              <a:noFill/>
            </a:ln>
          </p:spPr>
          <p:txBody>
            <a:bodyPr vert="horz" wrap="square" lIns="91440" tIns="45720" rIns="91440" bIns="45720" numCol="1" anchor="t" anchorCtr="0"/>
            <a:lstStyle/>
            <a:p>
              <a:pPr defTabSz="1038225"/>
              <a:endParaRPr lang="zh-CN" u="sng" kern="0">
                <a:solidFill>
                  <a:srgbClr val="000000"/>
                </a:solidFill>
                <a:latin typeface="微软雅黑"/>
                <a:ea typeface="微软雅黑"/>
              </a:endParaRPr>
            </a:p>
          </p:txBody>
        </p:sp>
        <p:sp>
          <p:nvSpPr>
            <p:cNvPr id="36" name="文本框 15"/>
            <p:cNvSpPr txBox="1"/>
            <p:nvPr/>
          </p:nvSpPr>
          <p:spPr>
            <a:xfrm>
              <a:off x="1054182" y="1999563"/>
              <a:ext cx="2552548" cy="369247"/>
            </a:xfrm>
            <a:prstGeom prst="rect">
              <a:avLst/>
            </a:prstGeom>
            <a:noFill/>
          </p:spPr>
          <p:txBody>
            <a:bodyPr wrap="square">
              <a:spAutoFit/>
            </a:bodyPr>
            <a:lstStyle/>
            <a:p>
              <a:pPr defTabSz="1038225"/>
              <a:r>
                <a:rPr lang="zh-CN" sz="1800" b="1" kern="0">
                  <a:solidFill>
                    <a:schemeClr val="accent2">
                      <a:lumMod val="50000"/>
                    </a:schemeClr>
                  </a:solidFill>
                  <a:latin typeface="微软雅黑"/>
                  <a:ea typeface="微软雅黑"/>
                </a:rPr>
                <a:t>期末数＞期初数</a:t>
              </a:r>
              <a:endParaRPr lang="zh-CN" sz="1800" b="1" kern="0">
                <a:solidFill>
                  <a:schemeClr val="accent2">
                    <a:lumMod val="50000"/>
                  </a:schemeClr>
                </a:solidFill>
                <a:latin typeface="微软雅黑"/>
                <a:ea typeface="微软雅黑"/>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p:cNvPicPr/>
          <p:nvPr/>
        </p:nvPicPr>
        <p:blipFill rotWithShape="1">
          <a:blip r:embed="rId2"/>
          <a:srcRect l="32109" t="47692" r="8428"/>
          <a:stretch/>
        </p:blipFill>
        <p:spPr>
          <a:xfrm>
            <a:off x="1044232" y="2277408"/>
            <a:ext cx="3322643" cy="1781775"/>
          </a:xfrm>
          <a:prstGeom prst="roundRect">
            <a:avLst>
              <a:gd name="adj" fmla="val 8594"/>
            </a:avLst>
          </a:prstGeom>
          <a:solidFill>
            <a:srgbClr val="FFFFFF">
              <a:shade val="85000"/>
            </a:srgbClr>
          </a:solidFill>
          <a:ln>
            <a:solidFill>
              <a:schemeClr val="bg1">
                <a:lumMod val="75000"/>
              </a:schemeClr>
            </a:solidFill>
          </a:ln>
          <a:effectLst>
            <a:outerShdw blurRad="50800" dist="38100" dir="2700000" algn="tl" rotWithShape="0">
              <a:srgbClr val="000000">
                <a:alpha val="40000"/>
              </a:srgbClr>
            </a:outerShdw>
            <a:reflection blurRad="6350" stA="52000" endA="300" endPos="35000" dir="5400000" sy="-100000" algn="bl" rotWithShape="0"/>
          </a:effectLst>
        </p:spPr>
      </p:pic>
      <p:sp>
        <p:nvSpPr>
          <p:cNvPr id="82" name="文本框 78"/>
          <p:cNvSpPr txBox="1"/>
          <p:nvPr/>
        </p:nvSpPr>
        <p:spPr>
          <a:xfrm>
            <a:off x="1609538" y="1374190"/>
            <a:ext cx="2040315" cy="951225"/>
          </a:xfrm>
          <a:prstGeom prst="rect">
            <a:avLst/>
          </a:prstGeom>
          <a:noFill/>
          <a:ln>
            <a:noFill/>
          </a:ln>
        </p:spPr>
        <p:txBody>
          <a:bodyPr wrap="none" lIns="103829" tIns="51913" rIns="103829" bIns="51913">
            <a:spAutoFit/>
          </a:bodyPr>
          <a:lstStyle/>
          <a:p>
            <a:pPr defTabSz="1038225"/>
            <a:r>
              <a:rPr lang="zh-CN" sz="5500" b="1">
                <a:latin typeface="微软雅黑"/>
                <a:ea typeface="微软雅黑"/>
              </a:rPr>
              <a:t>目  录</a:t>
            </a:r>
            <a:endParaRPr lang="zh-CN" sz="5500" b="1">
              <a:latin typeface="微软雅黑"/>
              <a:ea typeface="微软雅黑"/>
            </a:endParaRPr>
          </a:p>
        </p:txBody>
      </p:sp>
      <p:sp>
        <p:nvSpPr>
          <p:cNvPr id="83" name="文本框 79"/>
          <p:cNvSpPr txBox="1"/>
          <p:nvPr/>
        </p:nvSpPr>
        <p:spPr>
          <a:xfrm>
            <a:off x="5542887" y="162047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1.</a:t>
            </a:r>
            <a:r>
              <a:rPr lang="zh-CN" sz="3600">
                <a:latin typeface="微软雅黑"/>
                <a:ea typeface="微软雅黑"/>
              </a:rPr>
              <a:t>统计工作填报要求</a:t>
            </a:r>
            <a:endParaRPr lang="zh-CN" sz="3600">
              <a:latin typeface="微软雅黑"/>
              <a:ea typeface="微软雅黑"/>
            </a:endParaRPr>
          </a:p>
        </p:txBody>
      </p:sp>
      <p:sp>
        <p:nvSpPr>
          <p:cNvPr id="84" name="文本框 80"/>
          <p:cNvSpPr txBox="1"/>
          <p:nvPr/>
        </p:nvSpPr>
        <p:spPr>
          <a:xfrm>
            <a:off x="5553047" y="2506012"/>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2.</a:t>
            </a:r>
            <a:r>
              <a:rPr lang="zh-CN" sz="3600">
                <a:latin typeface="微软雅黑"/>
                <a:ea typeface="微软雅黑"/>
              </a:rPr>
              <a:t>统计工作填报主体</a:t>
            </a:r>
            <a:endParaRPr lang="zh-CN" sz="3600">
              <a:latin typeface="微软雅黑"/>
              <a:ea typeface="微软雅黑"/>
            </a:endParaRPr>
          </a:p>
        </p:txBody>
      </p:sp>
      <p:sp>
        <p:nvSpPr>
          <p:cNvPr id="85" name="文本框 81"/>
          <p:cNvSpPr txBox="1"/>
          <p:nvPr/>
        </p:nvSpPr>
        <p:spPr>
          <a:xfrm>
            <a:off x="5553047" y="342782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3.</a:t>
            </a:r>
            <a:r>
              <a:rPr lang="zh-CN" sz="3600">
                <a:latin typeface="微软雅黑"/>
                <a:ea typeface="微软雅黑"/>
              </a:rPr>
              <a:t>统计工作填报内容</a:t>
            </a:r>
            <a:endParaRPr lang="zh-CN" sz="3600">
              <a:latin typeface="微软雅黑"/>
              <a:ea typeface="微软雅黑"/>
            </a:endParaRPr>
          </a:p>
        </p:txBody>
      </p:sp>
      <p:sp>
        <p:nvSpPr>
          <p:cNvPr id="86" name="文本框 82"/>
          <p:cNvSpPr txBox="1"/>
          <p:nvPr/>
        </p:nvSpPr>
        <p:spPr>
          <a:xfrm>
            <a:off x="5542891" y="4256707"/>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4.</a:t>
            </a:r>
            <a:r>
              <a:rPr lang="zh-CN" sz="3600">
                <a:latin typeface="微软雅黑"/>
                <a:ea typeface="微软雅黑"/>
              </a:rPr>
              <a:t>统计工作填报方法</a:t>
            </a:r>
            <a:endParaRPr lang="zh-CN" sz="3600">
              <a:latin typeface="微软雅黑"/>
              <a:ea typeface="微软雅黑"/>
            </a:endParaRPr>
          </a:p>
        </p:txBody>
      </p:sp>
      <p:cxnSp>
        <p:nvCxnSpPr>
          <p:cNvPr id="87" name="直接连接符 86"/>
          <p:cNvCxnSpPr/>
          <p:nvPr/>
        </p:nvCxnSpPr>
        <p:spPr>
          <a:xfrm flipV="1">
            <a:off x="5254014" y="3212527"/>
            <a:ext cx="5714948" cy="17759"/>
          </a:xfrm>
          <a:prstGeom prst="line">
            <a:avLst/>
          </a:prstGeom>
          <a:ln w="9525" cap="rnd">
            <a:solidFill>
              <a:schemeClr val="accent1">
                <a:shade val="95000"/>
              </a:schemeClr>
            </a:solidFill>
            <a:prstDash val="solid"/>
            <a:round/>
            <a:tailEnd type="none" w="sm" len="sm"/>
          </a:ln>
        </p:spPr>
      </p:cxnSp>
      <p:cxnSp>
        <p:nvCxnSpPr>
          <p:cNvPr id="88" name="直接连接符 87"/>
          <p:cNvCxnSpPr/>
          <p:nvPr/>
        </p:nvCxnSpPr>
        <p:spPr>
          <a:xfrm flipV="1">
            <a:off x="5254014" y="4085099"/>
            <a:ext cx="5714948" cy="17759"/>
          </a:xfrm>
          <a:prstGeom prst="line">
            <a:avLst/>
          </a:prstGeom>
          <a:ln w="9525" cap="rnd">
            <a:solidFill>
              <a:schemeClr val="accent1">
                <a:shade val="95000"/>
              </a:schemeClr>
            </a:solidFill>
            <a:prstDash val="solid"/>
            <a:round/>
            <a:tailEnd type="none" w="sm" len="sm"/>
          </a:ln>
        </p:spPr>
      </p:cxnSp>
      <p:cxnSp>
        <p:nvCxnSpPr>
          <p:cNvPr id="89" name="直接连接符 88"/>
          <p:cNvCxnSpPr/>
          <p:nvPr/>
        </p:nvCxnSpPr>
        <p:spPr>
          <a:xfrm flipV="1">
            <a:off x="5254014" y="4957678"/>
            <a:ext cx="5714948" cy="17759"/>
          </a:xfrm>
          <a:prstGeom prst="line">
            <a:avLst/>
          </a:prstGeom>
          <a:ln w="9525" cap="rnd">
            <a:solidFill>
              <a:schemeClr val="accent1">
                <a:shade val="95000"/>
              </a:schemeClr>
            </a:solidFill>
            <a:prstDash val="solid"/>
            <a:round/>
            <a:tailEnd type="none" w="sm" len="sm"/>
          </a:ln>
        </p:spPr>
      </p:cxnSp>
      <p:cxnSp>
        <p:nvCxnSpPr>
          <p:cNvPr id="90" name="直接连接符 89"/>
          <p:cNvCxnSpPr/>
          <p:nvPr/>
        </p:nvCxnSpPr>
        <p:spPr>
          <a:xfrm flipV="1">
            <a:off x="5359564" y="925114"/>
            <a:ext cx="42121" cy="5673765"/>
          </a:xfrm>
          <a:prstGeom prst="line">
            <a:avLst/>
          </a:prstGeom>
          <a:ln w="9525" cap="rnd">
            <a:solidFill>
              <a:schemeClr val="accent1">
                <a:shade val="95000"/>
              </a:schemeClr>
            </a:solidFill>
            <a:prstDash val="solid"/>
            <a:round/>
            <a:tailEnd type="none" w="sm" len="sm"/>
          </a:ln>
        </p:spPr>
      </p:cxnSp>
      <p:cxnSp>
        <p:nvCxnSpPr>
          <p:cNvPr id="97" name="直接连接符 96"/>
          <p:cNvCxnSpPr/>
          <p:nvPr/>
        </p:nvCxnSpPr>
        <p:spPr>
          <a:xfrm flipV="1">
            <a:off x="5254014" y="1467377"/>
            <a:ext cx="5714948" cy="17759"/>
          </a:xfrm>
          <a:prstGeom prst="line">
            <a:avLst/>
          </a:prstGeom>
          <a:ln w="9525" cap="rnd">
            <a:solidFill>
              <a:schemeClr val="accent1">
                <a:shade val="95000"/>
              </a:schemeClr>
            </a:solidFill>
            <a:prstDash val="solid"/>
            <a:round/>
            <a:tailEnd type="none" w="sm" len="sm"/>
          </a:ln>
        </p:spPr>
      </p:cxnSp>
      <p:cxnSp>
        <p:nvCxnSpPr>
          <p:cNvPr id="98" name="直接连接符 97"/>
          <p:cNvCxnSpPr/>
          <p:nvPr/>
        </p:nvCxnSpPr>
        <p:spPr>
          <a:xfrm flipV="1">
            <a:off x="5254014" y="2339952"/>
            <a:ext cx="5714948" cy="17759"/>
          </a:xfrm>
          <a:prstGeom prst="line">
            <a:avLst/>
          </a:prstGeom>
          <a:ln w="9525" cap="rnd">
            <a:solidFill>
              <a:schemeClr val="accent1">
                <a:shade val="95000"/>
              </a:schemeClr>
            </a:solidFill>
            <a:prstDash val="solid"/>
            <a:round/>
            <a:tailEnd type="none" w="sm" len="sm"/>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
          <p:cNvSpPr txBox="1"/>
          <p:nvPr/>
        </p:nvSpPr>
        <p:spPr>
          <a:xfrm>
            <a:off x="2462050" y="806477"/>
            <a:ext cx="7266323" cy="597282"/>
          </a:xfrm>
          <a:prstGeom prst="rect">
            <a:avLst/>
          </a:prstGeom>
          <a:noFill/>
        </p:spPr>
        <p:txBody>
          <a:bodyPr wrap="square" lIns="103829" tIns="51913" rIns="103829" bIns="51913">
            <a:spAutoFit/>
          </a:bodyPr>
          <a:lstStyle/>
          <a:p>
            <a:pPr defTabSz="1038225"/>
            <a:r>
              <a:rPr lang="zh-CN" sz="3200" b="1">
                <a:solidFill>
                  <a:schemeClr val="accent2">
                    <a:lumMod val="50000"/>
                  </a:schemeClr>
                </a:solidFill>
                <a:latin typeface="微软雅黑"/>
                <a:ea typeface="微软雅黑"/>
              </a:rPr>
              <a:t>未分配利润期初和期末一个为负值</a:t>
            </a:r>
            <a:endParaRPr lang="zh-CN" sz="3200" b="1">
              <a:solidFill>
                <a:schemeClr val="accent2">
                  <a:lumMod val="50000"/>
                </a:schemeClr>
              </a:solidFill>
              <a:latin typeface="微软雅黑"/>
              <a:ea typeface="微软雅黑"/>
            </a:endParaRPr>
          </a:p>
        </p:txBody>
      </p:sp>
      <p:sp>
        <p:nvSpPr>
          <p:cNvPr id="25" name="TextBox 18"/>
          <p:cNvSpPr txBox="1"/>
          <p:nvPr/>
        </p:nvSpPr>
        <p:spPr>
          <a:xfrm>
            <a:off x="6892736" y="2133355"/>
            <a:ext cx="3747457" cy="1909061"/>
          </a:xfrm>
          <a:prstGeom prst="rect">
            <a:avLst/>
          </a:prstGeom>
          <a:noFill/>
        </p:spPr>
        <p:txBody>
          <a:bodyPr wrap="square" lIns="103829" tIns="51913" rIns="103829" bIns="51913">
            <a:spAutoFit/>
          </a:bodyPr>
          <a:lstStyle/>
          <a:p>
            <a:pPr defTabSz="1038225">
              <a:lnSpc>
                <a:spcPct val="130000"/>
              </a:lnSpc>
            </a:pPr>
            <a:r>
              <a:rPr lang="zh-CN" sz="1500" b="1">
                <a:latin typeface="微软雅黑"/>
                <a:ea typeface="微软雅黑"/>
              </a:rPr>
              <a:t>当期利润再投资</a:t>
            </a:r>
            <a:r>
              <a:rPr lang="zh-CN" sz="1500">
                <a:latin typeface="微软雅黑"/>
                <a:ea typeface="微软雅黑"/>
              </a:rPr>
              <a:t>和</a:t>
            </a:r>
            <a:r>
              <a:rPr lang="zh-CN" sz="1500" b="1">
                <a:latin typeface="微软雅黑"/>
                <a:ea typeface="微软雅黑"/>
              </a:rPr>
              <a:t>利润再投资</a:t>
            </a:r>
            <a:r>
              <a:rPr lang="zh-CN" sz="1500">
                <a:latin typeface="微软雅黑"/>
                <a:ea typeface="微软雅黑"/>
              </a:rPr>
              <a:t>均为</a:t>
            </a:r>
            <a:r>
              <a:rPr lang="zh-CN" sz="1500" b="1">
                <a:latin typeface="微软雅黑"/>
                <a:ea typeface="微软雅黑"/>
              </a:rPr>
              <a:t>“</a:t>
            </a:r>
            <a:r>
              <a:rPr lang="en-US" sz="1500" b="1">
                <a:latin typeface="微软雅黑"/>
                <a:ea typeface="微软雅黑"/>
              </a:rPr>
              <a:t>0</a:t>
            </a:r>
            <a:r>
              <a:rPr lang="en-US"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如：</a:t>
            </a:r>
            <a:endParaRPr lang="en-US" sz="1500">
              <a:latin typeface="微软雅黑"/>
              <a:ea typeface="微软雅黑"/>
            </a:endParaRPr>
          </a:p>
          <a:p>
            <a:pPr defTabSz="1038225">
              <a:lnSpc>
                <a:spcPct val="130000"/>
              </a:lnSpc>
            </a:pPr>
            <a:r>
              <a:rPr lang="zh-CN" sz="1500">
                <a:latin typeface="微软雅黑"/>
                <a:ea typeface="微软雅黑"/>
              </a:rPr>
              <a:t>期初未分配利润为</a:t>
            </a:r>
            <a:r>
              <a:rPr lang="en-US" sz="1500">
                <a:latin typeface="微软雅黑"/>
                <a:ea typeface="微软雅黑"/>
              </a:rPr>
              <a:t>100</a:t>
            </a:r>
            <a:r>
              <a:rPr lang="zh-CN" sz="1500">
                <a:latin typeface="微软雅黑"/>
                <a:ea typeface="微软雅黑"/>
              </a:rPr>
              <a:t>，</a:t>
            </a:r>
            <a:endParaRPr lang="en-US" sz="1500">
              <a:latin typeface="微软雅黑"/>
              <a:ea typeface="微软雅黑"/>
            </a:endParaRPr>
          </a:p>
          <a:p>
            <a:pPr defTabSz="1038225">
              <a:lnSpc>
                <a:spcPct val="130000"/>
              </a:lnSpc>
            </a:pPr>
            <a:r>
              <a:rPr lang="zh-CN" sz="1500">
                <a:latin typeface="微软雅黑"/>
                <a:ea typeface="微软雅黑"/>
              </a:rPr>
              <a:t>期末为</a:t>
            </a:r>
            <a:r>
              <a:rPr lang="en-US" sz="1500">
                <a:latin typeface="微软雅黑"/>
                <a:ea typeface="微软雅黑"/>
              </a:rPr>
              <a:t>-200</a:t>
            </a:r>
            <a:endParaRPr lang="zh-CN" sz="1500">
              <a:latin typeface="微软雅黑"/>
              <a:ea typeface="微软雅黑"/>
            </a:endParaRPr>
          </a:p>
          <a:p>
            <a:pPr defTabSz="1038225">
              <a:lnSpc>
                <a:spcPct val="130000"/>
              </a:lnSpc>
            </a:pPr>
            <a:r>
              <a:rPr lang="zh-CN" sz="1500" b="1">
                <a:latin typeface="微软雅黑"/>
                <a:ea typeface="微软雅黑"/>
              </a:rPr>
              <a:t>当期利润再投资</a:t>
            </a:r>
            <a:r>
              <a:rPr lang="en-US" sz="1500">
                <a:latin typeface="微软雅黑"/>
                <a:ea typeface="微软雅黑"/>
              </a:rPr>
              <a:t>=0</a:t>
            </a:r>
            <a:endParaRPr lang="zh-CN" sz="1500">
              <a:latin typeface="微软雅黑"/>
              <a:ea typeface="微软雅黑"/>
            </a:endParaRPr>
          </a:p>
          <a:p>
            <a:pPr defTabSz="1038225">
              <a:lnSpc>
                <a:spcPct val="130000"/>
              </a:lnSpc>
            </a:pPr>
            <a:r>
              <a:rPr lang="zh-CN" sz="1500" b="1">
                <a:latin typeface="微软雅黑"/>
                <a:ea typeface="微软雅黑"/>
              </a:rPr>
              <a:t>利润再投资（存量部分）</a:t>
            </a:r>
            <a:r>
              <a:rPr lang="en-US" sz="1500">
                <a:latin typeface="微软雅黑"/>
                <a:ea typeface="微软雅黑"/>
              </a:rPr>
              <a:t>=0</a:t>
            </a:r>
            <a:endParaRPr lang="en-US" sz="1500">
              <a:latin typeface="微软雅黑"/>
              <a:ea typeface="微软雅黑"/>
            </a:endParaRPr>
          </a:p>
        </p:txBody>
      </p:sp>
      <p:grpSp>
        <p:nvGrpSpPr>
          <p:cNvPr id="26" name="组合 25"/>
          <p:cNvGrpSpPr/>
          <p:nvPr/>
        </p:nvGrpSpPr>
        <p:grpSpPr>
          <a:xfrm>
            <a:off x="6804120" y="1661964"/>
            <a:ext cx="3677856" cy="399342"/>
            <a:chOff x="3600627" y="2027070"/>
            <a:chExt cx="2988647" cy="399250"/>
          </a:xfrm>
        </p:grpSpPr>
        <p:sp>
          <p:nvSpPr>
            <p:cNvPr id="27" name="Freeform 94"/>
            <p:cNvSpPr/>
            <p:nvPr/>
          </p:nvSpPr>
          <p:spPr>
            <a:xfrm>
              <a:off x="3600627" y="2027070"/>
              <a:ext cx="360000" cy="360000"/>
            </a:xfrm>
            <a:custGeom>
              <a:rect l="0" t="0" r="r" b="b"/>
              <a:pathLst>
                <a:path w="360000" h="360000">
                  <a:moveTo>
                    <a:pt x="180000" y="0"/>
                  </a:moveTo>
                  <a:lnTo>
                    <a:pt x="180000" y="0"/>
                  </a:lnTo>
                  <a:lnTo>
                    <a:pt x="162321" y="1607"/>
                  </a:lnTo>
                  <a:lnTo>
                    <a:pt x="144643" y="3214"/>
                  </a:lnTo>
                  <a:lnTo>
                    <a:pt x="126964" y="8036"/>
                  </a:lnTo>
                  <a:lnTo>
                    <a:pt x="110893" y="14464"/>
                  </a:lnTo>
                  <a:lnTo>
                    <a:pt x="94821" y="22500"/>
                  </a:lnTo>
                  <a:lnTo>
                    <a:pt x="80357" y="30536"/>
                  </a:lnTo>
                  <a:lnTo>
                    <a:pt x="65893" y="41786"/>
                  </a:lnTo>
                  <a:lnTo>
                    <a:pt x="53036" y="53036"/>
                  </a:lnTo>
                  <a:lnTo>
                    <a:pt x="41786" y="65893"/>
                  </a:lnTo>
                  <a:lnTo>
                    <a:pt x="30536" y="78750"/>
                  </a:lnTo>
                  <a:lnTo>
                    <a:pt x="22500" y="94821"/>
                  </a:lnTo>
                  <a:lnTo>
                    <a:pt x="14464" y="109286"/>
                  </a:lnTo>
                  <a:lnTo>
                    <a:pt x="8036" y="126964"/>
                  </a:lnTo>
                  <a:lnTo>
                    <a:pt x="4821" y="143036"/>
                  </a:lnTo>
                  <a:lnTo>
                    <a:pt x="1607" y="162321"/>
                  </a:lnTo>
                  <a:lnTo>
                    <a:pt x="0" y="180000"/>
                  </a:lnTo>
                  <a:lnTo>
                    <a:pt x="0" y="180000"/>
                  </a:lnTo>
                  <a:lnTo>
                    <a:pt x="1607" y="197679"/>
                  </a:lnTo>
                  <a:lnTo>
                    <a:pt x="4821" y="216964"/>
                  </a:lnTo>
                  <a:lnTo>
                    <a:pt x="8036" y="233036"/>
                  </a:lnTo>
                  <a:lnTo>
                    <a:pt x="14464" y="250714"/>
                  </a:lnTo>
                  <a:lnTo>
                    <a:pt x="22500" y="265179"/>
                  </a:lnTo>
                  <a:lnTo>
                    <a:pt x="30536" y="281250"/>
                  </a:lnTo>
                  <a:lnTo>
                    <a:pt x="41786" y="294107"/>
                  </a:lnTo>
                  <a:lnTo>
                    <a:pt x="53036" y="306964"/>
                  </a:lnTo>
                  <a:lnTo>
                    <a:pt x="65893" y="318214"/>
                  </a:lnTo>
                  <a:lnTo>
                    <a:pt x="80357" y="329464"/>
                  </a:lnTo>
                  <a:lnTo>
                    <a:pt x="94821" y="337500"/>
                  </a:lnTo>
                  <a:lnTo>
                    <a:pt x="110893" y="345536"/>
                  </a:lnTo>
                  <a:lnTo>
                    <a:pt x="126964" y="351964"/>
                  </a:lnTo>
                  <a:lnTo>
                    <a:pt x="144643" y="356786"/>
                  </a:lnTo>
                  <a:lnTo>
                    <a:pt x="162321" y="358393"/>
                  </a:lnTo>
                  <a:lnTo>
                    <a:pt x="180000" y="360000"/>
                  </a:lnTo>
                  <a:lnTo>
                    <a:pt x="180000" y="360000"/>
                  </a:lnTo>
                  <a:lnTo>
                    <a:pt x="199286" y="358393"/>
                  </a:lnTo>
                  <a:lnTo>
                    <a:pt x="216964" y="356786"/>
                  </a:lnTo>
                  <a:lnTo>
                    <a:pt x="234643" y="351964"/>
                  </a:lnTo>
                  <a:lnTo>
                    <a:pt x="250714" y="345536"/>
                  </a:lnTo>
                  <a:lnTo>
                    <a:pt x="266786" y="337500"/>
                  </a:lnTo>
                  <a:lnTo>
                    <a:pt x="281250" y="329464"/>
                  </a:lnTo>
                  <a:lnTo>
                    <a:pt x="294107" y="318214"/>
                  </a:lnTo>
                  <a:lnTo>
                    <a:pt x="306964" y="306964"/>
                  </a:lnTo>
                  <a:lnTo>
                    <a:pt x="319821" y="294107"/>
                  </a:lnTo>
                  <a:lnTo>
                    <a:pt x="329464" y="281250"/>
                  </a:lnTo>
                  <a:lnTo>
                    <a:pt x="339107" y="265179"/>
                  </a:lnTo>
                  <a:lnTo>
                    <a:pt x="345536" y="250714"/>
                  </a:lnTo>
                  <a:lnTo>
                    <a:pt x="351964" y="233036"/>
                  </a:lnTo>
                  <a:lnTo>
                    <a:pt x="356786" y="216964"/>
                  </a:lnTo>
                  <a:lnTo>
                    <a:pt x="360000" y="197679"/>
                  </a:lnTo>
                  <a:lnTo>
                    <a:pt x="360000" y="180000"/>
                  </a:lnTo>
                  <a:lnTo>
                    <a:pt x="360000" y="180000"/>
                  </a:lnTo>
                  <a:lnTo>
                    <a:pt x="360000" y="162321"/>
                  </a:lnTo>
                  <a:lnTo>
                    <a:pt x="356786" y="143036"/>
                  </a:lnTo>
                  <a:lnTo>
                    <a:pt x="351964" y="126964"/>
                  </a:lnTo>
                  <a:lnTo>
                    <a:pt x="345536" y="109286"/>
                  </a:lnTo>
                  <a:lnTo>
                    <a:pt x="339107" y="94821"/>
                  </a:lnTo>
                  <a:lnTo>
                    <a:pt x="329464" y="78750"/>
                  </a:lnTo>
                  <a:lnTo>
                    <a:pt x="319821" y="65893"/>
                  </a:lnTo>
                  <a:lnTo>
                    <a:pt x="306964" y="53036"/>
                  </a:lnTo>
                  <a:lnTo>
                    <a:pt x="294107" y="41786"/>
                  </a:lnTo>
                  <a:lnTo>
                    <a:pt x="281250" y="30536"/>
                  </a:lnTo>
                  <a:lnTo>
                    <a:pt x="266786" y="22500"/>
                  </a:lnTo>
                  <a:lnTo>
                    <a:pt x="250714" y="14464"/>
                  </a:lnTo>
                  <a:lnTo>
                    <a:pt x="234643" y="8036"/>
                  </a:lnTo>
                  <a:lnTo>
                    <a:pt x="216964" y="3214"/>
                  </a:lnTo>
                  <a:lnTo>
                    <a:pt x="199286" y="1607"/>
                  </a:lnTo>
                  <a:lnTo>
                    <a:pt x="180000" y="0"/>
                  </a:lnTo>
                  <a:lnTo>
                    <a:pt x="180000" y="0"/>
                  </a:lnTo>
                  <a:close/>
                  <a:moveTo>
                    <a:pt x="152679" y="263571"/>
                  </a:moveTo>
                  <a:lnTo>
                    <a:pt x="69107" y="180000"/>
                  </a:lnTo>
                  <a:lnTo>
                    <a:pt x="101250" y="147857"/>
                  </a:lnTo>
                  <a:lnTo>
                    <a:pt x="152679" y="199286"/>
                  </a:lnTo>
                  <a:lnTo>
                    <a:pt x="260357" y="91607"/>
                  </a:lnTo>
                  <a:lnTo>
                    <a:pt x="292500" y="123750"/>
                  </a:lnTo>
                  <a:lnTo>
                    <a:pt x="152679" y="263571"/>
                  </a:lnTo>
                  <a:close/>
                </a:path>
              </a:pathLst>
            </a:custGeom>
            <a:solidFill>
              <a:srgbClr val="C00000"/>
            </a:solidFill>
            <a:ln w="12700" cap="flat" cmpd="sng">
              <a:solidFill>
                <a:srgbClr val="FFC000">
                  <a:shade val="50000"/>
                </a:srgbClr>
              </a:solidFill>
              <a:prstDash val="solid"/>
              <a:miter/>
            </a:ln>
          </p:spPr>
          <p:txBody>
            <a:bodyPr vert="horz" wrap="square" lIns="91440" tIns="45720" rIns="91440" bIns="45720" numCol="1" anchor="t" anchorCtr="0"/>
            <a:lstStyle/>
            <a:p>
              <a:pPr defTabSz="1038225"/>
              <a:endParaRPr lang="zh-CN" u="sng" kern="0">
                <a:solidFill>
                  <a:srgbClr val="000000"/>
                </a:solidFill>
                <a:latin typeface="微软雅黑"/>
                <a:ea typeface="微软雅黑"/>
              </a:endParaRPr>
            </a:p>
          </p:txBody>
        </p:sp>
        <p:sp>
          <p:nvSpPr>
            <p:cNvPr id="28" name="文本框 9"/>
            <p:cNvSpPr txBox="1"/>
            <p:nvPr/>
          </p:nvSpPr>
          <p:spPr>
            <a:xfrm>
              <a:off x="4036726" y="2057073"/>
              <a:ext cx="2552548" cy="369247"/>
            </a:xfrm>
            <a:prstGeom prst="rect">
              <a:avLst/>
            </a:prstGeom>
            <a:noFill/>
          </p:spPr>
          <p:txBody>
            <a:bodyPr wrap="square">
              <a:spAutoFit/>
            </a:bodyPr>
            <a:lstStyle/>
            <a:p>
              <a:pPr defTabSz="1038225"/>
              <a:r>
                <a:rPr lang="zh-CN" sz="1800" b="1" kern="0">
                  <a:solidFill>
                    <a:srgbClr val="C00000"/>
                  </a:solidFill>
                  <a:latin typeface="微软雅黑"/>
                  <a:ea typeface="微软雅黑"/>
                </a:rPr>
                <a:t>期末数＜</a:t>
              </a:r>
              <a:r>
                <a:rPr lang="en-US" sz="1800" b="1" kern="0">
                  <a:solidFill>
                    <a:srgbClr val="C00000"/>
                  </a:solidFill>
                  <a:latin typeface="微软雅黑"/>
                  <a:ea typeface="微软雅黑"/>
                </a:rPr>
                <a:t>0</a:t>
              </a:r>
              <a:endParaRPr lang="en-US" sz="1800" b="1" kern="0">
                <a:solidFill>
                  <a:srgbClr val="C00000"/>
                </a:solidFill>
                <a:latin typeface="微软雅黑"/>
                <a:ea typeface="微软雅黑"/>
              </a:endParaRPr>
            </a:p>
          </p:txBody>
        </p:sp>
      </p:grpSp>
      <p:sp>
        <p:nvSpPr>
          <p:cNvPr id="33" name="TextBox 18"/>
          <p:cNvSpPr txBox="1"/>
          <p:nvPr/>
        </p:nvSpPr>
        <p:spPr>
          <a:xfrm>
            <a:off x="2107593" y="2176683"/>
            <a:ext cx="3633160" cy="1905353"/>
          </a:xfrm>
          <a:prstGeom prst="rect">
            <a:avLst/>
          </a:prstGeom>
          <a:noFill/>
        </p:spPr>
        <p:txBody>
          <a:bodyPr wrap="square" lIns="103829" tIns="51913" rIns="103829" bIns="51913">
            <a:spAutoFit/>
          </a:bodyPr>
          <a:lstStyle/>
          <a:p>
            <a:pPr defTabSz="1038225">
              <a:lnSpc>
                <a:spcPct val="130000"/>
              </a:lnSpc>
            </a:pPr>
            <a:r>
              <a:rPr lang="zh-CN" sz="1500" b="1">
                <a:latin typeface="微软雅黑"/>
                <a:ea typeface="微软雅黑"/>
              </a:rPr>
              <a:t>当期利润再投资</a:t>
            </a:r>
            <a:r>
              <a:rPr lang="zh-CN" sz="1500">
                <a:latin typeface="微软雅黑"/>
                <a:ea typeface="微软雅黑"/>
              </a:rPr>
              <a:t>和</a:t>
            </a:r>
            <a:r>
              <a:rPr lang="zh-CN" sz="1500" b="1">
                <a:latin typeface="微软雅黑"/>
                <a:ea typeface="微软雅黑"/>
              </a:rPr>
              <a:t>利润再投资</a:t>
            </a:r>
            <a:r>
              <a:rPr lang="zh-CN" sz="1500">
                <a:latin typeface="微软雅黑"/>
                <a:ea typeface="微软雅黑"/>
              </a:rPr>
              <a:t>均为</a:t>
            </a:r>
            <a:r>
              <a:rPr lang="zh-CN" sz="1500" b="1">
                <a:latin typeface="微软雅黑"/>
                <a:ea typeface="微软雅黑"/>
              </a:rPr>
              <a:t>期末未分配利润值</a:t>
            </a:r>
            <a:r>
              <a:rPr lang="zh-CN" sz="1500">
                <a:latin typeface="微软雅黑"/>
                <a:ea typeface="微软雅黑"/>
              </a:rPr>
              <a:t>。</a:t>
            </a:r>
            <a:endParaRPr lang="zh-CN" sz="1500">
              <a:latin typeface="微软雅黑"/>
              <a:ea typeface="微软雅黑"/>
            </a:endParaRPr>
          </a:p>
          <a:p>
            <a:pPr defTabSz="1038225">
              <a:lnSpc>
                <a:spcPct val="130000"/>
              </a:lnSpc>
            </a:pPr>
            <a:r>
              <a:rPr lang="zh-CN" sz="1500">
                <a:latin typeface="微软雅黑"/>
                <a:ea typeface="微软雅黑"/>
              </a:rPr>
              <a:t>如：</a:t>
            </a:r>
            <a:endParaRPr lang="en-US" sz="1500">
              <a:latin typeface="微软雅黑"/>
              <a:ea typeface="微软雅黑"/>
            </a:endParaRPr>
          </a:p>
          <a:p>
            <a:pPr defTabSz="1038225">
              <a:lnSpc>
                <a:spcPct val="130000"/>
              </a:lnSpc>
            </a:pPr>
            <a:r>
              <a:rPr lang="zh-CN" sz="1500">
                <a:latin typeface="微软雅黑"/>
                <a:ea typeface="微软雅黑"/>
              </a:rPr>
              <a:t>期初未分配利润为</a:t>
            </a:r>
            <a:r>
              <a:rPr lang="en-US" sz="1500">
                <a:latin typeface="微软雅黑"/>
                <a:ea typeface="微软雅黑"/>
              </a:rPr>
              <a:t>-100</a:t>
            </a:r>
            <a:r>
              <a:rPr lang="zh-CN" sz="1500">
                <a:latin typeface="微软雅黑"/>
                <a:ea typeface="微软雅黑"/>
              </a:rPr>
              <a:t>，期末为</a:t>
            </a:r>
            <a:r>
              <a:rPr lang="en-US" sz="1500">
                <a:latin typeface="微软雅黑"/>
                <a:ea typeface="微软雅黑"/>
              </a:rPr>
              <a:t>300</a:t>
            </a:r>
            <a:endParaRPr lang="zh-CN" sz="1500">
              <a:latin typeface="微软雅黑"/>
              <a:ea typeface="微软雅黑"/>
            </a:endParaRPr>
          </a:p>
          <a:p>
            <a:pPr defTabSz="1038225">
              <a:lnSpc>
                <a:spcPct val="130000"/>
              </a:lnSpc>
            </a:pPr>
            <a:r>
              <a:rPr lang="zh-CN" sz="1500" b="1">
                <a:latin typeface="微软雅黑"/>
                <a:ea typeface="微软雅黑"/>
              </a:rPr>
              <a:t>当期利润再投资</a:t>
            </a:r>
            <a:r>
              <a:rPr lang="en-US" sz="1500">
                <a:latin typeface="微软雅黑"/>
                <a:ea typeface="微软雅黑"/>
              </a:rPr>
              <a:t>=300</a:t>
            </a:r>
            <a:endParaRPr lang="zh-CN" sz="1500">
              <a:latin typeface="微软雅黑"/>
              <a:ea typeface="微软雅黑"/>
            </a:endParaRPr>
          </a:p>
          <a:p>
            <a:pPr defTabSz="1038225">
              <a:lnSpc>
                <a:spcPct val="130000"/>
              </a:lnSpc>
            </a:pPr>
            <a:r>
              <a:rPr lang="zh-CN" sz="1500" b="1">
                <a:latin typeface="微软雅黑"/>
                <a:ea typeface="微软雅黑"/>
              </a:rPr>
              <a:t>利润再投资（存量部分）</a:t>
            </a:r>
            <a:r>
              <a:rPr lang="en-US" sz="1500">
                <a:latin typeface="微软雅黑"/>
                <a:ea typeface="微软雅黑"/>
              </a:rPr>
              <a:t>=300</a:t>
            </a:r>
            <a:endParaRPr lang="en-US" sz="1500">
              <a:latin typeface="微软雅黑"/>
              <a:ea typeface="微软雅黑"/>
            </a:endParaRPr>
          </a:p>
        </p:txBody>
      </p:sp>
      <p:grpSp>
        <p:nvGrpSpPr>
          <p:cNvPr id="34" name="组合 33"/>
          <p:cNvGrpSpPr/>
          <p:nvPr/>
        </p:nvGrpSpPr>
        <p:grpSpPr>
          <a:xfrm>
            <a:off x="2225982" y="1661974"/>
            <a:ext cx="3660092" cy="380058"/>
            <a:chOff x="632519" y="1988840"/>
            <a:chExt cx="2974211" cy="379970"/>
          </a:xfrm>
        </p:grpSpPr>
        <p:sp>
          <p:nvSpPr>
            <p:cNvPr id="35" name="Freeform 94"/>
            <p:cNvSpPr/>
            <p:nvPr/>
          </p:nvSpPr>
          <p:spPr>
            <a:xfrm>
              <a:off x="632519" y="1988840"/>
              <a:ext cx="360000" cy="360000"/>
            </a:xfrm>
            <a:custGeom>
              <a:rect l="0" t="0" r="r" b="b"/>
              <a:pathLst>
                <a:path w="360000" h="360000">
                  <a:moveTo>
                    <a:pt x="180000" y="0"/>
                  </a:moveTo>
                  <a:lnTo>
                    <a:pt x="180000" y="0"/>
                  </a:lnTo>
                  <a:lnTo>
                    <a:pt x="162321" y="1607"/>
                  </a:lnTo>
                  <a:lnTo>
                    <a:pt x="144643" y="3214"/>
                  </a:lnTo>
                  <a:lnTo>
                    <a:pt x="126964" y="8036"/>
                  </a:lnTo>
                  <a:lnTo>
                    <a:pt x="110893" y="14464"/>
                  </a:lnTo>
                  <a:lnTo>
                    <a:pt x="94821" y="22500"/>
                  </a:lnTo>
                  <a:lnTo>
                    <a:pt x="80357" y="30536"/>
                  </a:lnTo>
                  <a:lnTo>
                    <a:pt x="65893" y="41786"/>
                  </a:lnTo>
                  <a:lnTo>
                    <a:pt x="53036" y="53036"/>
                  </a:lnTo>
                  <a:lnTo>
                    <a:pt x="41786" y="65893"/>
                  </a:lnTo>
                  <a:lnTo>
                    <a:pt x="30536" y="78750"/>
                  </a:lnTo>
                  <a:lnTo>
                    <a:pt x="22500" y="94821"/>
                  </a:lnTo>
                  <a:lnTo>
                    <a:pt x="14464" y="109286"/>
                  </a:lnTo>
                  <a:lnTo>
                    <a:pt x="8036" y="126964"/>
                  </a:lnTo>
                  <a:lnTo>
                    <a:pt x="4821" y="143036"/>
                  </a:lnTo>
                  <a:lnTo>
                    <a:pt x="1607" y="162321"/>
                  </a:lnTo>
                  <a:lnTo>
                    <a:pt x="0" y="180000"/>
                  </a:lnTo>
                  <a:lnTo>
                    <a:pt x="0" y="180000"/>
                  </a:lnTo>
                  <a:lnTo>
                    <a:pt x="1607" y="197679"/>
                  </a:lnTo>
                  <a:lnTo>
                    <a:pt x="4821" y="216964"/>
                  </a:lnTo>
                  <a:lnTo>
                    <a:pt x="8036" y="233036"/>
                  </a:lnTo>
                  <a:lnTo>
                    <a:pt x="14464" y="250714"/>
                  </a:lnTo>
                  <a:lnTo>
                    <a:pt x="22500" y="265179"/>
                  </a:lnTo>
                  <a:lnTo>
                    <a:pt x="30536" y="281250"/>
                  </a:lnTo>
                  <a:lnTo>
                    <a:pt x="41786" y="294107"/>
                  </a:lnTo>
                  <a:lnTo>
                    <a:pt x="53036" y="306964"/>
                  </a:lnTo>
                  <a:lnTo>
                    <a:pt x="65893" y="318214"/>
                  </a:lnTo>
                  <a:lnTo>
                    <a:pt x="80357" y="329464"/>
                  </a:lnTo>
                  <a:lnTo>
                    <a:pt x="94821" y="337500"/>
                  </a:lnTo>
                  <a:lnTo>
                    <a:pt x="110893" y="345536"/>
                  </a:lnTo>
                  <a:lnTo>
                    <a:pt x="126964" y="351964"/>
                  </a:lnTo>
                  <a:lnTo>
                    <a:pt x="144643" y="356786"/>
                  </a:lnTo>
                  <a:lnTo>
                    <a:pt x="162321" y="358393"/>
                  </a:lnTo>
                  <a:lnTo>
                    <a:pt x="180000" y="360000"/>
                  </a:lnTo>
                  <a:lnTo>
                    <a:pt x="180000" y="360000"/>
                  </a:lnTo>
                  <a:lnTo>
                    <a:pt x="199286" y="358393"/>
                  </a:lnTo>
                  <a:lnTo>
                    <a:pt x="216964" y="356786"/>
                  </a:lnTo>
                  <a:lnTo>
                    <a:pt x="234643" y="351964"/>
                  </a:lnTo>
                  <a:lnTo>
                    <a:pt x="250714" y="345536"/>
                  </a:lnTo>
                  <a:lnTo>
                    <a:pt x="266786" y="337500"/>
                  </a:lnTo>
                  <a:lnTo>
                    <a:pt x="281250" y="329464"/>
                  </a:lnTo>
                  <a:lnTo>
                    <a:pt x="294107" y="318214"/>
                  </a:lnTo>
                  <a:lnTo>
                    <a:pt x="306964" y="306964"/>
                  </a:lnTo>
                  <a:lnTo>
                    <a:pt x="319821" y="294107"/>
                  </a:lnTo>
                  <a:lnTo>
                    <a:pt x="329464" y="281250"/>
                  </a:lnTo>
                  <a:lnTo>
                    <a:pt x="339107" y="265179"/>
                  </a:lnTo>
                  <a:lnTo>
                    <a:pt x="345536" y="250714"/>
                  </a:lnTo>
                  <a:lnTo>
                    <a:pt x="351964" y="233036"/>
                  </a:lnTo>
                  <a:lnTo>
                    <a:pt x="356786" y="216964"/>
                  </a:lnTo>
                  <a:lnTo>
                    <a:pt x="360000" y="197679"/>
                  </a:lnTo>
                  <a:lnTo>
                    <a:pt x="360000" y="180000"/>
                  </a:lnTo>
                  <a:lnTo>
                    <a:pt x="360000" y="180000"/>
                  </a:lnTo>
                  <a:lnTo>
                    <a:pt x="360000" y="162321"/>
                  </a:lnTo>
                  <a:lnTo>
                    <a:pt x="356786" y="143036"/>
                  </a:lnTo>
                  <a:lnTo>
                    <a:pt x="351964" y="126964"/>
                  </a:lnTo>
                  <a:lnTo>
                    <a:pt x="345536" y="109286"/>
                  </a:lnTo>
                  <a:lnTo>
                    <a:pt x="339107" y="94821"/>
                  </a:lnTo>
                  <a:lnTo>
                    <a:pt x="329464" y="78750"/>
                  </a:lnTo>
                  <a:lnTo>
                    <a:pt x="319821" y="65893"/>
                  </a:lnTo>
                  <a:lnTo>
                    <a:pt x="306964" y="53036"/>
                  </a:lnTo>
                  <a:lnTo>
                    <a:pt x="294107" y="41786"/>
                  </a:lnTo>
                  <a:lnTo>
                    <a:pt x="281250" y="30536"/>
                  </a:lnTo>
                  <a:lnTo>
                    <a:pt x="266786" y="22500"/>
                  </a:lnTo>
                  <a:lnTo>
                    <a:pt x="250714" y="14464"/>
                  </a:lnTo>
                  <a:lnTo>
                    <a:pt x="234643" y="8036"/>
                  </a:lnTo>
                  <a:lnTo>
                    <a:pt x="216964" y="3214"/>
                  </a:lnTo>
                  <a:lnTo>
                    <a:pt x="199286" y="1607"/>
                  </a:lnTo>
                  <a:lnTo>
                    <a:pt x="180000" y="0"/>
                  </a:lnTo>
                  <a:lnTo>
                    <a:pt x="180000" y="0"/>
                  </a:lnTo>
                  <a:close/>
                  <a:moveTo>
                    <a:pt x="152679" y="263571"/>
                  </a:moveTo>
                  <a:lnTo>
                    <a:pt x="69107" y="180000"/>
                  </a:lnTo>
                  <a:lnTo>
                    <a:pt x="101250" y="147857"/>
                  </a:lnTo>
                  <a:lnTo>
                    <a:pt x="152679" y="199286"/>
                  </a:lnTo>
                  <a:lnTo>
                    <a:pt x="260357" y="91607"/>
                  </a:lnTo>
                  <a:lnTo>
                    <a:pt x="292500" y="123750"/>
                  </a:lnTo>
                  <a:lnTo>
                    <a:pt x="152679" y="263571"/>
                  </a:lnTo>
                  <a:close/>
                </a:path>
              </a:pathLst>
            </a:custGeom>
            <a:solidFill>
              <a:schemeClr val="accent2">
                <a:lumMod val="50000"/>
              </a:schemeClr>
            </a:solidFill>
            <a:ln w="12700" cap="flat" cmpd="sng">
              <a:solidFill>
                <a:srgbClr val="FFC000">
                  <a:shade val="50000"/>
                </a:srgbClr>
              </a:solidFill>
              <a:prstDash val="solid"/>
              <a:miter/>
            </a:ln>
          </p:spPr>
          <p:txBody>
            <a:bodyPr vert="horz" wrap="square" lIns="91440" tIns="45720" rIns="91440" bIns="45720" numCol="1" anchor="t" anchorCtr="0"/>
            <a:lstStyle/>
            <a:p>
              <a:pPr defTabSz="1038225"/>
              <a:endParaRPr lang="zh-CN" u="sng" kern="0">
                <a:solidFill>
                  <a:srgbClr val="000000"/>
                </a:solidFill>
                <a:latin typeface="微软雅黑"/>
                <a:ea typeface="微软雅黑"/>
              </a:endParaRPr>
            </a:p>
          </p:txBody>
        </p:sp>
        <p:sp>
          <p:nvSpPr>
            <p:cNvPr id="36" name="文本框 15"/>
            <p:cNvSpPr txBox="1"/>
            <p:nvPr/>
          </p:nvSpPr>
          <p:spPr>
            <a:xfrm>
              <a:off x="1054182" y="1999563"/>
              <a:ext cx="2552548" cy="369247"/>
            </a:xfrm>
            <a:prstGeom prst="rect">
              <a:avLst/>
            </a:prstGeom>
            <a:noFill/>
          </p:spPr>
          <p:txBody>
            <a:bodyPr wrap="square">
              <a:spAutoFit/>
            </a:bodyPr>
            <a:lstStyle/>
            <a:p>
              <a:pPr defTabSz="1038225"/>
              <a:r>
                <a:rPr lang="zh-CN" sz="1800" b="1" kern="0">
                  <a:solidFill>
                    <a:schemeClr val="accent2">
                      <a:lumMod val="50000"/>
                    </a:schemeClr>
                  </a:solidFill>
                  <a:latin typeface="微软雅黑"/>
                  <a:ea typeface="微软雅黑"/>
                </a:rPr>
                <a:t>期初数＜</a:t>
              </a:r>
              <a:r>
                <a:rPr lang="en-US" sz="1800" b="1" kern="0">
                  <a:solidFill>
                    <a:schemeClr val="accent2">
                      <a:lumMod val="50000"/>
                    </a:schemeClr>
                  </a:solidFill>
                  <a:latin typeface="微软雅黑"/>
                  <a:ea typeface="微软雅黑"/>
                </a:rPr>
                <a:t>0</a:t>
              </a:r>
              <a:endParaRPr lang="zh-CN" sz="1800" b="1" kern="0">
                <a:solidFill>
                  <a:schemeClr val="accent2">
                    <a:lumMod val="50000"/>
                  </a:schemeClr>
                </a:solidFill>
                <a:latin typeface="微软雅黑"/>
                <a:ea typeface="微软雅黑"/>
              </a:endParaRPr>
            </a:p>
          </p:txBody>
        </p:sp>
      </p:grpSp>
      <p:sp>
        <p:nvSpPr>
          <p:cNvPr id="15" name="文本框 3"/>
          <p:cNvSpPr txBox="1"/>
          <p:nvPr/>
        </p:nvSpPr>
        <p:spPr>
          <a:xfrm>
            <a:off x="2649591" y="4923151"/>
            <a:ext cx="7266323" cy="1089725"/>
          </a:xfrm>
          <a:prstGeom prst="rect">
            <a:avLst/>
          </a:prstGeom>
          <a:noFill/>
        </p:spPr>
        <p:txBody>
          <a:bodyPr wrap="square" lIns="103829" tIns="51913" rIns="103829" bIns="51913">
            <a:spAutoFit/>
          </a:bodyPr>
          <a:lstStyle/>
          <a:p>
            <a:pPr defTabSz="1038225"/>
            <a:r>
              <a:rPr lang="zh-CN" sz="3200" b="1">
                <a:solidFill>
                  <a:schemeClr val="accent2">
                    <a:lumMod val="50000"/>
                  </a:schemeClr>
                </a:solidFill>
                <a:latin typeface="微软雅黑"/>
                <a:ea typeface="微软雅黑"/>
              </a:rPr>
              <a:t>未分配利润期末和期数均为负值，</a:t>
            </a:r>
            <a:endParaRPr lang="en-US" sz="3200" b="1">
              <a:solidFill>
                <a:schemeClr val="accent2">
                  <a:lumMod val="50000"/>
                </a:schemeClr>
              </a:solidFill>
              <a:latin typeface="微软雅黑"/>
              <a:ea typeface="微软雅黑"/>
            </a:endParaRPr>
          </a:p>
          <a:p>
            <a:pPr defTabSz="1038225"/>
            <a:r>
              <a:rPr lang="zh-CN" sz="3200" b="1">
                <a:solidFill>
                  <a:schemeClr val="accent2">
                    <a:lumMod val="50000"/>
                  </a:schemeClr>
                </a:solidFill>
                <a:latin typeface="微软雅黑"/>
                <a:ea typeface="微软雅黑"/>
              </a:rPr>
              <a:t>不涉及收益再投资部分投资</a:t>
            </a:r>
            <a:endParaRPr lang="zh-CN" sz="3200" b="1">
              <a:solidFill>
                <a:schemeClr val="accent2">
                  <a:lumMod val="50000"/>
                </a:schemeClr>
              </a:solidFill>
              <a:latin typeface="微软雅黑"/>
              <a:ea typeface="微软雅黑"/>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（续）</a:t>
            </a:r>
            <a:endParaRPr lang="en-US">
              <a:solidFill>
                <a:srgbClr val="000000"/>
              </a:solidFill>
            </a:endParaRPr>
          </a:p>
        </p:txBody>
      </p:sp>
      <p:graphicFrame>
        <p:nvGraphicFramePr>
          <p:cNvPr id="10" name="表格 9"/>
          <p:cNvGraphicFramePr/>
          <p:nvPr/>
        </p:nvGraphicFramePr>
        <p:xfrm>
          <a:off x="582322" y="1368307"/>
          <a:ext cx="11051244" cy="4898744"/>
        </p:xfrm>
        <a:graphic>
          <a:graphicData uri="http://schemas.openxmlformats.org/drawingml/2006/table">
            <a:tbl>
              <a:tblPr firstRow="1" firstCol="1" bandRow="1">
                <a:tableStyleId>{5C22544A-7EE6-4342-B048-85BDC9FD1C3A}</a:tableStyleId>
              </a:tblPr>
              <a:tblGrid>
                <a:gridCol w="4626752"/>
                <a:gridCol w="1063364"/>
                <a:gridCol w="895979"/>
                <a:gridCol w="4465149"/>
              </a:tblGrid>
              <a:tr h="556057">
                <a:tc>
                  <a:txBody>
                    <a:bodyPr/>
                    <a:lstStyle/>
                    <a:p>
                      <a:pPr algn="ctr">
                        <a:lnSpc>
                          <a:spcPts val="2000"/>
                        </a:lnSpc>
                        <a:spcAft>
                          <a:spcPts val="0"/>
                        </a:spcAft>
                      </a:pPr>
                      <a:r>
                        <a:rPr lang="zh-CN" sz="1400" kern="0">
                          <a:solidFill>
                            <a:srgbClr val="000000"/>
                          </a:solidFill>
                          <a:latin typeface="微软雅黑"/>
                          <a:ea typeface="微软雅黑"/>
                        </a:rPr>
                        <a:t>指标名称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计量</a:t>
                      </a:r>
                      <a:endParaRPr lang="zh-CN" sz="1400" kern="100">
                        <a:solidFill>
                          <a:srgbClr val="000000"/>
                        </a:solidFill>
                        <a:latin typeface="微软雅黑"/>
                        <a:ea typeface="微软雅黑"/>
                      </a:endParaRPr>
                    </a:p>
                    <a:p>
                      <a:pPr algn="ctr">
                        <a:lnSpc>
                          <a:spcPts val="2000"/>
                        </a:lnSpc>
                        <a:spcAft>
                          <a:spcPts val="0"/>
                        </a:spcAft>
                      </a:pPr>
                      <a:r>
                        <a:rPr lang="zh-CN" sz="1400" kern="0">
                          <a:solidFill>
                            <a:srgbClr val="000000"/>
                          </a:solidFill>
                          <a:latin typeface="微软雅黑"/>
                          <a:ea typeface="微软雅黑"/>
                        </a:rPr>
                        <a:t>单位</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内容与数值</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指标口径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467087">
                <a:tc gridSpan="3">
                  <a:txBody>
                    <a:bodyPr/>
                    <a:lstStyle/>
                    <a:p>
                      <a:pPr algn="l">
                        <a:lnSpc>
                          <a:spcPts val="2000"/>
                        </a:lnSpc>
                        <a:spcAft>
                          <a:spcPts val="0"/>
                        </a:spcAft>
                      </a:pPr>
                      <a:r>
                        <a:rPr lang="zh-CN" sz="1400" kern="0">
                          <a:solidFill>
                            <a:srgbClr val="000000"/>
                          </a:solidFill>
                          <a:latin typeface="微软雅黑"/>
                          <a:ea typeface="微软雅黑"/>
                        </a:rPr>
                        <a:t>三</a:t>
                      </a:r>
                      <a:r>
                        <a:rPr lang="zh-CN" sz="1400" kern="0">
                          <a:solidFill>
                            <a:srgbClr val="000000"/>
                          </a:solidFill>
                          <a:latin typeface="微软雅黑"/>
                          <a:ea typeface="微软雅黑"/>
                        </a:rPr>
                        <a:t>、</a:t>
                      </a:r>
                      <a:r>
                        <a:rPr lang="zh-CN" sz="1400" kern="0">
                          <a:solidFill>
                            <a:srgbClr val="000000"/>
                          </a:solidFill>
                          <a:latin typeface="微软雅黑"/>
                          <a:ea typeface="微软雅黑"/>
                        </a:rPr>
                        <a:t>境外企业返程投资情况</a:t>
                      </a:r>
                      <a:r>
                        <a:rPr lang="zh-CN" sz="1400" kern="0">
                          <a:solidFill>
                            <a:srgbClr val="000000"/>
                          </a:solidFill>
                          <a:latin typeface="微软雅黑"/>
                          <a:ea typeface="微软雅黑"/>
                        </a:rPr>
                        <a:t>：</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hMerge="1"/>
                <a:tc hMerge="1"/>
                <a:tc>
                  <a:txBody>
                    <a:bodyPr/>
                    <a:lstStyle/>
                    <a:p>
                      <a:pPr algn="l"/>
                      <a:r>
                        <a:rPr lang="zh-CN" sz="1400">
                          <a:latin typeface="微软雅黑"/>
                          <a:ea typeface="微软雅黑"/>
                        </a:rPr>
                        <a:t>统计境外企业最终返程投资到中国内地企业（</a:t>
                      </a:r>
                      <a:r>
                        <a:rPr lang="zh-CN" sz="1400" b="1">
                          <a:solidFill>
                            <a:srgbClr val="FF0000"/>
                          </a:solidFill>
                          <a:latin typeface="微软雅黑"/>
                          <a:ea typeface="微软雅黑"/>
                        </a:rPr>
                        <a:t>持股≥</a:t>
                      </a:r>
                      <a:r>
                        <a:rPr lang="en-US" sz="1400" b="1">
                          <a:solidFill>
                            <a:srgbClr val="FF0000"/>
                          </a:solidFill>
                          <a:latin typeface="微软雅黑"/>
                          <a:ea typeface="微软雅黑"/>
                        </a:rPr>
                        <a:t>10%</a:t>
                      </a:r>
                      <a:r>
                        <a:rPr lang="zh-CN" sz="1400">
                          <a:latin typeface="微软雅黑"/>
                          <a:ea typeface="微软雅黑"/>
                        </a:rPr>
                        <a:t>）的基本情况</a:t>
                      </a:r>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1128209">
                <a:tc>
                  <a:txBody>
                    <a:bodyPr/>
                    <a:lstStyle/>
                    <a:p>
                      <a:pPr indent="304800" algn="l">
                        <a:lnSpc>
                          <a:spcPts val="2000"/>
                        </a:lnSpc>
                        <a:spcAft>
                          <a:spcPts val="0"/>
                        </a:spcAft>
                      </a:pPr>
                      <a:r>
                        <a:rPr lang="en-US" sz="1400" kern="0">
                          <a:solidFill>
                            <a:srgbClr val="000000"/>
                          </a:solidFill>
                          <a:latin typeface="微软雅黑"/>
                          <a:ea typeface="微软雅黑"/>
                        </a:rPr>
                        <a:t>1</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当</a:t>
                      </a:r>
                      <a:r>
                        <a:rPr lang="zh-CN" sz="1400" kern="0">
                          <a:solidFill>
                            <a:srgbClr val="000000"/>
                          </a:solidFill>
                          <a:latin typeface="微软雅黑"/>
                          <a:ea typeface="微软雅黑"/>
                        </a:rPr>
                        <a:t>期流量</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r>
                        <a:rPr lang="zh-CN" sz="1400">
                          <a:latin typeface="微软雅黑"/>
                          <a:ea typeface="微软雅黑"/>
                        </a:rPr>
                        <a:t>境外企业最终投资（对境内企业超过</a:t>
                      </a:r>
                      <a:r>
                        <a:rPr lang="en-US" sz="1400">
                          <a:latin typeface="微软雅黑"/>
                          <a:ea typeface="微软雅黑"/>
                        </a:rPr>
                        <a:t>10%</a:t>
                      </a:r>
                      <a:r>
                        <a:rPr lang="zh-CN" sz="1400">
                          <a:latin typeface="微软雅黑"/>
                          <a:ea typeface="微软雅黑"/>
                        </a:rPr>
                        <a:t>股权投资）返回国内企业的金额总和。</a:t>
                      </a:r>
                      <a:endParaRPr lang="en-US" sz="1400">
                        <a:latin typeface="微软雅黑"/>
                        <a:ea typeface="微软雅黑"/>
                      </a:endParaRPr>
                    </a:p>
                    <a:p>
                      <a:pPr algn="l"/>
                      <a:r>
                        <a:rPr lang="zh-CN" sz="1400">
                          <a:latin typeface="微软雅黑"/>
                          <a:ea typeface="微软雅黑"/>
                        </a:rPr>
                        <a:t>包括企业以各种方式形成的</a:t>
                      </a:r>
                      <a:r>
                        <a:rPr lang="zh-CN" sz="1400" b="1">
                          <a:solidFill>
                            <a:srgbClr val="FF0000"/>
                          </a:solidFill>
                          <a:latin typeface="微软雅黑"/>
                          <a:ea typeface="微软雅黑"/>
                        </a:rPr>
                        <a:t>股本、利润再投资、债务工具的增加或减少金额</a:t>
                      </a:r>
                      <a:r>
                        <a:rPr lang="zh-CN" sz="1400">
                          <a:latin typeface="微软雅黑"/>
                          <a:ea typeface="微软雅黑"/>
                        </a:rPr>
                        <a:t>。</a:t>
                      </a:r>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14312">
                <a:tc>
                  <a:txBody>
                    <a:bodyPr/>
                    <a:lstStyle/>
                    <a:p>
                      <a:pPr indent="304800" algn="l">
                        <a:lnSpc>
                          <a:spcPts val="2000"/>
                        </a:lnSpc>
                        <a:spcAft>
                          <a:spcPts val="0"/>
                        </a:spcAft>
                      </a:pPr>
                      <a:r>
                        <a:rPr lang="en-US" sz="1400" kern="0">
                          <a:solidFill>
                            <a:srgbClr val="000000"/>
                          </a:solidFill>
                          <a:latin typeface="微软雅黑"/>
                          <a:ea typeface="微软雅黑"/>
                        </a:rPr>
                        <a:t> 1</a:t>
                      </a:r>
                      <a:r>
                        <a:rPr lang="en-US" sz="1400" kern="0">
                          <a:solidFill>
                            <a:srgbClr val="000000"/>
                          </a:solidFill>
                          <a:latin typeface="微软雅黑"/>
                          <a:ea typeface="微软雅黑"/>
                        </a:rPr>
                        <a:t>-1 </a:t>
                      </a:r>
                      <a:r>
                        <a:rPr lang="zh-CN" sz="1400" kern="0">
                          <a:solidFill>
                            <a:srgbClr val="000000"/>
                          </a:solidFill>
                          <a:latin typeface="微软雅黑"/>
                          <a:ea typeface="微软雅黑"/>
                        </a:rPr>
                        <a:t>其中：新增股权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32148">
                <a:tc>
                  <a:txBody>
                    <a:bodyPr/>
                    <a:lstStyle/>
                    <a:p>
                      <a:pPr indent="381000" algn="l">
                        <a:lnSpc>
                          <a:spcPts val="2000"/>
                        </a:lnSpc>
                        <a:spcAft>
                          <a:spcPts val="0"/>
                        </a:spcAft>
                      </a:pPr>
                      <a:r>
                        <a:rPr lang="en-US" sz="1400" kern="100">
                          <a:solidFill>
                            <a:srgbClr val="000000"/>
                          </a:solidFill>
                          <a:latin typeface="微软雅黑"/>
                          <a:ea typeface="微软雅黑"/>
                        </a:rPr>
                        <a:t>1-2</a:t>
                      </a:r>
                      <a:r>
                        <a:rPr lang="en-US" sz="1400" kern="100" baseline="0">
                          <a:solidFill>
                            <a:srgbClr val="000000"/>
                          </a:solidFill>
                          <a:latin typeface="微软雅黑"/>
                          <a:ea typeface="微软雅黑"/>
                        </a:rPr>
                        <a:t> </a:t>
                      </a:r>
                      <a:r>
                        <a:rPr lang="zh-CN" sz="1400" kern="100" baseline="0">
                          <a:solidFill>
                            <a:srgbClr val="000000"/>
                          </a:solidFill>
                          <a:latin typeface="微软雅黑"/>
                          <a:ea typeface="微软雅黑"/>
                        </a:rPr>
                        <a:t>其中：当期收益在投资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32148">
                <a:tc>
                  <a:txBody>
                    <a:bodyPr/>
                    <a:lstStyle/>
                    <a:p>
                      <a:pPr indent="381000" algn="l">
                        <a:lnSpc>
                          <a:spcPts val="2000"/>
                        </a:lnSpc>
                        <a:spcAft>
                          <a:spcPts val="0"/>
                        </a:spcAft>
                      </a:pPr>
                      <a:r>
                        <a:rPr lang="en-US" sz="1400" kern="0">
                          <a:solidFill>
                            <a:srgbClr val="000000"/>
                          </a:solidFill>
                          <a:latin typeface="微软雅黑"/>
                          <a:ea typeface="微软雅黑"/>
                        </a:rPr>
                        <a:t>1-3</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其中：</a:t>
                      </a:r>
                      <a:r>
                        <a:rPr lang="zh-CN" sz="1400" kern="0">
                          <a:solidFill>
                            <a:srgbClr val="000000"/>
                          </a:solidFill>
                          <a:latin typeface="微软雅黑"/>
                          <a:ea typeface="微软雅黑"/>
                        </a:rPr>
                        <a:t>新增债务工具</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800"/>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08118">
                <a:tc>
                  <a:txBody>
                    <a:bodyPr/>
                    <a:lstStyle/>
                    <a:p>
                      <a:pPr marL="0" indent="0" algn="l" defTabSz="914400">
                        <a:lnSpc>
                          <a:spcPts val="2000"/>
                        </a:lnSpc>
                        <a:spcBef>
                          <a:spcPts val="0"/>
                        </a:spcBef>
                        <a:spcAft>
                          <a:spcPts val="0"/>
                        </a:spcAft>
                        <a:buNone/>
                      </a:pPr>
                      <a:r>
                        <a:rPr lang="en-US" sz="1400" kern="0">
                          <a:solidFill>
                            <a:srgbClr val="000000"/>
                          </a:solidFill>
                          <a:latin typeface="微软雅黑"/>
                          <a:ea typeface="微软雅黑"/>
                        </a:rPr>
                        <a:t>      2</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年末存量</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r>
                        <a:rPr lang="zh-CN" sz="1400" kern="100">
                          <a:solidFill>
                            <a:srgbClr val="000000"/>
                          </a:solidFill>
                          <a:latin typeface="微软雅黑"/>
                          <a:ea typeface="微软雅黑"/>
                        </a:rPr>
                        <a:t>境外企业对境内企业以各种方式形成的</a:t>
                      </a:r>
                      <a:r>
                        <a:rPr lang="zh-CN" sz="1400" b="1" kern="100">
                          <a:solidFill>
                            <a:srgbClr val="FF0000"/>
                          </a:solidFill>
                          <a:latin typeface="微软雅黑"/>
                          <a:ea typeface="微软雅黑"/>
                        </a:rPr>
                        <a:t>股本、收益再投资、债务工具</a:t>
                      </a:r>
                      <a:r>
                        <a:rPr lang="zh-CN" sz="1400" kern="100">
                          <a:solidFill>
                            <a:srgbClr val="000000"/>
                          </a:solidFill>
                          <a:latin typeface="微软雅黑"/>
                          <a:ea typeface="微软雅黑"/>
                        </a:rPr>
                        <a:t>总和。</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88099">
                <a:tc>
                  <a:txBody>
                    <a:bodyPr/>
                    <a:lstStyle/>
                    <a:p>
                      <a:pPr algn="l">
                        <a:lnSpc>
                          <a:spcPts val="2000"/>
                        </a:lnSpc>
                        <a:spcAft>
                          <a:spcPts val="0"/>
                        </a:spcAft>
                      </a:pPr>
                      <a:r>
                        <a:rPr lang="en-US" sz="1400" kern="0">
                          <a:solidFill>
                            <a:srgbClr val="000000"/>
                          </a:solidFill>
                          <a:latin typeface="微软雅黑"/>
                          <a:ea typeface="微软雅黑"/>
                        </a:rPr>
                        <a:t>        2-1 </a:t>
                      </a:r>
                      <a:r>
                        <a:rPr lang="zh-CN" sz="1400" kern="0">
                          <a:solidFill>
                            <a:srgbClr val="000000"/>
                          </a:solidFill>
                          <a:latin typeface="微软雅黑"/>
                          <a:ea typeface="微软雅黑"/>
                        </a:rPr>
                        <a:t>其中：股权</a:t>
                      </a:r>
                      <a:endParaRPr lang="zh-CN" sz="1400" kern="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88099">
                <a:tc>
                  <a:txBody>
                    <a:bodyPr/>
                    <a:lstStyle/>
                    <a:p>
                      <a:pPr algn="l">
                        <a:lnSpc>
                          <a:spcPts val="2000"/>
                        </a:lnSpc>
                        <a:spcAft>
                          <a:spcPts val="0"/>
                        </a:spcAft>
                      </a:pPr>
                      <a:r>
                        <a:rPr lang="en-US" sz="1400" kern="0">
                          <a:solidFill>
                            <a:srgbClr val="000000"/>
                          </a:solidFill>
                          <a:latin typeface="微软雅黑"/>
                          <a:ea typeface="微软雅黑"/>
                        </a:rPr>
                        <a:t>        2-2 </a:t>
                      </a:r>
                      <a:r>
                        <a:rPr lang="zh-CN" sz="1400" kern="0">
                          <a:solidFill>
                            <a:srgbClr val="000000"/>
                          </a:solidFill>
                          <a:latin typeface="微软雅黑"/>
                          <a:ea typeface="微软雅黑"/>
                        </a:rPr>
                        <a:t>其中：收益在投资</a:t>
                      </a:r>
                      <a:endParaRPr lang="zh-CN" sz="1400" kern="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84467">
                <a:tc>
                  <a:txBody>
                    <a:bodyPr/>
                    <a:lstStyle/>
                    <a:p>
                      <a:pPr algn="l">
                        <a:lnSpc>
                          <a:spcPts val="2000"/>
                        </a:lnSpc>
                        <a:spcAft>
                          <a:spcPts val="0"/>
                        </a:spcAft>
                      </a:pPr>
                      <a:r>
                        <a:rPr lang="en-US" sz="1400" kern="0">
                          <a:solidFill>
                            <a:srgbClr val="000000"/>
                          </a:solidFill>
                          <a:latin typeface="微软雅黑"/>
                          <a:ea typeface="微软雅黑"/>
                        </a:rPr>
                        <a:t>        2-3 </a:t>
                      </a:r>
                      <a:r>
                        <a:rPr lang="zh-CN" sz="1400" kern="0">
                          <a:solidFill>
                            <a:srgbClr val="000000"/>
                          </a:solidFill>
                          <a:latin typeface="微软雅黑"/>
                          <a:ea typeface="微软雅黑"/>
                        </a:rPr>
                        <a:t>其中：债务工具</a:t>
                      </a:r>
                      <a:endParaRPr lang="zh-CN" sz="1400" kern="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endParaRPr lang="zh-CN" sz="1400">
                        <a:latin typeface="微软雅黑"/>
                        <a:ea typeface="微软雅黑"/>
                      </a:endParaRPr>
                    </a:p>
                  </a:txBody>
                  <a:tcPr marL="22425" marR="22425"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6"/>
          <p:cNvSpPr txBox="1"/>
          <p:nvPr/>
        </p:nvSpPr>
        <p:spPr>
          <a:xfrm>
            <a:off x="556853" y="548071"/>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endParaRPr lang="en-US">
              <a:solidFill>
                <a:srgbClr val="000000"/>
              </a:solidFill>
            </a:endParaRPr>
          </a:p>
        </p:txBody>
      </p:sp>
      <p:sp>
        <p:nvSpPr>
          <p:cNvPr id="11" name="矩形 10"/>
          <p:cNvSpPr/>
          <p:nvPr/>
        </p:nvSpPr>
        <p:spPr>
          <a:xfrm>
            <a:off x="1221459" y="692866"/>
            <a:ext cx="9878099" cy="1697576"/>
          </a:xfrm>
          <a:prstGeom prst="rect">
            <a:avLst/>
          </a:prstGeom>
        </p:spPr>
        <p:txBody>
          <a:bodyPr wrap="square" lIns="103816" tIns="51909" rIns="103816" bIns="51909">
            <a:spAutoFit/>
          </a:bodyPr>
          <a:lstStyle/>
          <a:p>
            <a:pPr>
              <a:lnSpc>
                <a:spcPct val="150000"/>
              </a:lnSpc>
            </a:pPr>
            <a:r>
              <a:rPr lang="zh-CN" sz="2300">
                <a:latin typeface="微软雅黑"/>
                <a:ea typeface="微软雅黑"/>
              </a:rPr>
              <a:t>下面是</a:t>
            </a:r>
            <a:r>
              <a:rPr lang="zh-CN" sz="2300" b="1">
                <a:solidFill>
                  <a:srgbClr val="FF0000"/>
                </a:solidFill>
                <a:latin typeface="微软雅黑"/>
                <a:ea typeface="微软雅黑"/>
              </a:rPr>
              <a:t>北京威宝集团公司</a:t>
            </a:r>
            <a:r>
              <a:rPr lang="zh-CN" sz="2300">
                <a:latin typeface="微软雅黑"/>
                <a:ea typeface="微软雅黑"/>
              </a:rPr>
              <a:t>的对外直接投资企业</a:t>
            </a:r>
            <a:r>
              <a:rPr lang="en-US" sz="2300">
                <a:latin typeface="微软雅黑"/>
                <a:ea typeface="微软雅黑"/>
              </a:rPr>
              <a:t>———</a:t>
            </a:r>
            <a:r>
              <a:rPr lang="zh-CN" sz="2300" b="1">
                <a:solidFill>
                  <a:srgbClr val="FF0000"/>
                </a:solidFill>
                <a:latin typeface="微软雅黑"/>
                <a:ea typeface="微软雅黑"/>
              </a:rPr>
              <a:t>威宝</a:t>
            </a:r>
            <a:r>
              <a:rPr lang="zh-CN" sz="2300">
                <a:latin typeface="微软雅黑"/>
                <a:ea typeface="微软雅黑"/>
              </a:rPr>
              <a:t>美国公司的</a:t>
            </a:r>
            <a:r>
              <a:rPr lang="en-US" sz="2300">
                <a:latin typeface="微软雅黑"/>
                <a:ea typeface="微软雅黑"/>
              </a:rPr>
              <a:t>2019</a:t>
            </a:r>
            <a:r>
              <a:rPr lang="zh-CN" sz="2300">
                <a:latin typeface="微软雅黑"/>
                <a:ea typeface="微软雅黑"/>
              </a:rPr>
              <a:t>年资产负债表中所有者权益构成，请问，</a:t>
            </a:r>
            <a:r>
              <a:rPr lang="en-US" sz="2300" b="1">
                <a:solidFill>
                  <a:srgbClr val="FF0000"/>
                </a:solidFill>
                <a:latin typeface="微软雅黑"/>
                <a:ea typeface="微软雅黑"/>
              </a:rPr>
              <a:t>2019</a:t>
            </a:r>
            <a:r>
              <a:rPr lang="zh-CN" sz="2300">
                <a:latin typeface="微软雅黑"/>
                <a:ea typeface="微软雅黑"/>
              </a:rPr>
              <a:t>年度北京威宝集团公司是否对威宝美国公司进行了投资？当期投资额为多少？</a:t>
            </a:r>
            <a:endParaRPr lang="zh-CN" sz="2300">
              <a:latin typeface="微软雅黑"/>
              <a:ea typeface="微软雅黑"/>
            </a:endParaRPr>
          </a:p>
        </p:txBody>
      </p:sp>
      <p:grpSp>
        <p:nvGrpSpPr>
          <p:cNvPr id="12" name="组合 11"/>
          <p:cNvGrpSpPr/>
          <p:nvPr/>
        </p:nvGrpSpPr>
        <p:grpSpPr>
          <a:xfrm>
            <a:off x="400615" y="476791"/>
            <a:ext cx="820838" cy="648965"/>
            <a:chOff x="454393" y="1302524"/>
            <a:chExt cx="792086" cy="792806"/>
          </a:xfrm>
          <a:solidFill>
            <a:srgbClr val="C00000"/>
          </a:solidFill>
        </p:grpSpPr>
        <p:sp>
          <p:nvSpPr>
            <p:cNvPr id="13" name="椭圆 12"/>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14" name="TextBox 13"/>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1</a:t>
              </a:r>
              <a:endParaRPr lang="zh-CN" sz="3200" b="1">
                <a:solidFill>
                  <a:srgbClr val="FFFFFF"/>
                </a:solidFill>
                <a:latin typeface="Arial Unicode MS"/>
                <a:ea typeface="Arial Unicode MS"/>
              </a:endParaRPr>
            </a:p>
          </p:txBody>
        </p:sp>
      </p:grpSp>
      <p:graphicFrame>
        <p:nvGraphicFramePr>
          <p:cNvPr id="15" name="Group 3"/>
          <p:cNvGraphicFramePr/>
          <p:nvPr/>
        </p:nvGraphicFramePr>
        <p:xfrm>
          <a:off x="1297583" y="2577405"/>
          <a:ext cx="10025833" cy="2869086"/>
        </p:xfrm>
        <a:graphic>
          <a:graphicData uri="http://schemas.openxmlformats.org/drawingml/2006/table">
            <a:tbl>
              <a:tblPr>
                <a:tableStyleId>{BC89EF96-8CEA-46FF-86C4-4CE0E7609802}</a:tableStyleId>
              </a:tblPr>
              <a:tblGrid>
                <a:gridCol w="3735268"/>
                <a:gridCol w="2856151"/>
                <a:gridCol w="3434414"/>
              </a:tblGrid>
              <a:tr h="539021">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zh-CN" sz="1900" b="1" u="none" strike="noStrike" baseline="0">
                          <a:latin typeface="微软雅黑"/>
                          <a:ea typeface="微软雅黑"/>
                        </a:rPr>
                        <a:t>项目</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en-US" sz="1900" b="1" u="none" strike="noStrike" baseline="0">
                          <a:latin typeface="微软雅黑"/>
                          <a:ea typeface="微软雅黑"/>
                        </a:rPr>
                        <a:t>2019</a:t>
                      </a:r>
                      <a:r>
                        <a:rPr lang="zh-CN" sz="1900" b="1" u="none" strike="noStrike" baseline="0">
                          <a:latin typeface="微软雅黑"/>
                          <a:ea typeface="微软雅黑"/>
                        </a:rPr>
                        <a:t>年初数</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en-US" sz="1900" b="1" u="none" strike="noStrike" baseline="0">
                          <a:latin typeface="微软雅黑"/>
                          <a:ea typeface="微软雅黑"/>
                        </a:rPr>
                        <a:t>2019</a:t>
                      </a:r>
                      <a:r>
                        <a:rPr lang="zh-CN" sz="1900" b="1" u="none" strike="noStrike" baseline="0">
                          <a:latin typeface="微软雅黑"/>
                          <a:ea typeface="微软雅黑"/>
                        </a:rPr>
                        <a:t>年末数</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r>
              <a:tr h="409510">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zh-CN" sz="1900" u="none" strike="noStrike" baseline="0">
                          <a:latin typeface="微软雅黑"/>
                          <a:ea typeface="微软雅黑"/>
                        </a:rPr>
                        <a:t>所有者权益</a:t>
                      </a:r>
                      <a:endParaRPr lang="zh-CN" sz="1900" b="1" i="0" u="none" strike="noStrike" baseline="0">
                        <a:solidFill>
                          <a:srgbClr val="FF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2855</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8586</a:t>
                      </a:r>
                      <a:endParaRPr lang="en-US" sz="1900" u="none" strike="noStrike" kern="1200" baseline="0">
                        <a:solidFill>
                          <a:schemeClr val="tx1"/>
                        </a:solidFill>
                        <a:latin typeface="微软雅黑"/>
                        <a:ea typeface="微软雅黑"/>
                      </a:endParaRPr>
                    </a:p>
                  </a:txBody>
                  <a:tcPr marL="112527" marR="112527" marT="45717" marB="45717"/>
                </a:tc>
              </a:tr>
              <a:tr h="503240">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实收资本</a:t>
                      </a:r>
                      <a:r>
                        <a:rPr lang="en-US" sz="1900" u="none" strike="noStrike" baseline="0">
                          <a:latin typeface="微软雅黑"/>
                          <a:ea typeface="微软雅黑"/>
                        </a:rPr>
                        <a:t>(</a:t>
                      </a:r>
                      <a:r>
                        <a:rPr lang="zh-CN" sz="1900" u="none" strike="noStrike" baseline="0">
                          <a:latin typeface="微软雅黑"/>
                          <a:ea typeface="微软雅黑"/>
                        </a:rPr>
                        <a:t>股本</a:t>
                      </a:r>
                      <a:r>
                        <a:rPr lang="en-US" sz="1900" u="none" strike="noStrike" baseline="0">
                          <a:latin typeface="微软雅黑"/>
                          <a:ea typeface="微软雅黑"/>
                        </a:rPr>
                        <a:t>)</a:t>
                      </a:r>
                      <a:endParaRPr lang="en-US"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2100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6500</a:t>
                      </a:r>
                      <a:endParaRPr lang="en-US" sz="1900" u="none" strike="noStrike" kern="1200" baseline="0">
                        <a:solidFill>
                          <a:schemeClr val="tx1"/>
                        </a:solidFill>
                        <a:latin typeface="微软雅黑"/>
                        <a:ea typeface="微软雅黑"/>
                      </a:endParaRPr>
                    </a:p>
                  </a:txBody>
                  <a:tcPr marL="112527" marR="112527" marT="45717" marB="45717"/>
                </a:tc>
              </a:tr>
              <a:tr h="480494">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未分配利润</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495</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1826</a:t>
                      </a:r>
                      <a:endParaRPr lang="en-US" sz="1900" u="none" strike="noStrike" kern="1200" baseline="0">
                        <a:solidFill>
                          <a:schemeClr val="tx1"/>
                        </a:solidFill>
                        <a:latin typeface="微软雅黑"/>
                        <a:ea typeface="微软雅黑"/>
                      </a:endParaRPr>
                    </a:p>
                  </a:txBody>
                  <a:tcPr marL="112527" marR="112527" marT="45717" marB="45717"/>
                </a:tc>
              </a:tr>
              <a:tr h="447799">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资本公积</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200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200</a:t>
                      </a:r>
                      <a:endParaRPr lang="en-US" sz="1900" u="none" strike="noStrike" kern="1200" baseline="0">
                        <a:solidFill>
                          <a:schemeClr val="tx1"/>
                        </a:solidFill>
                        <a:latin typeface="微软雅黑"/>
                        <a:ea typeface="微软雅黑"/>
                      </a:endParaRPr>
                    </a:p>
                  </a:txBody>
                  <a:tcPr marL="112527" marR="112527" marT="45717" marB="45717"/>
                </a:tc>
              </a:tr>
              <a:tr h="489022">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盈余公积</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60</a:t>
                      </a:r>
                      <a:endParaRPr lang="en-US" sz="1900" u="none" strike="noStrike" kern="1200" baseline="0">
                        <a:solidFill>
                          <a:schemeClr val="tx1"/>
                        </a:solidFill>
                        <a:latin typeface="微软雅黑"/>
                        <a:ea typeface="微软雅黑"/>
                      </a:endParaRPr>
                    </a:p>
                  </a:txBody>
                  <a:tcPr marL="112527" marR="112527" marT="45717" marB="45717"/>
                </a:tc>
              </a:tr>
            </a:tbl>
          </a:graphicData>
        </a:graphic>
      </p:graphicFrame>
      <p:sp>
        <p:nvSpPr>
          <p:cNvPr id="16" name="矩形 15"/>
          <p:cNvSpPr/>
          <p:nvPr/>
        </p:nvSpPr>
        <p:spPr>
          <a:xfrm>
            <a:off x="9001043" y="2170518"/>
            <a:ext cx="1748542" cy="412608"/>
          </a:xfrm>
          <a:prstGeom prst="rect">
            <a:avLst/>
          </a:prstGeom>
        </p:spPr>
        <p:txBody>
          <a:bodyPr wrap="none" lIns="103816" tIns="51909" rIns="103816" bIns="51909">
            <a:spAutoFit/>
          </a:bodyPr>
          <a:lstStyle/>
          <a:p>
            <a:r>
              <a:rPr lang="zh-CN" b="1">
                <a:latin typeface="微软雅黑"/>
                <a:ea typeface="微软雅黑"/>
              </a:rPr>
              <a:t>单位：万美元</a:t>
            </a:r>
            <a:endParaRPr lang="zh-CN" b="1">
              <a:latin typeface="微软雅黑"/>
              <a:ea typeface="微软雅黑"/>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62736" y="3645870"/>
            <a:ext cx="10545030" cy="2971771"/>
          </a:xfrm>
          <a:prstGeom prst="rect">
            <a:avLst/>
          </a:prstGeom>
        </p:spPr>
        <p:txBody>
          <a:bodyPr wrap="square" lIns="103816" tIns="51909" rIns="103816" bIns="51909">
            <a:spAutoFit/>
          </a:bodyPr>
          <a:lstStyle/>
          <a:p>
            <a:pPr lvl="0">
              <a:lnSpc>
                <a:spcPct val="150000"/>
              </a:lnSpc>
              <a:spcBef>
                <a:spcPct val="20000"/>
              </a:spcBef>
              <a:spcAft>
                <a:spcPct val="0"/>
              </a:spcAft>
              <a:buClr>
                <a:srgbClr val="0099FF"/>
              </a:buClr>
            </a:pPr>
            <a:r>
              <a:rPr lang="zh-CN" sz="2300" b="1" kern="0">
                <a:latin typeface="微软雅黑"/>
                <a:ea typeface="微软雅黑"/>
              </a:rPr>
              <a:t>答案：</a:t>
            </a:r>
            <a:endParaRPr lang="zh-CN" sz="2300" b="1" kern="0">
              <a:latin typeface="微软雅黑"/>
              <a:ea typeface="微软雅黑"/>
            </a:endParaRPr>
          </a:p>
          <a:p>
            <a:pPr lvl="0">
              <a:lnSpc>
                <a:spcPct val="150000"/>
              </a:lnSpc>
              <a:spcBef>
                <a:spcPct val="20000"/>
              </a:spcBef>
              <a:spcAft>
                <a:spcPct val="0"/>
              </a:spcAft>
              <a:buClr>
                <a:srgbClr val="0099FF"/>
              </a:buClr>
            </a:pPr>
            <a:r>
              <a:rPr lang="zh-CN" sz="2300" b="1" kern="0">
                <a:latin typeface="微软雅黑"/>
                <a:ea typeface="微软雅黑"/>
              </a:rPr>
              <a:t>      </a:t>
            </a:r>
            <a:r>
              <a:rPr lang="en-US" sz="2300" b="1" kern="0">
                <a:latin typeface="微软雅黑"/>
                <a:ea typeface="微软雅黑"/>
              </a:rPr>
              <a:t>2019</a:t>
            </a:r>
            <a:r>
              <a:rPr lang="zh-CN" sz="2300" b="1" kern="0">
                <a:latin typeface="微软雅黑"/>
                <a:ea typeface="微软雅黑"/>
              </a:rPr>
              <a:t>年北京威宝集团公司对威宝美国公司进行了投资，投资额共计</a:t>
            </a:r>
            <a:r>
              <a:rPr lang="en-US" sz="2300" b="1" kern="0">
                <a:latin typeface="微软雅黑"/>
                <a:ea typeface="微软雅黑"/>
              </a:rPr>
              <a:t>5731</a:t>
            </a:r>
            <a:r>
              <a:rPr lang="zh-CN" sz="2300" b="1" kern="0">
                <a:latin typeface="微软雅黑"/>
                <a:ea typeface="微软雅黑"/>
              </a:rPr>
              <a:t>万美元。</a:t>
            </a:r>
            <a:endParaRPr lang="zh-CN" sz="2300" b="1" kern="0">
              <a:latin typeface="微软雅黑"/>
              <a:ea typeface="微软雅黑"/>
            </a:endParaRPr>
          </a:p>
          <a:p>
            <a:pPr lvl="0">
              <a:lnSpc>
                <a:spcPct val="150000"/>
              </a:lnSpc>
              <a:spcBef>
                <a:spcPct val="20000"/>
              </a:spcBef>
              <a:spcAft>
                <a:spcPct val="0"/>
              </a:spcAft>
              <a:buClr>
                <a:srgbClr val="0099FF"/>
              </a:buClr>
            </a:pPr>
            <a:r>
              <a:rPr lang="zh-CN" sz="2300" b="1" kern="0">
                <a:latin typeface="微软雅黑"/>
                <a:ea typeface="微软雅黑"/>
              </a:rPr>
              <a:t>计算：新增股权：</a:t>
            </a:r>
            <a:r>
              <a:rPr lang="en-US" sz="2300" b="1" kern="0">
                <a:latin typeface="微软雅黑"/>
                <a:ea typeface="微软雅黑"/>
              </a:rPr>
              <a:t>6500-2100=4400</a:t>
            </a:r>
            <a:endParaRPr lang="en-US" sz="2300" b="1" kern="0">
              <a:latin typeface="微软雅黑"/>
              <a:ea typeface="微软雅黑"/>
            </a:endParaRPr>
          </a:p>
          <a:p>
            <a:pPr lvl="0">
              <a:lnSpc>
                <a:spcPct val="150000"/>
              </a:lnSpc>
              <a:spcBef>
                <a:spcPct val="20000"/>
              </a:spcBef>
              <a:spcAft>
                <a:spcPct val="0"/>
              </a:spcAft>
              <a:buClr>
                <a:srgbClr val="0099FF"/>
              </a:buClr>
            </a:pPr>
            <a:r>
              <a:rPr lang="en-US" sz="2300" b="1" kern="0">
                <a:latin typeface="微软雅黑"/>
                <a:ea typeface="微软雅黑"/>
              </a:rPr>
              <a:t>        </a:t>
            </a:r>
            <a:r>
              <a:rPr lang="zh-CN" sz="2300" b="1" kern="0">
                <a:latin typeface="微软雅黑"/>
                <a:ea typeface="微软雅黑"/>
              </a:rPr>
              <a:t>当期收益再投资：</a:t>
            </a:r>
            <a:r>
              <a:rPr lang="en-US" sz="2300" b="1" kern="0">
                <a:latin typeface="微软雅黑"/>
                <a:ea typeface="微软雅黑"/>
              </a:rPr>
              <a:t>1826-495=1331</a:t>
            </a:r>
            <a:endParaRPr lang="en-US" sz="2300" b="1" kern="0">
              <a:latin typeface="微软雅黑"/>
              <a:ea typeface="微软雅黑"/>
            </a:endParaRPr>
          </a:p>
        </p:txBody>
      </p:sp>
      <p:graphicFrame>
        <p:nvGraphicFramePr>
          <p:cNvPr id="8" name="Group 3"/>
          <p:cNvGraphicFramePr/>
          <p:nvPr/>
        </p:nvGraphicFramePr>
        <p:xfrm>
          <a:off x="1031743" y="739625"/>
          <a:ext cx="10025833" cy="2869086"/>
        </p:xfrm>
        <a:graphic>
          <a:graphicData uri="http://schemas.openxmlformats.org/drawingml/2006/table">
            <a:tbl>
              <a:tblPr>
                <a:tableStyleId>{BC89EF96-8CEA-46FF-86C4-4CE0E7609802}</a:tableStyleId>
              </a:tblPr>
              <a:tblGrid>
                <a:gridCol w="3735268"/>
                <a:gridCol w="2856151"/>
                <a:gridCol w="3434414"/>
              </a:tblGrid>
              <a:tr h="539021">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zh-CN" sz="1900" b="1" u="none" strike="noStrike" baseline="0">
                          <a:latin typeface="微软雅黑"/>
                          <a:ea typeface="微软雅黑"/>
                        </a:rPr>
                        <a:t>项目</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en-US" sz="1900" b="1" u="none" strike="noStrike" baseline="0">
                          <a:latin typeface="微软雅黑"/>
                          <a:ea typeface="微软雅黑"/>
                        </a:rPr>
                        <a:t>2019</a:t>
                      </a:r>
                      <a:r>
                        <a:rPr lang="zh-CN" sz="1900" b="1" u="none" strike="noStrike" baseline="0">
                          <a:latin typeface="微软雅黑"/>
                          <a:ea typeface="微软雅黑"/>
                        </a:rPr>
                        <a:t>年初数</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ctr" defTabSz="914400">
                        <a:lnSpc>
                          <a:spcPct val="100000"/>
                        </a:lnSpc>
                        <a:spcBef>
                          <a:spcPct val="20000"/>
                        </a:spcBef>
                        <a:spcAft>
                          <a:spcPct val="0"/>
                        </a:spcAft>
                        <a:buClr>
                          <a:schemeClr val="hlink"/>
                        </a:buClr>
                        <a:buFont typeface="Wingdings 2" charset="2"/>
                        <a:buNone/>
                      </a:pPr>
                      <a:r>
                        <a:rPr lang="en-US" sz="1900" b="1" u="none" strike="noStrike" baseline="0">
                          <a:latin typeface="微软雅黑"/>
                          <a:ea typeface="微软雅黑"/>
                        </a:rPr>
                        <a:t>2019</a:t>
                      </a:r>
                      <a:r>
                        <a:rPr lang="zh-CN" sz="1900" b="1" u="none" strike="noStrike" baseline="0">
                          <a:latin typeface="微软雅黑"/>
                          <a:ea typeface="微软雅黑"/>
                        </a:rPr>
                        <a:t>年末数</a:t>
                      </a:r>
                      <a:endParaRPr lang="zh-CN" sz="1900" b="1" i="0" u="none" strike="noStrike" baseline="0">
                        <a:solidFill>
                          <a:srgbClr val="6600CC"/>
                        </a:solidFill>
                        <a:latin typeface="微软雅黑"/>
                        <a:ea typeface="微软雅黑"/>
                      </a:endParaRPr>
                    </a:p>
                  </a:txBody>
                  <a:tcPr marL="112527" marR="112527" marT="45718" marB="45718" anchor="ctr">
                    <a:solidFill>
                      <a:schemeClr val="accent1">
                        <a:lumMod val="60000"/>
                        <a:lumOff val="40000"/>
                      </a:schemeClr>
                    </a:solidFill>
                  </a:tcPr>
                </a:tc>
              </a:tr>
              <a:tr h="409510">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zh-CN" sz="1900" u="none" strike="noStrike" baseline="0">
                          <a:latin typeface="微软雅黑"/>
                          <a:ea typeface="微软雅黑"/>
                        </a:rPr>
                        <a:t>所有者权益</a:t>
                      </a:r>
                      <a:endParaRPr lang="zh-CN" sz="1900" b="1" i="0" u="none" strike="noStrike" baseline="0">
                        <a:solidFill>
                          <a:srgbClr val="FF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2855</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8586</a:t>
                      </a:r>
                      <a:endParaRPr lang="en-US" sz="1900" u="none" strike="noStrike" kern="1200" baseline="0">
                        <a:solidFill>
                          <a:schemeClr val="tx1"/>
                        </a:solidFill>
                        <a:latin typeface="微软雅黑"/>
                        <a:ea typeface="微软雅黑"/>
                      </a:endParaRPr>
                    </a:p>
                  </a:txBody>
                  <a:tcPr marL="112527" marR="112527" marT="45717" marB="45717"/>
                </a:tc>
              </a:tr>
              <a:tr h="503240">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实收资本</a:t>
                      </a:r>
                      <a:r>
                        <a:rPr lang="en-US" sz="1900" u="none" strike="noStrike" baseline="0">
                          <a:latin typeface="微软雅黑"/>
                          <a:ea typeface="微软雅黑"/>
                        </a:rPr>
                        <a:t>(</a:t>
                      </a:r>
                      <a:r>
                        <a:rPr lang="zh-CN" sz="1900" u="none" strike="noStrike" baseline="0">
                          <a:latin typeface="微软雅黑"/>
                          <a:ea typeface="微软雅黑"/>
                        </a:rPr>
                        <a:t>股本</a:t>
                      </a:r>
                      <a:r>
                        <a:rPr lang="en-US" sz="1900" u="none" strike="noStrike" baseline="0">
                          <a:latin typeface="微软雅黑"/>
                          <a:ea typeface="微软雅黑"/>
                        </a:rPr>
                        <a:t>)</a:t>
                      </a:r>
                      <a:endParaRPr lang="en-US"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2100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6500</a:t>
                      </a:r>
                      <a:endParaRPr lang="en-US" sz="1900" u="none" strike="noStrike" kern="1200" baseline="0">
                        <a:solidFill>
                          <a:schemeClr val="tx1"/>
                        </a:solidFill>
                        <a:latin typeface="微软雅黑"/>
                        <a:ea typeface="微软雅黑"/>
                      </a:endParaRPr>
                    </a:p>
                  </a:txBody>
                  <a:tcPr marL="112527" marR="112527" marT="45717" marB="45717"/>
                </a:tc>
              </a:tr>
              <a:tr h="480494">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未分配利润</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495</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1826</a:t>
                      </a:r>
                      <a:endParaRPr lang="en-US" sz="1900" u="none" strike="noStrike" kern="1200" baseline="0">
                        <a:solidFill>
                          <a:schemeClr val="tx1"/>
                        </a:solidFill>
                        <a:latin typeface="微软雅黑"/>
                        <a:ea typeface="微软雅黑"/>
                      </a:endParaRPr>
                    </a:p>
                  </a:txBody>
                  <a:tcPr marL="112527" marR="112527" marT="45717" marB="45717"/>
                </a:tc>
              </a:tr>
              <a:tr h="447799">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资本公积</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200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200</a:t>
                      </a:r>
                      <a:endParaRPr lang="en-US" sz="1900" u="none" strike="noStrike" kern="1200" baseline="0">
                        <a:solidFill>
                          <a:schemeClr val="tx1"/>
                        </a:solidFill>
                        <a:latin typeface="微软雅黑"/>
                        <a:ea typeface="微软雅黑"/>
                      </a:endParaRPr>
                    </a:p>
                  </a:txBody>
                  <a:tcPr marL="112527" marR="112527" marT="45717" marB="45717"/>
                </a:tc>
              </a:tr>
              <a:tr h="489022">
                <a:tc>
                  <a:txBody>
                    <a:bodyPr/>
                    <a:lstStyle>
                      <a:lvl1pPr marL="0" lvl="0" algn="l" defTabSz="914400">
                        <a:defRPr sz="1800" kern="1200">
                          <a:solidFill>
                            <a:schemeClr val="tx1"/>
                          </a:solidFill>
                          <a:latin typeface="Times New Roman"/>
                          <a:ea typeface="宋体"/>
                        </a:defRPr>
                      </a:lvl1pPr>
                      <a:lvl2pPr marL="457200" lvl="1" algn="l" defTabSz="914400">
                        <a:defRPr sz="1800" kern="1200">
                          <a:solidFill>
                            <a:schemeClr val="tx1"/>
                          </a:solidFill>
                          <a:latin typeface="Times New Roman"/>
                          <a:ea typeface="宋体"/>
                        </a:defRPr>
                      </a:lvl2pPr>
                      <a:lvl3pPr marL="914400" lvl="2" algn="l" defTabSz="914400">
                        <a:defRPr sz="1800" kern="1200">
                          <a:solidFill>
                            <a:schemeClr val="tx1"/>
                          </a:solidFill>
                          <a:latin typeface="Times New Roman"/>
                          <a:ea typeface="宋体"/>
                        </a:defRPr>
                      </a:lvl3pPr>
                      <a:lvl4pPr marL="1371600" lvl="3" algn="l" defTabSz="914400">
                        <a:defRPr sz="1800" kern="1200">
                          <a:solidFill>
                            <a:schemeClr val="tx1"/>
                          </a:solidFill>
                          <a:latin typeface="Times New Roman"/>
                          <a:ea typeface="宋体"/>
                        </a:defRPr>
                      </a:lvl4pPr>
                      <a:lvl5pPr marL="1828800" lvl="4" algn="l" defTabSz="914400">
                        <a:defRPr sz="1800" kern="1200">
                          <a:solidFill>
                            <a:schemeClr val="tx1"/>
                          </a:solidFill>
                          <a:latin typeface="Times New Roman"/>
                          <a:ea typeface="宋体"/>
                        </a:defRPr>
                      </a:lvl5pPr>
                      <a:lvl6pPr marL="2286000" lvl="5" algn="l" defTabSz="914400">
                        <a:defRPr sz="1800" kern="1200">
                          <a:solidFill>
                            <a:schemeClr val="tx1"/>
                          </a:solidFill>
                          <a:latin typeface="Times New Roman"/>
                          <a:ea typeface="宋体"/>
                        </a:defRPr>
                      </a:lvl6pPr>
                      <a:lvl7pPr marL="2743200" lvl="6" algn="l" defTabSz="914400">
                        <a:defRPr sz="1800" kern="1200">
                          <a:solidFill>
                            <a:schemeClr val="tx1"/>
                          </a:solidFill>
                          <a:latin typeface="Times New Roman"/>
                          <a:ea typeface="宋体"/>
                        </a:defRPr>
                      </a:lvl7pPr>
                      <a:lvl8pPr marL="3200400" lvl="7" algn="l" defTabSz="914400">
                        <a:defRPr sz="1800" kern="1200">
                          <a:solidFill>
                            <a:schemeClr val="tx1"/>
                          </a:solidFill>
                          <a:latin typeface="Times New Roman"/>
                          <a:ea typeface="宋体"/>
                        </a:defRPr>
                      </a:lvl8pPr>
                      <a:lvl9pPr marL="3657600" lvl="8" algn="l" defTabSz="914400">
                        <a:defRPr sz="1800" kern="1200">
                          <a:solidFill>
                            <a:schemeClr val="tx1"/>
                          </a:solidFill>
                          <a:latin typeface="Times New Roman"/>
                          <a:ea typeface="宋体"/>
                        </a:defRPr>
                      </a:lvl9pPr>
                    </a:lstStyle>
                    <a:p>
                      <a:pPr marL="0" lvl="0" indent="0" algn="l" defTabSz="914400">
                        <a:lnSpc>
                          <a:spcPct val="100000"/>
                        </a:lnSpc>
                        <a:spcBef>
                          <a:spcPct val="20000"/>
                        </a:spcBef>
                        <a:spcAft>
                          <a:spcPct val="0"/>
                        </a:spcAft>
                        <a:buClr>
                          <a:schemeClr val="hlink"/>
                        </a:buClr>
                        <a:buFont typeface="Wingdings 2" charset="2"/>
                        <a:buNone/>
                      </a:pPr>
                      <a:r>
                        <a:rPr lang="en-US" sz="1900" u="none" strike="noStrike" baseline="0">
                          <a:latin typeface="微软雅黑"/>
                          <a:ea typeface="微软雅黑"/>
                        </a:rPr>
                        <a:t>  </a:t>
                      </a:r>
                      <a:r>
                        <a:rPr lang="zh-CN" sz="1900" u="none" strike="noStrike" baseline="0">
                          <a:latin typeface="微软雅黑"/>
                          <a:ea typeface="微软雅黑"/>
                        </a:rPr>
                        <a:t>盈余公积</a:t>
                      </a:r>
                      <a:endParaRPr lang="zh-CN" sz="1900" b="1" i="0" u="none" strike="noStrike" baseline="0">
                        <a:solidFill>
                          <a:srgbClr val="990000"/>
                        </a:solidFill>
                        <a:latin typeface="微软雅黑"/>
                        <a:ea typeface="微软雅黑"/>
                      </a:endParaRPr>
                    </a:p>
                  </a:txBody>
                  <a:tcPr marL="112527" marR="112527" marT="45718" marB="45718"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60</a:t>
                      </a:r>
                      <a:endParaRPr lang="en-US" sz="1900" u="none" strike="noStrike" kern="1200" baseline="0">
                        <a:solidFill>
                          <a:schemeClr val="tx1"/>
                        </a:solidFill>
                        <a:latin typeface="微软雅黑"/>
                        <a:ea typeface="微软雅黑"/>
                      </a:endParaRPr>
                    </a:p>
                  </a:txBody>
                  <a:tcPr marL="112527" marR="112527" marT="45717" marB="45717"/>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900" u="none" strike="noStrike" kern="1200" baseline="0">
                          <a:solidFill>
                            <a:schemeClr val="tx1"/>
                          </a:solidFill>
                          <a:latin typeface="微软雅黑"/>
                          <a:ea typeface="微软雅黑"/>
                        </a:rPr>
                        <a:t>60</a:t>
                      </a:r>
                      <a:endParaRPr lang="en-US" sz="1900" u="none" strike="noStrike" kern="1200" baseline="0">
                        <a:solidFill>
                          <a:schemeClr val="tx1"/>
                        </a:solidFill>
                        <a:latin typeface="微软雅黑"/>
                        <a:ea typeface="微软雅黑"/>
                      </a:endParaRPr>
                    </a:p>
                  </a:txBody>
                  <a:tcPr marL="112527" marR="112527" marT="45717" marB="45717"/>
                </a:tc>
              </a:tr>
            </a:tbl>
          </a:graphicData>
        </a:graphic>
      </p:graphicFrame>
      <p:sp>
        <p:nvSpPr>
          <p:cNvPr id="11" name="矩形 10"/>
          <p:cNvSpPr/>
          <p:nvPr/>
        </p:nvSpPr>
        <p:spPr>
          <a:xfrm>
            <a:off x="8735200" y="332737"/>
            <a:ext cx="1748542" cy="412608"/>
          </a:xfrm>
          <a:prstGeom prst="rect">
            <a:avLst/>
          </a:prstGeom>
        </p:spPr>
        <p:txBody>
          <a:bodyPr wrap="none" lIns="103816" tIns="51909" rIns="103816" bIns="51909">
            <a:spAutoFit/>
          </a:bodyPr>
          <a:lstStyle/>
          <a:p>
            <a:r>
              <a:rPr lang="zh-CN" b="1">
                <a:solidFill>
                  <a:srgbClr val="FF0000"/>
                </a:solidFill>
                <a:latin typeface="微软雅黑"/>
                <a:ea typeface="微软雅黑"/>
              </a:rPr>
              <a:t>单位：万美元</a:t>
            </a:r>
            <a:endParaRPr lang="zh-CN" b="1">
              <a:solidFill>
                <a:srgbClr val="FF0000"/>
              </a:solidFill>
              <a:latin typeface="微软雅黑"/>
              <a:ea typeface="微软雅黑"/>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65760" y="548812"/>
            <a:ext cx="9969041" cy="1951491"/>
          </a:xfrm>
          <a:prstGeom prst="rect">
            <a:avLst/>
          </a:prstGeom>
        </p:spPr>
        <p:txBody>
          <a:bodyPr wrap="square" lIns="103816" tIns="51909" rIns="103816" bIns="51909">
            <a:spAutoFit/>
          </a:bodyPr>
          <a:lstStyle/>
          <a:p>
            <a:pPr>
              <a:lnSpc>
                <a:spcPct val="150000"/>
              </a:lnSpc>
            </a:pPr>
            <a:r>
              <a:rPr lang="en-US">
                <a:latin typeface="微软雅黑"/>
                <a:ea typeface="微软雅黑"/>
              </a:rPr>
              <a:t>2012</a:t>
            </a:r>
            <a:r>
              <a:rPr lang="zh-CN">
                <a:latin typeface="微软雅黑"/>
                <a:ea typeface="微软雅黑"/>
              </a:rPr>
              <a:t>年</a:t>
            </a:r>
            <a:r>
              <a:rPr lang="zh-CN" b="1">
                <a:solidFill>
                  <a:srgbClr val="FF0000"/>
                </a:solidFill>
                <a:latin typeface="微软雅黑"/>
                <a:ea typeface="微软雅黑"/>
              </a:rPr>
              <a:t>广东顺发贸易公司</a:t>
            </a:r>
            <a:r>
              <a:rPr lang="zh-CN">
                <a:latin typeface="微软雅黑"/>
                <a:ea typeface="微软雅黑"/>
              </a:rPr>
              <a:t>在</a:t>
            </a:r>
            <a:r>
              <a:rPr lang="zh-CN">
                <a:latin typeface="微软雅黑"/>
                <a:ea typeface="微软雅黑"/>
              </a:rPr>
              <a:t>香港设立</a:t>
            </a:r>
            <a:r>
              <a:rPr lang="zh-CN">
                <a:latin typeface="微软雅黑"/>
                <a:ea typeface="微软雅黑"/>
              </a:rPr>
              <a:t>了</a:t>
            </a:r>
            <a:r>
              <a:rPr lang="zh-CN" b="1">
                <a:solidFill>
                  <a:srgbClr val="FF0000"/>
                </a:solidFill>
                <a:latin typeface="微软雅黑"/>
                <a:ea typeface="微软雅黑"/>
              </a:rPr>
              <a:t>顺发投资</a:t>
            </a:r>
            <a:r>
              <a:rPr lang="zh-CN" b="1">
                <a:solidFill>
                  <a:srgbClr val="FF0000"/>
                </a:solidFill>
                <a:latin typeface="微软雅黑"/>
                <a:ea typeface="微软雅黑"/>
              </a:rPr>
              <a:t>有限公司</a:t>
            </a:r>
            <a:r>
              <a:rPr lang="zh-CN">
                <a:latin typeface="微软雅黑"/>
                <a:ea typeface="微软雅黑"/>
              </a:rPr>
              <a:t>，以下是</a:t>
            </a:r>
            <a:r>
              <a:rPr lang="en-US" b="1">
                <a:solidFill>
                  <a:srgbClr val="FF0000"/>
                </a:solidFill>
                <a:latin typeface="微软雅黑"/>
                <a:ea typeface="微软雅黑"/>
              </a:rPr>
              <a:t>2019</a:t>
            </a:r>
            <a:r>
              <a:rPr lang="zh-CN" b="1">
                <a:solidFill>
                  <a:srgbClr val="FF0000"/>
                </a:solidFill>
                <a:latin typeface="微软雅黑"/>
                <a:ea typeface="微软雅黑"/>
              </a:rPr>
              <a:t>年</a:t>
            </a:r>
            <a:r>
              <a:rPr lang="zh-CN">
                <a:latin typeface="微软雅黑"/>
                <a:ea typeface="微软雅黑"/>
              </a:rPr>
              <a:t>该公司资产负债表所有者权益表，</a:t>
            </a:r>
            <a:r>
              <a:rPr lang="en-US">
                <a:latin typeface="微软雅黑"/>
                <a:ea typeface="微软雅黑"/>
              </a:rPr>
              <a:t>2019</a:t>
            </a:r>
            <a:r>
              <a:rPr lang="zh-CN">
                <a:latin typeface="微软雅黑"/>
                <a:ea typeface="微软雅黑"/>
              </a:rPr>
              <a:t>年末，</a:t>
            </a:r>
            <a:r>
              <a:rPr lang="zh-CN">
                <a:latin typeface="微软雅黑"/>
                <a:ea typeface="微软雅黑"/>
              </a:rPr>
              <a:t>顺发</a:t>
            </a:r>
            <a:r>
              <a:rPr lang="zh-CN">
                <a:latin typeface="微软雅黑"/>
                <a:ea typeface="微软雅黑"/>
              </a:rPr>
              <a:t>投资</a:t>
            </a:r>
            <a:r>
              <a:rPr lang="zh-CN">
                <a:latin typeface="微软雅黑"/>
                <a:ea typeface="微软雅黑"/>
              </a:rPr>
              <a:t>有限公司负债总额</a:t>
            </a:r>
            <a:r>
              <a:rPr lang="en-US">
                <a:latin typeface="微软雅黑"/>
                <a:ea typeface="微软雅黑"/>
              </a:rPr>
              <a:t>12560</a:t>
            </a:r>
            <a:r>
              <a:rPr lang="zh-CN">
                <a:latin typeface="微软雅黑"/>
                <a:ea typeface="微软雅黑"/>
              </a:rPr>
              <a:t>万美元，其中包括</a:t>
            </a:r>
            <a:r>
              <a:rPr lang="en-US">
                <a:latin typeface="微软雅黑"/>
                <a:ea typeface="微软雅黑"/>
              </a:rPr>
              <a:t>2019</a:t>
            </a:r>
            <a:r>
              <a:rPr lang="zh-CN">
                <a:latin typeface="微软雅黑"/>
                <a:ea typeface="微软雅黑"/>
              </a:rPr>
              <a:t>年广东顺发贸易公司提供</a:t>
            </a:r>
            <a:r>
              <a:rPr lang="zh-CN">
                <a:latin typeface="微软雅黑"/>
                <a:ea typeface="微软雅黑"/>
              </a:rPr>
              <a:t>的</a:t>
            </a:r>
            <a:r>
              <a:rPr lang="zh-CN" b="1">
                <a:solidFill>
                  <a:srgbClr val="FF0000"/>
                </a:solidFill>
                <a:latin typeface="微软雅黑"/>
                <a:ea typeface="微软雅黑"/>
              </a:rPr>
              <a:t>股东贷款</a:t>
            </a:r>
            <a:r>
              <a:rPr lang="en-US">
                <a:latin typeface="微软雅黑"/>
                <a:ea typeface="微软雅黑"/>
              </a:rPr>
              <a:t>8690</a:t>
            </a:r>
            <a:r>
              <a:rPr lang="zh-CN">
                <a:latin typeface="微软雅黑"/>
                <a:ea typeface="微软雅黑"/>
              </a:rPr>
              <a:t>万美元</a:t>
            </a:r>
            <a:r>
              <a:rPr lang="zh-CN">
                <a:latin typeface="微软雅黑"/>
                <a:ea typeface="微软雅黑"/>
              </a:rPr>
              <a:t>。</a:t>
            </a:r>
            <a:endParaRPr lang="en-US">
              <a:latin typeface="微软雅黑"/>
              <a:ea typeface="微软雅黑"/>
            </a:endParaRPr>
          </a:p>
          <a:p>
            <a:pPr>
              <a:lnSpc>
                <a:spcPct val="150000"/>
              </a:lnSpc>
            </a:pPr>
            <a:r>
              <a:rPr lang="zh-CN">
                <a:latin typeface="微软雅黑"/>
                <a:ea typeface="微软雅黑"/>
              </a:rPr>
              <a:t>请问</a:t>
            </a:r>
            <a:r>
              <a:rPr lang="zh-CN">
                <a:latin typeface="微软雅黑"/>
                <a:ea typeface="微软雅黑"/>
              </a:rPr>
              <a:t>：</a:t>
            </a:r>
            <a:r>
              <a:rPr lang="en-US">
                <a:latin typeface="微软雅黑"/>
                <a:ea typeface="微软雅黑"/>
              </a:rPr>
              <a:t>2019</a:t>
            </a:r>
            <a:r>
              <a:rPr lang="zh-CN">
                <a:latin typeface="微软雅黑"/>
                <a:ea typeface="微软雅黑"/>
              </a:rPr>
              <a:t>年</a:t>
            </a:r>
            <a:r>
              <a:rPr lang="zh-CN">
                <a:latin typeface="微软雅黑"/>
                <a:ea typeface="微软雅黑"/>
              </a:rPr>
              <a:t>广东顺发贸易公司</a:t>
            </a:r>
            <a:r>
              <a:rPr lang="zh-CN">
                <a:latin typeface="微软雅黑"/>
                <a:ea typeface="微软雅黑"/>
              </a:rPr>
              <a:t>对</a:t>
            </a:r>
            <a:r>
              <a:rPr lang="zh-CN">
                <a:latin typeface="微软雅黑"/>
                <a:ea typeface="微软雅黑"/>
              </a:rPr>
              <a:t>顺发投资有限公司</a:t>
            </a:r>
            <a:r>
              <a:rPr lang="zh-CN">
                <a:latin typeface="微软雅黑"/>
                <a:ea typeface="微软雅黑"/>
              </a:rPr>
              <a:t>的</a:t>
            </a:r>
            <a:r>
              <a:rPr lang="zh-CN">
                <a:latin typeface="微软雅黑"/>
                <a:ea typeface="微软雅黑"/>
              </a:rPr>
              <a:t>投资流量和存量各是多少？</a:t>
            </a:r>
            <a:endParaRPr lang="zh-CN">
              <a:latin typeface="微软雅黑"/>
              <a:ea typeface="微软雅黑"/>
            </a:endParaRPr>
          </a:p>
        </p:txBody>
      </p:sp>
      <p:graphicFrame>
        <p:nvGraphicFramePr>
          <p:cNvPr id="13" name="Group 3"/>
          <p:cNvGraphicFramePr/>
          <p:nvPr/>
        </p:nvGraphicFramePr>
        <p:xfrm>
          <a:off x="1310070" y="3069956"/>
          <a:ext cx="9481666" cy="2520587"/>
        </p:xfrm>
        <a:graphic>
          <a:graphicData uri="http://schemas.openxmlformats.org/drawingml/2006/table">
            <a:tbl>
              <a:tblPr>
                <a:tableStyleId>{BC89EF96-8CEA-46FF-86C4-4CE0E7609802}</a:tableStyleId>
              </a:tblPr>
              <a:tblGrid>
                <a:gridCol w="3531847"/>
                <a:gridCol w="2701470"/>
                <a:gridCol w="3248349"/>
              </a:tblGrid>
              <a:tr h="360587">
                <a:tc>
                  <a:txBody>
                    <a:bodyPr/>
                    <a:lstStyle/>
                    <a:p>
                      <a:pPr marL="0" lvl="0" indent="0" algn="ctr" defTabSz="914400">
                        <a:lnSpc>
                          <a:spcPct val="100000"/>
                        </a:lnSpc>
                        <a:spcBef>
                          <a:spcPct val="20000"/>
                        </a:spcBef>
                        <a:spcAft>
                          <a:spcPct val="0"/>
                        </a:spcAft>
                        <a:buClr>
                          <a:schemeClr val="hlink"/>
                        </a:buClr>
                        <a:buFont typeface="Wingdings 2" charset="2"/>
                        <a:buNone/>
                      </a:pPr>
                      <a:r>
                        <a:rPr lang="zh-CN" sz="1600" b="1" u="none" strike="noStrike" baseline="0">
                          <a:latin typeface="微软雅黑"/>
                          <a:ea typeface="微软雅黑"/>
                        </a:rPr>
                        <a:t>项目</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b="1" u="none" strike="noStrike" baseline="0">
                          <a:latin typeface="微软雅黑"/>
                          <a:ea typeface="微软雅黑"/>
                        </a:rPr>
                        <a:t>2019</a:t>
                      </a:r>
                      <a:r>
                        <a:rPr lang="zh-CN" sz="1600" b="1" u="none" strike="noStrike" baseline="0">
                          <a:latin typeface="微软雅黑"/>
                          <a:ea typeface="微软雅黑"/>
                        </a:rPr>
                        <a:t>年初数</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b="1" u="none" strike="noStrike" baseline="0">
                          <a:latin typeface="微软雅黑"/>
                          <a:ea typeface="微软雅黑"/>
                        </a:rPr>
                        <a:t>2019</a:t>
                      </a:r>
                      <a:r>
                        <a:rPr lang="zh-CN" sz="1600" b="1" u="none" strike="noStrike" baseline="0">
                          <a:latin typeface="微软雅黑"/>
                          <a:ea typeface="微软雅黑"/>
                        </a:rPr>
                        <a:t>年末数</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r>
              <a:tr h="384088">
                <a:tc>
                  <a:txBody>
                    <a:bodyPr/>
                    <a:lstStyle/>
                    <a:p>
                      <a:pPr marL="0" lvl="0" indent="0" algn="l" defTabSz="914400">
                        <a:lnSpc>
                          <a:spcPct val="100000"/>
                        </a:lnSpc>
                        <a:spcBef>
                          <a:spcPct val="20000"/>
                        </a:spcBef>
                        <a:spcAft>
                          <a:spcPct val="0"/>
                        </a:spcAft>
                        <a:buClr>
                          <a:schemeClr val="hlink"/>
                        </a:buClr>
                        <a:buFont typeface="Wingdings 2" charset="2"/>
                        <a:buNone/>
                      </a:pPr>
                      <a:r>
                        <a:rPr lang="zh-CN" sz="1600" u="none" strike="noStrike" baseline="0">
                          <a:latin typeface="微软雅黑"/>
                          <a:ea typeface="微软雅黑"/>
                        </a:rPr>
                        <a:t>所有者权益</a:t>
                      </a:r>
                      <a:endParaRPr lang="zh-CN" sz="1600" b="1" i="0" u="none" strike="noStrike" baseline="0">
                        <a:solidFill>
                          <a:srgbClr val="FF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7550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9700</a:t>
                      </a:r>
                      <a:endParaRPr lang="en-US" sz="1600" u="none" strike="noStrike" kern="1200" baseline="0">
                        <a:solidFill>
                          <a:schemeClr val="tx1"/>
                        </a:solidFill>
                        <a:latin typeface="微软雅黑"/>
                        <a:ea typeface="微软雅黑"/>
                      </a:endParaRPr>
                    </a:p>
                  </a:txBody>
                  <a:tcPr marL="112527" marR="112527" marT="45731" marB="45731"/>
                </a:tc>
              </a:tr>
              <a:tr h="475261">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实收资本</a:t>
                      </a:r>
                      <a:r>
                        <a:rPr lang="en-US" sz="1600" u="none" strike="noStrike" baseline="0">
                          <a:latin typeface="微软雅黑"/>
                          <a:ea typeface="微软雅黑"/>
                        </a:rPr>
                        <a:t>(</a:t>
                      </a:r>
                      <a:r>
                        <a:rPr lang="zh-CN" sz="1600" u="none" strike="noStrike" baseline="0">
                          <a:latin typeface="微软雅黑"/>
                          <a:ea typeface="微软雅黑"/>
                        </a:rPr>
                        <a:t>股本</a:t>
                      </a:r>
                      <a:r>
                        <a:rPr lang="en-US" sz="1600" u="none" strike="noStrike" baseline="0">
                          <a:latin typeface="微软雅黑"/>
                          <a:ea typeface="微软雅黑"/>
                        </a:rPr>
                        <a:t>)</a:t>
                      </a:r>
                      <a:endParaRPr lang="en-US"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8900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8900</a:t>
                      </a:r>
                      <a:endParaRPr lang="en-US" sz="1600" u="none" strike="noStrike" kern="1200" baseline="0">
                        <a:solidFill>
                          <a:schemeClr val="tx1"/>
                        </a:solidFill>
                        <a:latin typeface="微软雅黑"/>
                        <a:ea typeface="微软雅黑"/>
                      </a:endParaRPr>
                    </a:p>
                  </a:txBody>
                  <a:tcPr marL="112527" marR="112527" marT="45731" marB="45731"/>
                </a:tc>
              </a:tr>
              <a:tr h="418030">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未分配利润</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-1350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800</a:t>
                      </a:r>
                      <a:endParaRPr lang="en-US" sz="1600" u="none" strike="noStrike" kern="1200" baseline="0">
                        <a:solidFill>
                          <a:schemeClr val="tx1"/>
                        </a:solidFill>
                        <a:latin typeface="微软雅黑"/>
                        <a:ea typeface="微软雅黑"/>
                      </a:endParaRPr>
                    </a:p>
                  </a:txBody>
                  <a:tcPr marL="112527" marR="112527" marT="45731" marB="45731"/>
                </a:tc>
              </a:tr>
              <a:tr h="421915">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资本公积</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r>
              <a:tr h="460706">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盈余公积</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r>
            </a:tbl>
          </a:graphicData>
        </a:graphic>
      </p:graphicFrame>
      <p:sp>
        <p:nvSpPr>
          <p:cNvPr id="14" name="矩形 13"/>
          <p:cNvSpPr/>
          <p:nvPr/>
        </p:nvSpPr>
        <p:spPr>
          <a:xfrm>
            <a:off x="9049472" y="2731049"/>
            <a:ext cx="1594654" cy="381831"/>
          </a:xfrm>
          <a:prstGeom prst="rect">
            <a:avLst/>
          </a:prstGeom>
        </p:spPr>
        <p:txBody>
          <a:bodyPr wrap="none" lIns="103816" tIns="51909" rIns="103816" bIns="51909">
            <a:spAutoFit/>
          </a:bodyPr>
          <a:lstStyle/>
          <a:p>
            <a:r>
              <a:rPr lang="zh-CN" sz="1800" b="1">
                <a:latin typeface="微软雅黑"/>
                <a:ea typeface="微软雅黑"/>
              </a:rPr>
              <a:t>单位：万美元</a:t>
            </a:r>
            <a:endParaRPr lang="zh-CN" sz="1800" b="1">
              <a:latin typeface="微软雅黑"/>
              <a:ea typeface="微软雅黑"/>
            </a:endParaRPr>
          </a:p>
        </p:txBody>
      </p:sp>
      <p:grpSp>
        <p:nvGrpSpPr>
          <p:cNvPr id="15" name="组合 14"/>
          <p:cNvGrpSpPr/>
          <p:nvPr/>
        </p:nvGrpSpPr>
        <p:grpSpPr>
          <a:xfrm>
            <a:off x="400615" y="476791"/>
            <a:ext cx="820838" cy="648965"/>
            <a:chOff x="454393" y="1302524"/>
            <a:chExt cx="792086" cy="792806"/>
          </a:xfrm>
          <a:solidFill>
            <a:srgbClr val="C00000"/>
          </a:solidFill>
        </p:grpSpPr>
        <p:sp>
          <p:nvSpPr>
            <p:cNvPr id="16" name="椭圆 15"/>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17" name="TextBox 16"/>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2</a:t>
              </a:r>
              <a:endParaRPr lang="zh-CN" sz="3200" b="1">
                <a:solidFill>
                  <a:srgbClr val="FFFFFF"/>
                </a:solidFill>
                <a:latin typeface="Arial Unicode MS"/>
                <a:ea typeface="Arial Unicode MS"/>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p:nvPr/>
        </p:nvSpPr>
        <p:spPr>
          <a:xfrm>
            <a:off x="961849" y="3573852"/>
            <a:ext cx="9786029" cy="2737285"/>
          </a:xfrm>
          <a:prstGeom prst="rect">
            <a:avLst/>
          </a:prstGeom>
          <a:noFill/>
          <a:ln>
            <a:noFill/>
          </a:ln>
        </p:spPr>
        <p:txBody>
          <a:bodyPr vert="horz" lIns="103816" tIns="51909" rIns="103816" bIns="51909">
            <a:normAutofit fontScale="92500" lnSpcReduction="10000"/>
          </a:bodyPr>
          <a:lstStyle>
            <a:lvl1pPr marL="0" lvl="0" indent="0" algn="ctr" defTabSz="914400">
              <a:spcBef>
                <a:spcPct val="20000"/>
              </a:spcBef>
              <a:buFont typeface="Arial" charset="0"/>
              <a:buNone/>
              <a:defRPr sz="3200" kern="1200">
                <a:solidFill>
                  <a:schemeClr val="tx1">
                    <a:tint val="75000"/>
                  </a:schemeClr>
                </a:solidFill>
                <a:latin typeface="Palatino Linotype"/>
                <a:ea typeface="宋体"/>
              </a:defRPr>
            </a:lvl1pPr>
            <a:lvl2pPr marL="457200" lvl="1" indent="0" algn="ctr" defTabSz="914400">
              <a:spcBef>
                <a:spcPct val="20000"/>
              </a:spcBef>
              <a:buFont typeface="Arial" charset="0"/>
              <a:buNone/>
              <a:defRPr sz="2800" kern="1200">
                <a:solidFill>
                  <a:schemeClr val="tx1">
                    <a:tint val="75000"/>
                  </a:schemeClr>
                </a:solidFill>
                <a:latin typeface="Palatino Linotype"/>
                <a:ea typeface="宋体"/>
              </a:defRPr>
            </a:lvl2pPr>
            <a:lvl3pPr marL="914400" lvl="2" indent="0" algn="ctr" defTabSz="914400">
              <a:spcBef>
                <a:spcPct val="20000"/>
              </a:spcBef>
              <a:buFont typeface="Arial" charset="0"/>
              <a:buNone/>
              <a:defRPr sz="2400" kern="1200">
                <a:solidFill>
                  <a:schemeClr val="tx1">
                    <a:tint val="75000"/>
                  </a:schemeClr>
                </a:solidFill>
                <a:latin typeface="Palatino Linotype"/>
                <a:ea typeface="宋体"/>
              </a:defRPr>
            </a:lvl3pPr>
            <a:lvl4pPr marL="1371600" lvl="3" indent="0" algn="ctr" defTabSz="914400">
              <a:spcBef>
                <a:spcPct val="20000"/>
              </a:spcBef>
              <a:buFont typeface="Arial" charset="0"/>
              <a:buNone/>
              <a:defRPr sz="2000" kern="1200">
                <a:solidFill>
                  <a:schemeClr val="tx1">
                    <a:tint val="75000"/>
                  </a:schemeClr>
                </a:solidFill>
                <a:latin typeface="Palatino Linotype"/>
                <a:ea typeface="宋体"/>
              </a:defRPr>
            </a:lvl4pPr>
            <a:lvl5pPr marL="1828800" lvl="4" indent="0" algn="ctr" defTabSz="914400">
              <a:spcBef>
                <a:spcPct val="20000"/>
              </a:spcBef>
              <a:buFont typeface="Arial" charset="0"/>
              <a:buNone/>
              <a:defRPr sz="2000" kern="1200">
                <a:solidFill>
                  <a:schemeClr val="tx1">
                    <a:tint val="75000"/>
                  </a:schemeClr>
                </a:solidFill>
                <a:latin typeface="Palatino Linotype"/>
                <a:ea typeface="宋体"/>
              </a:defRPr>
            </a:lvl5pPr>
            <a:lvl6pPr marL="2286000" lvl="5" indent="0" algn="ctr" defTabSz="914400">
              <a:spcBef>
                <a:spcPct val="20000"/>
              </a:spcBef>
              <a:buFont typeface="Arial" charset="0"/>
              <a:buNone/>
              <a:defRPr sz="2000" kern="1200">
                <a:solidFill>
                  <a:schemeClr val="tx1">
                    <a:tint val="75000"/>
                  </a:schemeClr>
                </a:solidFill>
                <a:latin typeface="Palatino Linotype"/>
                <a:ea typeface="宋体"/>
              </a:defRPr>
            </a:lvl6pPr>
            <a:lvl7pPr marL="2743200" lvl="6" indent="0" algn="ctr" defTabSz="914400">
              <a:spcBef>
                <a:spcPct val="20000"/>
              </a:spcBef>
              <a:buFont typeface="Arial" charset="0"/>
              <a:buNone/>
              <a:defRPr sz="2000" kern="1200">
                <a:solidFill>
                  <a:schemeClr val="tx1">
                    <a:tint val="75000"/>
                  </a:schemeClr>
                </a:solidFill>
                <a:latin typeface="Palatino Linotype"/>
                <a:ea typeface="宋体"/>
              </a:defRPr>
            </a:lvl7pPr>
            <a:lvl8pPr marL="3200400" lvl="7" indent="0" algn="ctr" defTabSz="914400">
              <a:spcBef>
                <a:spcPct val="20000"/>
              </a:spcBef>
              <a:buFont typeface="Arial" charset="0"/>
              <a:buNone/>
              <a:defRPr sz="2000" kern="1200">
                <a:solidFill>
                  <a:schemeClr val="tx1">
                    <a:tint val="75000"/>
                  </a:schemeClr>
                </a:solidFill>
                <a:latin typeface="Palatino Linotype"/>
                <a:ea typeface="宋体"/>
              </a:defRPr>
            </a:lvl8pPr>
            <a:lvl9pPr marL="3657600" lvl="8" indent="0" algn="ctr" defTabSz="914400">
              <a:spcBef>
                <a:spcPct val="20000"/>
              </a:spcBef>
              <a:buFont typeface="Arial" charset="0"/>
              <a:buNone/>
              <a:defRPr sz="2000" kern="1200">
                <a:solidFill>
                  <a:schemeClr val="tx1">
                    <a:tint val="75000"/>
                  </a:schemeClr>
                </a:solidFill>
                <a:latin typeface="Palatino Linotype"/>
                <a:ea typeface="宋体"/>
              </a:defRPr>
            </a:lvl9pPr>
          </a:lstStyle>
          <a:p>
            <a:pPr algn="l">
              <a:lnSpc>
                <a:spcPct val="150000"/>
              </a:lnSpc>
            </a:pPr>
            <a:r>
              <a:rPr lang="zh-CN" sz="2300" b="1">
                <a:solidFill>
                  <a:schemeClr val="tx1"/>
                </a:solidFill>
                <a:latin typeface="微软雅黑"/>
                <a:ea typeface="微软雅黑"/>
              </a:rPr>
              <a:t>答案：</a:t>
            </a:r>
            <a:endParaRPr lang="zh-CN" sz="2300" b="1">
              <a:solidFill>
                <a:schemeClr val="tx1"/>
              </a:solidFill>
              <a:latin typeface="微软雅黑"/>
              <a:ea typeface="微软雅黑"/>
            </a:endParaRPr>
          </a:p>
          <a:p>
            <a:pPr algn="l">
              <a:lnSpc>
                <a:spcPct val="150000"/>
              </a:lnSpc>
            </a:pPr>
            <a:r>
              <a:rPr lang="en-US" sz="2300" b="1">
                <a:solidFill>
                  <a:srgbClr val="FF0000"/>
                </a:solidFill>
                <a:latin typeface="微软雅黑"/>
                <a:ea typeface="微软雅黑"/>
              </a:rPr>
              <a:t>2019</a:t>
            </a:r>
            <a:r>
              <a:rPr lang="zh-CN" sz="2300" b="1">
                <a:solidFill>
                  <a:srgbClr val="FF0000"/>
                </a:solidFill>
                <a:latin typeface="微软雅黑"/>
                <a:ea typeface="微软雅黑"/>
              </a:rPr>
              <a:t>年流量</a:t>
            </a:r>
            <a:r>
              <a:rPr lang="en-US" sz="2300" b="1">
                <a:solidFill>
                  <a:srgbClr val="FF0000"/>
                </a:solidFill>
                <a:latin typeface="微软雅黑"/>
                <a:ea typeface="微软雅黑"/>
              </a:rPr>
              <a:t>=</a:t>
            </a:r>
            <a:r>
              <a:rPr lang="zh-CN" sz="2300" b="1">
                <a:solidFill>
                  <a:srgbClr val="FF0000"/>
                </a:solidFill>
                <a:latin typeface="微软雅黑"/>
                <a:ea typeface="微软雅黑"/>
              </a:rPr>
              <a:t>新增股本</a:t>
            </a:r>
            <a:r>
              <a:rPr lang="en-US" sz="2300" b="1">
                <a:solidFill>
                  <a:srgbClr val="FF0000"/>
                </a:solidFill>
                <a:latin typeface="微软雅黑"/>
                <a:ea typeface="微软雅黑"/>
              </a:rPr>
              <a:t>+</a:t>
            </a:r>
            <a:r>
              <a:rPr lang="zh-CN" sz="2300" b="1">
                <a:solidFill>
                  <a:srgbClr val="FF0000"/>
                </a:solidFill>
                <a:latin typeface="微软雅黑"/>
                <a:ea typeface="微软雅黑"/>
              </a:rPr>
              <a:t>当期收益再投资</a:t>
            </a:r>
            <a:r>
              <a:rPr lang="en-US" sz="2300" b="1">
                <a:solidFill>
                  <a:srgbClr val="FF0000"/>
                </a:solidFill>
                <a:latin typeface="微软雅黑"/>
                <a:ea typeface="微软雅黑"/>
              </a:rPr>
              <a:t>+</a:t>
            </a:r>
            <a:r>
              <a:rPr lang="zh-CN" sz="2300" b="1">
                <a:solidFill>
                  <a:srgbClr val="FF0000"/>
                </a:solidFill>
                <a:latin typeface="微软雅黑"/>
                <a:ea typeface="微软雅黑"/>
              </a:rPr>
              <a:t>当期新增债务工具投资</a:t>
            </a:r>
            <a:endParaRPr lang="zh-CN" sz="2300" b="1">
              <a:solidFill>
                <a:srgbClr val="FF0000"/>
              </a:solidFill>
              <a:latin typeface="微软雅黑"/>
              <a:ea typeface="微软雅黑"/>
            </a:endParaRPr>
          </a:p>
          <a:p>
            <a:pPr algn="l">
              <a:lnSpc>
                <a:spcPct val="150000"/>
              </a:lnSpc>
            </a:pPr>
            <a:r>
              <a:rPr lang="en-US" sz="2300" b="1">
                <a:solidFill>
                  <a:schemeClr val="tx1"/>
                </a:solidFill>
                <a:latin typeface="微软雅黑"/>
                <a:ea typeface="微软雅黑"/>
              </a:rPr>
              <a:t>2019</a:t>
            </a:r>
            <a:r>
              <a:rPr lang="zh-CN" sz="2300" b="1">
                <a:solidFill>
                  <a:schemeClr val="tx1"/>
                </a:solidFill>
                <a:latin typeface="微软雅黑"/>
                <a:ea typeface="微软雅黑"/>
              </a:rPr>
              <a:t>流量</a:t>
            </a:r>
            <a:r>
              <a:rPr lang="en-US" sz="2300" b="1">
                <a:solidFill>
                  <a:schemeClr val="tx1"/>
                </a:solidFill>
                <a:latin typeface="微软雅黑"/>
                <a:ea typeface="微软雅黑"/>
              </a:rPr>
              <a:t>=0+800+8690=9490</a:t>
            </a:r>
            <a:r>
              <a:rPr lang="zh-CN" sz="2300" b="1">
                <a:solidFill>
                  <a:schemeClr val="tx1"/>
                </a:solidFill>
                <a:latin typeface="微软雅黑"/>
                <a:ea typeface="微软雅黑"/>
              </a:rPr>
              <a:t>万美元</a:t>
            </a:r>
            <a:endParaRPr lang="zh-CN" sz="2300" b="1">
              <a:solidFill>
                <a:schemeClr val="tx1"/>
              </a:solidFill>
              <a:latin typeface="微软雅黑"/>
              <a:ea typeface="微软雅黑"/>
            </a:endParaRPr>
          </a:p>
          <a:p>
            <a:pPr algn="l">
              <a:lnSpc>
                <a:spcPct val="150000"/>
              </a:lnSpc>
            </a:pPr>
            <a:r>
              <a:rPr lang="en-US" sz="2300" b="1">
                <a:solidFill>
                  <a:srgbClr val="FF0000"/>
                </a:solidFill>
                <a:latin typeface="微软雅黑"/>
                <a:ea typeface="微软雅黑"/>
              </a:rPr>
              <a:t>2019</a:t>
            </a:r>
            <a:r>
              <a:rPr lang="zh-CN" sz="2300" b="1">
                <a:solidFill>
                  <a:srgbClr val="FF0000"/>
                </a:solidFill>
                <a:latin typeface="微软雅黑"/>
                <a:ea typeface="微软雅黑"/>
              </a:rPr>
              <a:t>年末存量</a:t>
            </a:r>
            <a:r>
              <a:rPr lang="en-US" sz="2300" b="1">
                <a:solidFill>
                  <a:srgbClr val="FF0000"/>
                </a:solidFill>
                <a:latin typeface="微软雅黑"/>
                <a:ea typeface="微软雅黑"/>
              </a:rPr>
              <a:t>=</a:t>
            </a:r>
            <a:r>
              <a:rPr lang="zh-CN" sz="2300" b="1">
                <a:solidFill>
                  <a:srgbClr val="FF0000"/>
                </a:solidFill>
                <a:latin typeface="微软雅黑"/>
                <a:ea typeface="微软雅黑"/>
              </a:rPr>
              <a:t>股本</a:t>
            </a:r>
            <a:r>
              <a:rPr lang="en-US" sz="2300" b="1">
                <a:solidFill>
                  <a:srgbClr val="FF0000"/>
                </a:solidFill>
                <a:latin typeface="微软雅黑"/>
                <a:ea typeface="微软雅黑"/>
              </a:rPr>
              <a:t>+</a:t>
            </a:r>
            <a:r>
              <a:rPr lang="zh-CN" sz="2300" b="1">
                <a:solidFill>
                  <a:srgbClr val="FF0000"/>
                </a:solidFill>
                <a:latin typeface="微软雅黑"/>
                <a:ea typeface="微软雅黑"/>
              </a:rPr>
              <a:t>利润再投资</a:t>
            </a:r>
            <a:r>
              <a:rPr lang="en-US" sz="2300" b="1">
                <a:solidFill>
                  <a:srgbClr val="FF0000"/>
                </a:solidFill>
                <a:latin typeface="微软雅黑"/>
                <a:ea typeface="微软雅黑"/>
              </a:rPr>
              <a:t>+</a:t>
            </a:r>
            <a:r>
              <a:rPr lang="zh-CN" sz="2300" b="1">
                <a:solidFill>
                  <a:srgbClr val="FF0000"/>
                </a:solidFill>
                <a:latin typeface="微软雅黑"/>
                <a:ea typeface="微软雅黑"/>
              </a:rPr>
              <a:t>期末债务工具投资净值</a:t>
            </a:r>
            <a:endParaRPr lang="zh-CN" sz="2300" b="1">
              <a:solidFill>
                <a:srgbClr val="FF0000"/>
              </a:solidFill>
              <a:latin typeface="微软雅黑"/>
              <a:ea typeface="微软雅黑"/>
            </a:endParaRPr>
          </a:p>
          <a:p>
            <a:pPr algn="l">
              <a:lnSpc>
                <a:spcPct val="150000"/>
              </a:lnSpc>
            </a:pPr>
            <a:r>
              <a:rPr lang="en-US" sz="2300" b="1">
                <a:solidFill>
                  <a:schemeClr val="tx1"/>
                </a:solidFill>
                <a:latin typeface="微软雅黑"/>
                <a:ea typeface="微软雅黑"/>
              </a:rPr>
              <a:t>2019</a:t>
            </a:r>
            <a:r>
              <a:rPr lang="zh-CN" sz="2300" b="1">
                <a:solidFill>
                  <a:schemeClr val="tx1"/>
                </a:solidFill>
                <a:latin typeface="微软雅黑"/>
                <a:ea typeface="微软雅黑"/>
              </a:rPr>
              <a:t>年末存量</a:t>
            </a:r>
            <a:r>
              <a:rPr lang="en-US" sz="2300" b="1">
                <a:solidFill>
                  <a:schemeClr val="tx1"/>
                </a:solidFill>
                <a:latin typeface="微软雅黑"/>
                <a:ea typeface="微软雅黑"/>
              </a:rPr>
              <a:t>=8900+800+8690=18390</a:t>
            </a:r>
            <a:r>
              <a:rPr lang="zh-CN" sz="2300" b="1">
                <a:solidFill>
                  <a:schemeClr val="tx1"/>
                </a:solidFill>
                <a:latin typeface="微软雅黑"/>
                <a:ea typeface="微软雅黑"/>
              </a:rPr>
              <a:t>万美元</a:t>
            </a:r>
            <a:endParaRPr lang="zh-CN" sz="2300" b="1">
              <a:solidFill>
                <a:schemeClr val="tx1"/>
              </a:solidFill>
              <a:latin typeface="微软雅黑"/>
              <a:ea typeface="微软雅黑"/>
            </a:endParaRPr>
          </a:p>
          <a:p>
            <a:pPr algn="l">
              <a:lnSpc>
                <a:spcPct val="150000"/>
              </a:lnSpc>
            </a:pPr>
            <a:endParaRPr lang="en-US" sz="2300" b="1">
              <a:solidFill>
                <a:schemeClr val="tx1"/>
              </a:solidFill>
              <a:latin typeface="微软雅黑"/>
              <a:ea typeface="微软雅黑"/>
            </a:endParaRPr>
          </a:p>
        </p:txBody>
      </p:sp>
      <p:graphicFrame>
        <p:nvGraphicFramePr>
          <p:cNvPr id="8" name="Group 3"/>
          <p:cNvGraphicFramePr/>
          <p:nvPr/>
        </p:nvGraphicFramePr>
        <p:xfrm>
          <a:off x="1132841" y="909216"/>
          <a:ext cx="9481666" cy="2520587"/>
        </p:xfrm>
        <a:graphic>
          <a:graphicData uri="http://schemas.openxmlformats.org/drawingml/2006/table">
            <a:tbl>
              <a:tblPr>
                <a:tableStyleId>{BC89EF96-8CEA-46FF-86C4-4CE0E7609802}</a:tableStyleId>
              </a:tblPr>
              <a:tblGrid>
                <a:gridCol w="3531847"/>
                <a:gridCol w="2701470"/>
                <a:gridCol w="3248349"/>
              </a:tblGrid>
              <a:tr h="360587">
                <a:tc>
                  <a:txBody>
                    <a:bodyPr/>
                    <a:lstStyle/>
                    <a:p>
                      <a:pPr marL="0" lvl="0" indent="0" algn="ctr" defTabSz="914400">
                        <a:lnSpc>
                          <a:spcPct val="100000"/>
                        </a:lnSpc>
                        <a:spcBef>
                          <a:spcPct val="20000"/>
                        </a:spcBef>
                        <a:spcAft>
                          <a:spcPct val="0"/>
                        </a:spcAft>
                        <a:buClr>
                          <a:schemeClr val="hlink"/>
                        </a:buClr>
                        <a:buFont typeface="Wingdings 2" charset="2"/>
                        <a:buNone/>
                      </a:pPr>
                      <a:r>
                        <a:rPr lang="zh-CN" sz="1600" b="1" u="none" strike="noStrike" baseline="0">
                          <a:latin typeface="微软雅黑"/>
                          <a:ea typeface="微软雅黑"/>
                        </a:rPr>
                        <a:t>项目</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b="1" u="none" strike="noStrike" baseline="0">
                          <a:latin typeface="微软雅黑"/>
                          <a:ea typeface="微软雅黑"/>
                        </a:rPr>
                        <a:t>2019</a:t>
                      </a:r>
                      <a:r>
                        <a:rPr lang="zh-CN" sz="1600" b="1" u="none" strike="noStrike" baseline="0">
                          <a:latin typeface="微软雅黑"/>
                          <a:ea typeface="微软雅黑"/>
                        </a:rPr>
                        <a:t>年初数</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b="1" u="none" strike="noStrike" baseline="0">
                          <a:latin typeface="微软雅黑"/>
                          <a:ea typeface="微软雅黑"/>
                        </a:rPr>
                        <a:t>2019</a:t>
                      </a:r>
                      <a:r>
                        <a:rPr lang="zh-CN" sz="1600" b="1" u="none" strike="noStrike" baseline="0">
                          <a:latin typeface="微软雅黑"/>
                          <a:ea typeface="微软雅黑"/>
                        </a:rPr>
                        <a:t>年末数</a:t>
                      </a:r>
                      <a:endParaRPr lang="zh-CN" sz="1600" b="1" i="0" u="none" strike="noStrike" baseline="0">
                        <a:solidFill>
                          <a:srgbClr val="6600CC"/>
                        </a:solidFill>
                        <a:latin typeface="微软雅黑"/>
                        <a:ea typeface="微软雅黑"/>
                      </a:endParaRPr>
                    </a:p>
                  </a:txBody>
                  <a:tcPr marL="112527" marR="112527" marT="45731" marB="45731">
                    <a:solidFill>
                      <a:schemeClr val="accent1">
                        <a:lumMod val="60000"/>
                        <a:lumOff val="40000"/>
                      </a:schemeClr>
                    </a:solidFill>
                  </a:tcPr>
                </a:tc>
              </a:tr>
              <a:tr h="384088">
                <a:tc>
                  <a:txBody>
                    <a:bodyPr/>
                    <a:lstStyle/>
                    <a:p>
                      <a:pPr marL="0" lvl="0" indent="0" algn="l" defTabSz="914400">
                        <a:lnSpc>
                          <a:spcPct val="100000"/>
                        </a:lnSpc>
                        <a:spcBef>
                          <a:spcPct val="20000"/>
                        </a:spcBef>
                        <a:spcAft>
                          <a:spcPct val="0"/>
                        </a:spcAft>
                        <a:buClr>
                          <a:schemeClr val="hlink"/>
                        </a:buClr>
                        <a:buFont typeface="Wingdings 2" charset="2"/>
                        <a:buNone/>
                      </a:pPr>
                      <a:r>
                        <a:rPr lang="zh-CN" sz="1600" u="none" strike="noStrike" baseline="0">
                          <a:latin typeface="微软雅黑"/>
                          <a:ea typeface="微软雅黑"/>
                        </a:rPr>
                        <a:t>所有者权益</a:t>
                      </a:r>
                      <a:endParaRPr lang="zh-CN" sz="1600" b="1" i="0" u="none" strike="noStrike" baseline="0">
                        <a:solidFill>
                          <a:srgbClr val="FF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7550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9700</a:t>
                      </a:r>
                      <a:endParaRPr lang="en-US" sz="1600" u="none" strike="noStrike" kern="1200" baseline="0">
                        <a:solidFill>
                          <a:schemeClr val="tx1"/>
                        </a:solidFill>
                        <a:latin typeface="微软雅黑"/>
                        <a:ea typeface="微软雅黑"/>
                      </a:endParaRPr>
                    </a:p>
                  </a:txBody>
                  <a:tcPr marL="112527" marR="112527" marT="45731" marB="45731"/>
                </a:tc>
              </a:tr>
              <a:tr h="475261">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实收资本</a:t>
                      </a:r>
                      <a:r>
                        <a:rPr lang="en-US" sz="1600" u="none" strike="noStrike" baseline="0">
                          <a:latin typeface="微软雅黑"/>
                          <a:ea typeface="微软雅黑"/>
                        </a:rPr>
                        <a:t>(</a:t>
                      </a:r>
                      <a:r>
                        <a:rPr lang="zh-CN" sz="1600" u="none" strike="noStrike" baseline="0">
                          <a:latin typeface="微软雅黑"/>
                          <a:ea typeface="微软雅黑"/>
                        </a:rPr>
                        <a:t>股本</a:t>
                      </a:r>
                      <a:r>
                        <a:rPr lang="en-US" sz="1600" u="none" strike="noStrike" baseline="0">
                          <a:latin typeface="微软雅黑"/>
                          <a:ea typeface="微软雅黑"/>
                        </a:rPr>
                        <a:t>)</a:t>
                      </a:r>
                      <a:endParaRPr lang="en-US"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8900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8900</a:t>
                      </a:r>
                      <a:endParaRPr lang="en-US" sz="1600" u="none" strike="noStrike" kern="1200" baseline="0">
                        <a:solidFill>
                          <a:schemeClr val="tx1"/>
                        </a:solidFill>
                        <a:latin typeface="微软雅黑"/>
                        <a:ea typeface="微软雅黑"/>
                      </a:endParaRPr>
                    </a:p>
                  </a:txBody>
                  <a:tcPr marL="112527" marR="112527" marT="45731" marB="45731"/>
                </a:tc>
              </a:tr>
              <a:tr h="418030">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未分配利润</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-1350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800</a:t>
                      </a:r>
                      <a:endParaRPr lang="en-US" sz="1600" u="none" strike="noStrike" kern="1200" baseline="0">
                        <a:solidFill>
                          <a:schemeClr val="tx1"/>
                        </a:solidFill>
                        <a:latin typeface="微软雅黑"/>
                        <a:ea typeface="微软雅黑"/>
                      </a:endParaRPr>
                    </a:p>
                  </a:txBody>
                  <a:tcPr marL="112527" marR="112527" marT="45731" marB="45731"/>
                </a:tc>
              </a:tr>
              <a:tr h="421915">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资本公积</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r>
              <a:tr h="460706">
                <a:tc>
                  <a:txBody>
                    <a:bodyPr/>
                    <a:lstStyle/>
                    <a:p>
                      <a:pPr marL="0" lvl="0" indent="0" algn="l" defTabSz="914400">
                        <a:lnSpc>
                          <a:spcPct val="100000"/>
                        </a:lnSpc>
                        <a:spcBef>
                          <a:spcPct val="20000"/>
                        </a:spcBef>
                        <a:spcAft>
                          <a:spcPct val="0"/>
                        </a:spcAft>
                        <a:buClr>
                          <a:schemeClr val="hlink"/>
                        </a:buClr>
                        <a:buFont typeface="Wingdings 2" charset="2"/>
                        <a:buNone/>
                      </a:pPr>
                      <a:r>
                        <a:rPr lang="en-US" sz="1600" u="none" strike="noStrike" baseline="0">
                          <a:latin typeface="微软雅黑"/>
                          <a:ea typeface="微软雅黑"/>
                        </a:rPr>
                        <a:t>  </a:t>
                      </a:r>
                      <a:r>
                        <a:rPr lang="zh-CN" sz="1600" u="none" strike="noStrike" baseline="0">
                          <a:latin typeface="微软雅黑"/>
                          <a:ea typeface="微软雅黑"/>
                        </a:rPr>
                        <a:t>盈余公积</a:t>
                      </a:r>
                      <a:endParaRPr lang="zh-CN" sz="1600" b="1" i="0" u="none" strike="noStrike" baseline="0">
                        <a:solidFill>
                          <a:srgbClr val="990000"/>
                        </a:solidFill>
                        <a:latin typeface="微软雅黑"/>
                        <a:ea typeface="微软雅黑"/>
                      </a:endParaRPr>
                    </a:p>
                  </a:txBody>
                  <a:tcPr marL="112527" marR="112527" marT="45731" marB="45731" anchor="ctr"/>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c>
                  <a:txBody>
                    <a:bodyPr/>
                    <a:lstStyle/>
                    <a:p>
                      <a:pPr marL="0" lvl="0" indent="0" algn="ctr" defTabSz="914400">
                        <a:lnSpc>
                          <a:spcPct val="100000"/>
                        </a:lnSpc>
                        <a:spcBef>
                          <a:spcPct val="20000"/>
                        </a:spcBef>
                        <a:spcAft>
                          <a:spcPct val="0"/>
                        </a:spcAft>
                        <a:buClr>
                          <a:schemeClr val="hlink"/>
                        </a:buClr>
                        <a:buFont typeface="Wingdings 2" charset="2"/>
                        <a:buNone/>
                      </a:pPr>
                      <a:r>
                        <a:rPr lang="en-US" sz="1600" u="none" strike="noStrike" kern="1200" baseline="0">
                          <a:solidFill>
                            <a:schemeClr val="tx1"/>
                          </a:solidFill>
                          <a:latin typeface="微软雅黑"/>
                          <a:ea typeface="微软雅黑"/>
                        </a:rPr>
                        <a:t>0</a:t>
                      </a:r>
                      <a:endParaRPr lang="en-US" sz="1600" u="none" strike="noStrike" kern="1200" baseline="0">
                        <a:solidFill>
                          <a:schemeClr val="tx1"/>
                        </a:solidFill>
                        <a:latin typeface="微软雅黑"/>
                        <a:ea typeface="微软雅黑"/>
                      </a:endParaRPr>
                    </a:p>
                  </a:txBody>
                  <a:tcPr marL="112527" marR="112527" marT="45731" marB="45731"/>
                </a:tc>
              </a:tr>
            </a:tbl>
          </a:graphicData>
        </a:graphic>
      </p:graphicFrame>
      <p:sp>
        <p:nvSpPr>
          <p:cNvPr id="11" name="矩形 10"/>
          <p:cNvSpPr/>
          <p:nvPr/>
        </p:nvSpPr>
        <p:spPr>
          <a:xfrm>
            <a:off x="8872243" y="570308"/>
            <a:ext cx="1594654" cy="381831"/>
          </a:xfrm>
          <a:prstGeom prst="rect">
            <a:avLst/>
          </a:prstGeom>
        </p:spPr>
        <p:txBody>
          <a:bodyPr wrap="none" lIns="103816" tIns="51909" rIns="103816" bIns="51909">
            <a:spAutoFit/>
          </a:bodyPr>
          <a:lstStyle/>
          <a:p>
            <a:r>
              <a:rPr lang="zh-CN" sz="1800" b="1">
                <a:latin typeface="微软雅黑"/>
                <a:ea typeface="微软雅黑"/>
              </a:rPr>
              <a:t>单位：万美元</a:t>
            </a:r>
            <a:endParaRPr lang="zh-CN" sz="1800" b="1">
              <a:latin typeface="微软雅黑"/>
              <a:ea typeface="微软雅黑"/>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0615" y="476791"/>
            <a:ext cx="820838" cy="648965"/>
            <a:chOff x="454393" y="1302524"/>
            <a:chExt cx="792086" cy="792806"/>
          </a:xfrm>
          <a:solidFill>
            <a:srgbClr val="C00000"/>
          </a:solidFill>
        </p:grpSpPr>
        <p:sp>
          <p:nvSpPr>
            <p:cNvPr id="5" name="椭圆 4"/>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6" name="TextBox 5"/>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3</a:t>
              </a:r>
              <a:endParaRPr lang="zh-CN" sz="3200" b="1">
                <a:solidFill>
                  <a:srgbClr val="FFFFFF"/>
                </a:solidFill>
                <a:latin typeface="Arial Unicode MS"/>
                <a:ea typeface="Arial Unicode MS"/>
              </a:endParaRPr>
            </a:p>
          </p:txBody>
        </p:sp>
      </p:grpSp>
      <p:sp>
        <p:nvSpPr>
          <p:cNvPr id="8" name="矩形 7"/>
          <p:cNvSpPr/>
          <p:nvPr/>
        </p:nvSpPr>
        <p:spPr>
          <a:xfrm>
            <a:off x="1310069" y="552486"/>
            <a:ext cx="9924735" cy="1951499"/>
          </a:xfrm>
          <a:prstGeom prst="rect">
            <a:avLst/>
          </a:prstGeom>
        </p:spPr>
        <p:txBody>
          <a:bodyPr wrap="square" lIns="103829" tIns="51913" rIns="103829" bIns="51913">
            <a:spAutoFit/>
          </a:bodyPr>
          <a:lstStyle/>
          <a:p>
            <a:pPr>
              <a:lnSpc>
                <a:spcPct val="150000"/>
              </a:lnSpc>
            </a:pPr>
            <a:r>
              <a:rPr lang="en-US">
                <a:latin typeface="微软雅黑"/>
                <a:ea typeface="微软雅黑"/>
              </a:rPr>
              <a:t>2015</a:t>
            </a:r>
            <a:r>
              <a:rPr lang="zh-CN">
                <a:latin typeface="微软雅黑"/>
                <a:ea typeface="微软雅黑"/>
              </a:rPr>
              <a:t>年中建总公司为完成承包的公路项目设立了博茨瓦纳项目部，</a:t>
            </a:r>
            <a:r>
              <a:rPr lang="en-US">
                <a:latin typeface="微软雅黑"/>
                <a:ea typeface="微软雅黑"/>
              </a:rPr>
              <a:t>2019</a:t>
            </a:r>
            <a:r>
              <a:rPr lang="zh-CN">
                <a:latin typeface="微软雅黑"/>
                <a:ea typeface="微软雅黑"/>
              </a:rPr>
              <a:t>年底</a:t>
            </a:r>
            <a:r>
              <a:rPr lang="zh-CN">
                <a:latin typeface="微软雅黑"/>
                <a:ea typeface="微软雅黑"/>
              </a:rPr>
              <a:t>项目部账上资产总额</a:t>
            </a:r>
            <a:r>
              <a:rPr lang="en-US">
                <a:latin typeface="微软雅黑"/>
                <a:ea typeface="微软雅黑"/>
              </a:rPr>
              <a:t>5200</a:t>
            </a:r>
            <a:r>
              <a:rPr lang="zh-CN">
                <a:latin typeface="微软雅黑"/>
                <a:ea typeface="微软雅黑"/>
              </a:rPr>
              <a:t>万美元，负债总额</a:t>
            </a:r>
            <a:r>
              <a:rPr lang="en-US">
                <a:latin typeface="微软雅黑"/>
                <a:ea typeface="微软雅黑"/>
              </a:rPr>
              <a:t>5200</a:t>
            </a:r>
            <a:r>
              <a:rPr lang="zh-CN">
                <a:latin typeface="微软雅黑"/>
                <a:ea typeface="微软雅黑"/>
              </a:rPr>
              <a:t>万美元，其中包括</a:t>
            </a:r>
            <a:r>
              <a:rPr lang="en-US">
                <a:latin typeface="微软雅黑"/>
                <a:ea typeface="微软雅黑"/>
              </a:rPr>
              <a:t>2019</a:t>
            </a:r>
            <a:r>
              <a:rPr lang="zh-CN">
                <a:latin typeface="微软雅黑"/>
                <a:ea typeface="微软雅黑"/>
              </a:rPr>
              <a:t>年</a:t>
            </a:r>
            <a:r>
              <a:rPr lang="zh-CN">
                <a:latin typeface="微软雅黑"/>
                <a:ea typeface="微软雅黑"/>
              </a:rPr>
              <a:t>中建总公司给项目部的贷款</a:t>
            </a:r>
            <a:r>
              <a:rPr lang="en-US">
                <a:latin typeface="微软雅黑"/>
                <a:ea typeface="微软雅黑"/>
              </a:rPr>
              <a:t>2100</a:t>
            </a:r>
            <a:r>
              <a:rPr lang="zh-CN">
                <a:latin typeface="微软雅黑"/>
                <a:ea typeface="微软雅黑"/>
              </a:rPr>
              <a:t>万，其他为业主支付的工程预付款</a:t>
            </a:r>
            <a:r>
              <a:rPr lang="zh-CN">
                <a:latin typeface="微软雅黑"/>
                <a:ea typeface="微软雅黑"/>
              </a:rPr>
              <a:t>。</a:t>
            </a:r>
            <a:endParaRPr lang="en-US">
              <a:latin typeface="微软雅黑"/>
              <a:ea typeface="微软雅黑"/>
            </a:endParaRPr>
          </a:p>
          <a:p>
            <a:pPr>
              <a:lnSpc>
                <a:spcPct val="150000"/>
              </a:lnSpc>
            </a:pPr>
            <a:r>
              <a:rPr lang="zh-CN">
                <a:latin typeface="微软雅黑"/>
                <a:ea typeface="微软雅黑"/>
              </a:rPr>
              <a:t>请问</a:t>
            </a:r>
            <a:r>
              <a:rPr lang="zh-CN">
                <a:latin typeface="微软雅黑"/>
                <a:ea typeface="微软雅黑"/>
              </a:rPr>
              <a:t>中建博茨瓦纳项目部如何填报</a:t>
            </a:r>
            <a:r>
              <a:rPr lang="en-US">
                <a:latin typeface="微软雅黑"/>
                <a:ea typeface="微软雅黑"/>
              </a:rPr>
              <a:t>2019</a:t>
            </a:r>
            <a:r>
              <a:rPr lang="zh-CN">
                <a:latin typeface="微软雅黑"/>
                <a:ea typeface="微软雅黑"/>
              </a:rPr>
              <a:t>年</a:t>
            </a:r>
            <a:r>
              <a:rPr lang="zh-CN">
                <a:latin typeface="微软雅黑"/>
                <a:ea typeface="微软雅黑"/>
              </a:rPr>
              <a:t>对外直接投资流量、存量情况？</a:t>
            </a:r>
            <a:endParaRPr lang="zh-CN">
              <a:latin typeface="微软雅黑"/>
              <a:ea typeface="微软雅黑"/>
            </a:endParaRPr>
          </a:p>
        </p:txBody>
      </p:sp>
      <p:sp>
        <p:nvSpPr>
          <p:cNvPr id="9" name="矩形 8"/>
          <p:cNvSpPr/>
          <p:nvPr/>
        </p:nvSpPr>
        <p:spPr>
          <a:xfrm>
            <a:off x="1310069" y="3645869"/>
            <a:ext cx="9924735" cy="1951499"/>
          </a:xfrm>
          <a:prstGeom prst="rect">
            <a:avLst/>
          </a:prstGeom>
        </p:spPr>
        <p:txBody>
          <a:bodyPr wrap="square" lIns="103829" tIns="51913" rIns="103829" bIns="51913">
            <a:spAutoFit/>
          </a:bodyPr>
          <a:lstStyle/>
          <a:p>
            <a:pPr>
              <a:lnSpc>
                <a:spcPct val="150000"/>
              </a:lnSpc>
            </a:pPr>
            <a:r>
              <a:rPr lang="zh-CN" b="1">
                <a:latin typeface="微软雅黑"/>
                <a:ea typeface="微软雅黑"/>
              </a:rPr>
              <a:t>答案：</a:t>
            </a:r>
            <a:endParaRPr lang="en-US" b="1">
              <a:latin typeface="微软雅黑"/>
              <a:ea typeface="微软雅黑"/>
            </a:endParaRPr>
          </a:p>
          <a:p>
            <a:pPr marL="324485" indent="-324485">
              <a:lnSpc>
                <a:spcPct val="150000"/>
              </a:lnSpc>
              <a:buFont typeface="Wingdings" charset="2"/>
              <a:buChar char="l"/>
            </a:pPr>
            <a:r>
              <a:rPr lang="zh-CN" b="1">
                <a:solidFill>
                  <a:srgbClr val="FF0000"/>
                </a:solidFill>
                <a:latin typeface="微软雅黑"/>
                <a:ea typeface="微软雅黑"/>
              </a:rPr>
              <a:t>项目部有独立账户且存在一年以上，应纳入对外直接投资统计范畴。</a:t>
            </a:r>
            <a:endParaRPr lang="zh-CN" b="1">
              <a:solidFill>
                <a:srgbClr val="FF0000"/>
              </a:solidFill>
              <a:latin typeface="微软雅黑"/>
              <a:ea typeface="微软雅黑"/>
            </a:endParaRPr>
          </a:p>
          <a:p>
            <a:pPr marL="324485" indent="-324485">
              <a:lnSpc>
                <a:spcPct val="150000"/>
              </a:lnSpc>
              <a:buFont typeface="Wingdings" charset="2"/>
              <a:buChar char="l"/>
            </a:pPr>
            <a:r>
              <a:rPr lang="en-US" b="1">
                <a:latin typeface="微软雅黑"/>
                <a:ea typeface="微软雅黑"/>
              </a:rPr>
              <a:t>2019</a:t>
            </a:r>
            <a:r>
              <a:rPr lang="zh-CN" b="1">
                <a:latin typeface="微软雅黑"/>
                <a:ea typeface="微软雅黑"/>
              </a:rPr>
              <a:t>年</a:t>
            </a:r>
            <a:r>
              <a:rPr lang="zh-CN" b="1">
                <a:latin typeface="微软雅黑"/>
                <a:ea typeface="微软雅黑"/>
              </a:rPr>
              <a:t>流量：</a:t>
            </a:r>
            <a:r>
              <a:rPr lang="en-US" b="1">
                <a:latin typeface="微软雅黑"/>
                <a:ea typeface="微软雅黑"/>
              </a:rPr>
              <a:t>2100</a:t>
            </a:r>
            <a:r>
              <a:rPr lang="zh-CN" b="1">
                <a:latin typeface="微软雅黑"/>
                <a:ea typeface="微软雅黑"/>
              </a:rPr>
              <a:t>万美元</a:t>
            </a:r>
            <a:r>
              <a:rPr lang="en-US" b="1">
                <a:latin typeface="微软雅黑"/>
                <a:ea typeface="微软雅黑"/>
              </a:rPr>
              <a:t>---</a:t>
            </a:r>
            <a:r>
              <a:rPr lang="zh-CN" b="1">
                <a:latin typeface="微软雅黑"/>
                <a:ea typeface="微软雅黑"/>
              </a:rPr>
              <a:t>债务工具</a:t>
            </a:r>
            <a:endParaRPr lang="zh-CN" b="1">
              <a:latin typeface="微软雅黑"/>
              <a:ea typeface="微软雅黑"/>
            </a:endParaRPr>
          </a:p>
          <a:p>
            <a:pPr marL="324485" indent="-324485">
              <a:lnSpc>
                <a:spcPct val="150000"/>
              </a:lnSpc>
              <a:buFont typeface="Wingdings" charset="2"/>
              <a:buChar char="l"/>
            </a:pPr>
            <a:r>
              <a:rPr lang="zh-CN" b="1">
                <a:latin typeface="微软雅黑"/>
                <a:ea typeface="微软雅黑"/>
              </a:rPr>
              <a:t>           </a:t>
            </a:r>
            <a:r>
              <a:rPr lang="zh-CN" b="1">
                <a:latin typeface="微软雅黑"/>
                <a:ea typeface="微软雅黑"/>
              </a:rPr>
              <a:t> 存量</a:t>
            </a:r>
            <a:r>
              <a:rPr lang="zh-CN" b="1">
                <a:latin typeface="微软雅黑"/>
                <a:ea typeface="微软雅黑"/>
              </a:rPr>
              <a:t>：</a:t>
            </a:r>
            <a:r>
              <a:rPr lang="en-US" b="1">
                <a:latin typeface="微软雅黑"/>
                <a:ea typeface="微软雅黑"/>
              </a:rPr>
              <a:t>2100</a:t>
            </a:r>
            <a:r>
              <a:rPr lang="zh-CN" b="1">
                <a:latin typeface="微软雅黑"/>
                <a:ea typeface="微软雅黑"/>
              </a:rPr>
              <a:t>万美元</a:t>
            </a:r>
            <a:r>
              <a:rPr lang="en-US" b="1">
                <a:latin typeface="微软雅黑"/>
                <a:ea typeface="微软雅黑"/>
              </a:rPr>
              <a:t>---</a:t>
            </a:r>
            <a:r>
              <a:rPr lang="zh-CN" b="1">
                <a:latin typeface="微软雅黑"/>
                <a:ea typeface="微软雅黑"/>
              </a:rPr>
              <a:t>债务工具</a:t>
            </a:r>
            <a:endParaRPr lang="zh-CN" b="1">
              <a:latin typeface="微软雅黑"/>
              <a:ea typeface="微软雅黑"/>
            </a:endParaRPr>
          </a:p>
        </p:txBody>
      </p:sp>
    </p:spTree>
  </p:cSld>
  <p:clrMapOvr>
    <a:masterClrMapping/>
  </p:clrMapOvr>
  <p:timing>
    <p:tnLst>
      <p:par>
        <p:cTn id="1" dur="indefinite" restart="never" nodeType="tmRoot"/>
      </p:par>
    </p:tnLst>
  </p:timing>
</p:sld>
</file>

<file path=ppt/slides/slide27.xml><?xml version="1.0" encoding="utf-8"?>
<p:sld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56853" y="1052240"/>
            <a:ext cx="11076713" cy="5150412"/>
            <a:chOff x="452501" y="1051996"/>
            <a:chExt cx="9001000" cy="5149220"/>
          </a:xfrm>
        </p:grpSpPr>
        <p:cxnSp>
          <p:nvCxnSpPr>
            <p:cNvPr id="18" name="直接连接符 17"/>
            <p:cNvCxnSpPr/>
            <p:nvPr/>
          </p:nvCxnSpPr>
          <p:spPr>
            <a:xfrm>
              <a:off x="6393161" y="4849032"/>
              <a:ext cx="288032" cy="0"/>
            </a:xfrm>
            <a:prstGeom prst="line">
              <a:avLst/>
            </a:prstGeom>
            <a:ln w="9525">
              <a:solidFill>
                <a:schemeClr val="accent1">
                  <a:shade val="95000"/>
                </a:schemeClr>
              </a:solidFill>
              <a:prstDash val="sysDash"/>
            </a:ln>
          </p:spPr>
        </p:cxnSp>
        <p:cxnSp>
          <p:nvCxnSpPr>
            <p:cNvPr id="17" name="直接连接符 16"/>
            <p:cNvCxnSpPr/>
            <p:nvPr/>
          </p:nvCxnSpPr>
          <p:spPr>
            <a:xfrm>
              <a:off x="6393161" y="3793561"/>
              <a:ext cx="288032" cy="0"/>
            </a:xfrm>
            <a:prstGeom prst="line">
              <a:avLst/>
            </a:prstGeom>
            <a:ln w="9525">
              <a:solidFill>
                <a:schemeClr val="accent1">
                  <a:shade val="95000"/>
                </a:schemeClr>
              </a:solidFill>
              <a:prstDash val="sysDash"/>
            </a:ln>
          </p:spPr>
        </p:cxnSp>
        <p:sp>
          <p:nvSpPr>
            <p:cNvPr id="6" name="文本占位符 6"/>
            <p:cNvSpPr txBox="1"/>
            <p:nvPr/>
          </p:nvSpPr>
          <p:spPr>
            <a:xfrm>
              <a:off x="452501" y="1051996"/>
              <a:ext cx="9001000" cy="504825"/>
            </a:xfrm>
            <a:prstGeom prst="rect">
              <a:avLst/>
            </a:prstGeom>
          </p:spPr>
          <p:txBody>
            <a:bodyPr lIns="91429" tIns="45715" rIns="91429" bIns="45715"/>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endParaRPr lang="en-US">
                <a:solidFill>
                  <a:srgbClr val="000000"/>
                </a:solidFill>
              </a:endParaRPr>
            </a:p>
          </p:txBody>
        </p:sp>
        <p:pic>
          <p:nvPicPr>
            <p:cNvPr id="7" name="图示 6"/>
            <p:cNvPicPr/>
            <p:nvPr/>
          </p:nvPicPr>
          <p:blipFill>
            <a:blip r:embed="rId4">
              <a:extLst>
                <a:ext uri="{96DAC541-7B7A-43D3-8B79-37D633B846F1}">
                  <asvg:svgBlip xmlns:asvg="http://schemas.microsoft.com/office/drawing/2016/SVG/main" xmlns:r="http://schemas.openxmlformats.org/officeDocument/2006/relationships" r:embed="rId3"/>
                </a:ext>
              </a:extLst>
            </a:blip>
            <a:stretch/>
          </p:blipFill>
          <p:spPr>
            <a:xfrm>
              <a:off x="452501" y="1389610"/>
              <a:ext cx="6012668" cy="4703687"/>
            </a:xfrm>
            <a:prstGeom prst="rect">
              <a:avLst/>
            </a:prstGeom>
          </p:spPr>
        </p:pic>
        <p:sp>
          <p:nvSpPr>
            <p:cNvPr id="8" name="矩形 7"/>
            <p:cNvSpPr/>
            <p:nvPr/>
          </p:nvSpPr>
          <p:spPr>
            <a:xfrm>
              <a:off x="6681192" y="1405640"/>
              <a:ext cx="2628000" cy="583200"/>
            </a:xfrm>
            <a:prstGeom prst="rect">
              <a:avLst/>
            </a:prstGeom>
            <a:gradFill rotWithShape="1">
              <a:gsLst>
                <a:gs pos="0">
                  <a:schemeClr val="accent3">
                    <a:tint val="50000"/>
                  </a:schemeClr>
                </a:gs>
                <a:gs pos="35000">
                  <a:schemeClr val="accent3">
                    <a:tint val="37000"/>
                  </a:schemeClr>
                </a:gs>
                <a:gs pos="100000">
                  <a:schemeClr val="accent3">
                    <a:tint val="15000"/>
                  </a:schemeClr>
                </a:gs>
              </a:gsLst>
              <a:lin ang="16200000" scaled="1"/>
            </a:gradFill>
            <a:ln w="9525" cap="flat" cmpd="sng">
              <a:solidFill>
                <a:schemeClr val="accent3">
                  <a:shade val="95000"/>
                </a:schemeClr>
              </a:solidFill>
              <a:prstDash val="solid"/>
            </a:ln>
          </p:spPr>
          <p:txBody>
            <a:bodyPr lIns="91429" tIns="45715" rIns="91429" bIns="45715" anchor="ctr"/>
            <a:lstStyle/>
            <a:p>
              <a:r>
                <a:rPr lang="en-US" sz="1800">
                  <a:solidFill>
                    <a:schemeClr val="dk1"/>
                  </a:solidFill>
                  <a:latin typeface="微软雅黑"/>
                  <a:ea typeface="微软雅黑"/>
                </a:rPr>
                <a:t>=</a:t>
              </a:r>
              <a:r>
                <a:rPr lang="zh-CN" sz="1800">
                  <a:solidFill>
                    <a:schemeClr val="dk1"/>
                  </a:solidFill>
                  <a:latin typeface="微软雅黑"/>
                  <a:ea typeface="微软雅黑"/>
                </a:rPr>
                <a:t>股本期末数</a:t>
              </a:r>
              <a:r>
                <a:rPr lang="en-US" sz="1800">
                  <a:solidFill>
                    <a:schemeClr val="dk1"/>
                  </a:solidFill>
                  <a:latin typeface="微软雅黑"/>
                  <a:ea typeface="微软雅黑"/>
                </a:rPr>
                <a:t>-</a:t>
              </a:r>
              <a:r>
                <a:rPr lang="zh-CN" sz="1800">
                  <a:solidFill>
                    <a:schemeClr val="dk1"/>
                  </a:solidFill>
                  <a:latin typeface="微软雅黑"/>
                  <a:ea typeface="微软雅黑"/>
                </a:rPr>
                <a:t>股本期初数</a:t>
              </a:r>
              <a:endParaRPr lang="zh-CN" sz="1800">
                <a:solidFill>
                  <a:schemeClr val="dk1"/>
                </a:solidFill>
                <a:latin typeface="微软雅黑"/>
                <a:ea typeface="微软雅黑"/>
              </a:endParaRPr>
            </a:p>
          </p:txBody>
        </p:sp>
        <p:sp>
          <p:nvSpPr>
            <p:cNvPr id="11" name="矩形 10"/>
            <p:cNvSpPr/>
            <p:nvPr/>
          </p:nvSpPr>
          <p:spPr>
            <a:xfrm>
              <a:off x="6681192" y="2420888"/>
              <a:ext cx="2628000" cy="583200"/>
            </a:xfrm>
            <a:prstGeom prst="rect">
              <a:avLst/>
            </a:prstGeom>
            <a:gradFill rotWithShape="1">
              <a:gsLst>
                <a:gs pos="0">
                  <a:schemeClr val="accent3">
                    <a:tint val="50000"/>
                  </a:schemeClr>
                </a:gs>
                <a:gs pos="35000">
                  <a:schemeClr val="accent3">
                    <a:tint val="37000"/>
                  </a:schemeClr>
                </a:gs>
                <a:gs pos="100000">
                  <a:schemeClr val="accent3">
                    <a:tint val="15000"/>
                  </a:schemeClr>
                </a:gs>
              </a:gsLst>
              <a:lin ang="16200000" scaled="1"/>
            </a:gradFill>
            <a:ln w="9525" cap="flat" cmpd="sng">
              <a:solidFill>
                <a:schemeClr val="accent3">
                  <a:shade val="95000"/>
                </a:schemeClr>
              </a:solidFill>
              <a:prstDash val="solid"/>
            </a:ln>
          </p:spPr>
          <p:txBody>
            <a:bodyPr lIns="91429" tIns="45715" rIns="91429" bIns="45715" anchor="ctr"/>
            <a:lstStyle/>
            <a:p>
              <a:r>
                <a:rPr lang="zh-CN" sz="1800">
                  <a:solidFill>
                    <a:schemeClr val="dk1"/>
                  </a:solidFill>
                  <a:latin typeface="微软雅黑"/>
                  <a:ea typeface="微软雅黑"/>
                </a:rPr>
                <a:t>股本期末数</a:t>
              </a:r>
              <a:endParaRPr lang="zh-CN" sz="1800">
                <a:solidFill>
                  <a:schemeClr val="dk1"/>
                </a:solidFill>
                <a:latin typeface="微软雅黑"/>
                <a:ea typeface="微软雅黑"/>
              </a:endParaRPr>
            </a:p>
          </p:txBody>
        </p:sp>
        <p:sp>
          <p:nvSpPr>
            <p:cNvPr id="12" name="矩形 11"/>
            <p:cNvSpPr/>
            <p:nvPr/>
          </p:nvSpPr>
          <p:spPr>
            <a:xfrm>
              <a:off x="6681192" y="3501008"/>
              <a:ext cx="2628000" cy="583200"/>
            </a:xfrm>
            <a:prstGeom prst="rect">
              <a:avLst/>
            </a:prstGeom>
            <a:gradFill rotWithShape="1">
              <a:gsLst>
                <a:gs pos="0">
                  <a:schemeClr val="accent3">
                    <a:tint val="50000"/>
                  </a:schemeClr>
                </a:gs>
                <a:gs pos="35000">
                  <a:schemeClr val="accent3">
                    <a:tint val="37000"/>
                  </a:schemeClr>
                </a:gs>
                <a:gs pos="100000">
                  <a:schemeClr val="accent3">
                    <a:tint val="15000"/>
                  </a:schemeClr>
                </a:gs>
              </a:gsLst>
              <a:lin ang="16200000" scaled="1"/>
            </a:gradFill>
            <a:ln w="9525" cap="flat" cmpd="sng">
              <a:solidFill>
                <a:schemeClr val="accent3">
                  <a:shade val="95000"/>
                </a:schemeClr>
              </a:solidFill>
              <a:prstDash val="solid"/>
            </a:ln>
          </p:spPr>
          <p:txBody>
            <a:bodyPr lIns="91429" tIns="45715" rIns="91429" bIns="45715" anchor="ctr"/>
            <a:lstStyle/>
            <a:p>
              <a:r>
                <a:rPr lang="en-US" sz="1500">
                  <a:solidFill>
                    <a:schemeClr val="dk1"/>
                  </a:solidFill>
                  <a:latin typeface="微软雅黑"/>
                  <a:ea typeface="微软雅黑"/>
                </a:rPr>
                <a:t>=</a:t>
              </a:r>
              <a:r>
                <a:rPr lang="zh-CN" sz="1500">
                  <a:solidFill>
                    <a:schemeClr val="dk1"/>
                  </a:solidFill>
                  <a:latin typeface="微软雅黑"/>
                  <a:ea typeface="微软雅黑"/>
                </a:rPr>
                <a:t>（未分配利润</a:t>
              </a:r>
              <a:r>
                <a:rPr lang="en-US" sz="1500">
                  <a:solidFill>
                    <a:schemeClr val="dk1"/>
                  </a:solidFill>
                  <a:latin typeface="微软雅黑"/>
                  <a:ea typeface="微软雅黑"/>
                </a:rPr>
                <a:t>+</a:t>
              </a:r>
              <a:r>
                <a:rPr lang="zh-CN" sz="1500">
                  <a:solidFill>
                    <a:schemeClr val="dk1"/>
                  </a:solidFill>
                  <a:latin typeface="微软雅黑"/>
                  <a:ea typeface="微软雅黑"/>
                </a:rPr>
                <a:t>盈余公积</a:t>
              </a:r>
              <a:r>
                <a:rPr lang="en-US" sz="1500">
                  <a:solidFill>
                    <a:schemeClr val="dk1"/>
                  </a:solidFill>
                  <a:latin typeface="微软雅黑"/>
                  <a:ea typeface="微软雅黑"/>
                </a:rPr>
                <a:t>+</a:t>
              </a:r>
              <a:endParaRPr lang="en-US" sz="1500">
                <a:solidFill>
                  <a:schemeClr val="dk1"/>
                </a:solidFill>
                <a:latin typeface="微软雅黑"/>
                <a:ea typeface="微软雅黑"/>
              </a:endParaRPr>
            </a:p>
            <a:p>
              <a:r>
                <a:rPr lang="zh-CN" sz="1500">
                  <a:solidFill>
                    <a:schemeClr val="dk1"/>
                  </a:solidFill>
                  <a:latin typeface="微软雅黑"/>
                  <a:ea typeface="微软雅黑"/>
                </a:rPr>
                <a:t>应付股利）的期末数</a:t>
              </a:r>
              <a:r>
                <a:rPr lang="en-US" sz="1500">
                  <a:solidFill>
                    <a:schemeClr val="dk1"/>
                  </a:solidFill>
                  <a:latin typeface="微软雅黑"/>
                  <a:ea typeface="微软雅黑"/>
                </a:rPr>
                <a:t>-</a:t>
              </a:r>
              <a:r>
                <a:rPr lang="zh-CN" sz="1500">
                  <a:solidFill>
                    <a:schemeClr val="dk1"/>
                  </a:solidFill>
                  <a:latin typeface="微软雅黑"/>
                  <a:ea typeface="微软雅黑"/>
                </a:rPr>
                <a:t>期初数</a:t>
              </a:r>
              <a:endParaRPr lang="zh-CN" sz="1500">
                <a:solidFill>
                  <a:schemeClr val="dk1"/>
                </a:solidFill>
                <a:latin typeface="微软雅黑"/>
                <a:ea typeface="微软雅黑"/>
              </a:endParaRPr>
            </a:p>
          </p:txBody>
        </p:sp>
        <p:sp>
          <p:nvSpPr>
            <p:cNvPr id="13" name="矩形 12"/>
            <p:cNvSpPr/>
            <p:nvPr/>
          </p:nvSpPr>
          <p:spPr>
            <a:xfrm>
              <a:off x="6681192" y="4581128"/>
              <a:ext cx="2628000" cy="583200"/>
            </a:xfrm>
            <a:prstGeom prst="rect">
              <a:avLst/>
            </a:prstGeom>
            <a:gradFill rotWithShape="1">
              <a:gsLst>
                <a:gs pos="0">
                  <a:schemeClr val="accent3">
                    <a:tint val="50000"/>
                  </a:schemeClr>
                </a:gs>
                <a:gs pos="35000">
                  <a:schemeClr val="accent3">
                    <a:tint val="37000"/>
                  </a:schemeClr>
                </a:gs>
                <a:gs pos="100000">
                  <a:schemeClr val="accent3">
                    <a:tint val="15000"/>
                  </a:schemeClr>
                </a:gs>
              </a:gsLst>
              <a:lin ang="16200000" scaled="1"/>
            </a:gradFill>
            <a:ln w="9525" cap="flat" cmpd="sng">
              <a:solidFill>
                <a:schemeClr val="accent3">
                  <a:shade val="95000"/>
                </a:schemeClr>
              </a:solidFill>
              <a:prstDash val="solid"/>
            </a:ln>
          </p:spPr>
          <p:txBody>
            <a:bodyPr lIns="91429" tIns="45715" rIns="91429" bIns="45715" anchor="ctr"/>
            <a:lstStyle/>
            <a:p>
              <a:r>
                <a:rPr lang="en-US" sz="1500">
                  <a:solidFill>
                    <a:schemeClr val="dk1"/>
                  </a:solidFill>
                  <a:latin typeface="微软雅黑"/>
                  <a:ea typeface="微软雅黑"/>
                </a:rPr>
                <a:t>=</a:t>
              </a:r>
              <a:r>
                <a:rPr lang="zh-CN" sz="1500">
                  <a:solidFill>
                    <a:schemeClr val="dk1"/>
                  </a:solidFill>
                  <a:latin typeface="微软雅黑"/>
                  <a:ea typeface="微软雅黑"/>
                </a:rPr>
                <a:t>（未分配利润</a:t>
              </a:r>
              <a:r>
                <a:rPr lang="en-US" sz="1500">
                  <a:solidFill>
                    <a:schemeClr val="dk1"/>
                  </a:solidFill>
                  <a:latin typeface="微软雅黑"/>
                  <a:ea typeface="微软雅黑"/>
                </a:rPr>
                <a:t>+</a:t>
              </a:r>
              <a:r>
                <a:rPr lang="zh-CN" sz="1500">
                  <a:solidFill>
                    <a:schemeClr val="dk1"/>
                  </a:solidFill>
                  <a:latin typeface="微软雅黑"/>
                  <a:ea typeface="微软雅黑"/>
                </a:rPr>
                <a:t>盈余公积</a:t>
              </a:r>
              <a:r>
                <a:rPr lang="en-US" sz="1500">
                  <a:solidFill>
                    <a:schemeClr val="dk1"/>
                  </a:solidFill>
                  <a:latin typeface="微软雅黑"/>
                  <a:ea typeface="微软雅黑"/>
                </a:rPr>
                <a:t>+</a:t>
              </a:r>
              <a:endParaRPr lang="en-US" sz="1500">
                <a:solidFill>
                  <a:schemeClr val="dk1"/>
                </a:solidFill>
                <a:latin typeface="微软雅黑"/>
                <a:ea typeface="微软雅黑"/>
              </a:endParaRPr>
            </a:p>
            <a:p>
              <a:r>
                <a:rPr lang="zh-CN" sz="1500">
                  <a:solidFill>
                    <a:schemeClr val="dk1"/>
                  </a:solidFill>
                  <a:latin typeface="微软雅黑"/>
                  <a:ea typeface="微软雅黑"/>
                </a:rPr>
                <a:t>应付股利）的期末数</a:t>
              </a:r>
              <a:endParaRPr lang="zh-CN" sz="1500">
                <a:solidFill>
                  <a:schemeClr val="dk1"/>
                </a:solidFill>
                <a:latin typeface="微软雅黑"/>
                <a:ea typeface="微软雅黑"/>
              </a:endParaRPr>
            </a:p>
          </p:txBody>
        </p:sp>
        <p:sp>
          <p:nvSpPr>
            <p:cNvPr id="14" name="矩形 13"/>
            <p:cNvSpPr/>
            <p:nvPr/>
          </p:nvSpPr>
          <p:spPr>
            <a:xfrm>
              <a:off x="6667918" y="5373216"/>
              <a:ext cx="2628000" cy="828000"/>
            </a:xfrm>
            <a:prstGeom prst="rect">
              <a:avLst/>
            </a:prstGeom>
            <a:gradFill rotWithShape="1">
              <a:gsLst>
                <a:gs pos="0">
                  <a:schemeClr val="accent3">
                    <a:tint val="50000"/>
                  </a:schemeClr>
                </a:gs>
                <a:gs pos="35000">
                  <a:schemeClr val="accent3">
                    <a:tint val="37000"/>
                  </a:schemeClr>
                </a:gs>
                <a:gs pos="100000">
                  <a:schemeClr val="accent3">
                    <a:tint val="15000"/>
                  </a:schemeClr>
                </a:gs>
              </a:gsLst>
              <a:lin ang="16200000" scaled="1"/>
            </a:gradFill>
            <a:ln w="9525" cap="flat" cmpd="sng">
              <a:solidFill>
                <a:schemeClr val="accent3">
                  <a:shade val="95000"/>
                </a:schemeClr>
              </a:solidFill>
              <a:prstDash val="solid"/>
            </a:ln>
          </p:spPr>
          <p:txBody>
            <a:bodyPr lIns="91429" tIns="45715" rIns="91429" bIns="45715" anchor="ctr"/>
            <a:lstStyle/>
            <a:p>
              <a:r>
                <a:rPr lang="zh-CN" sz="1800">
                  <a:solidFill>
                    <a:schemeClr val="dk1"/>
                  </a:solidFill>
                  <a:latin typeface="微软雅黑"/>
                  <a:ea typeface="微软雅黑"/>
                </a:rPr>
                <a:t>指境内投资者和境外子公司、分支机构以及联营公司之间的</a:t>
              </a:r>
              <a:r>
                <a:rPr lang="zh-CN" sz="1800">
                  <a:solidFill>
                    <a:srgbClr val="FF0000"/>
                  </a:solidFill>
                  <a:latin typeface="微软雅黑"/>
                  <a:ea typeface="微软雅黑"/>
                </a:rPr>
                <a:t>债务交易</a:t>
              </a:r>
              <a:r>
                <a:rPr lang="zh-CN" sz="1800">
                  <a:solidFill>
                    <a:schemeClr val="dk1"/>
                  </a:solidFill>
                  <a:latin typeface="微软雅黑"/>
                  <a:ea typeface="微软雅黑"/>
                </a:rPr>
                <a:t>等</a:t>
              </a:r>
              <a:endParaRPr lang="zh-CN" sz="1800">
                <a:solidFill>
                  <a:schemeClr val="dk1"/>
                </a:solidFill>
                <a:latin typeface="微软雅黑"/>
                <a:ea typeface="微软雅黑"/>
              </a:endParaRPr>
            </a:p>
          </p:txBody>
        </p:sp>
        <p:cxnSp>
          <p:nvCxnSpPr>
            <p:cNvPr id="15" name="直接连接符 14"/>
            <p:cNvCxnSpPr/>
            <p:nvPr/>
          </p:nvCxnSpPr>
          <p:spPr>
            <a:xfrm>
              <a:off x="6393161" y="1700808"/>
              <a:ext cx="288032" cy="0"/>
            </a:xfrm>
            <a:prstGeom prst="line">
              <a:avLst/>
            </a:prstGeom>
            <a:ln w="9525">
              <a:solidFill>
                <a:schemeClr val="accent1">
                  <a:shade val="95000"/>
                </a:schemeClr>
              </a:solidFill>
              <a:prstDash val="sysDash"/>
            </a:ln>
          </p:spPr>
        </p:cxnSp>
        <p:cxnSp>
          <p:nvCxnSpPr>
            <p:cNvPr id="16" name="直接连接符 15"/>
            <p:cNvCxnSpPr/>
            <p:nvPr/>
          </p:nvCxnSpPr>
          <p:spPr>
            <a:xfrm>
              <a:off x="6393161" y="2700611"/>
              <a:ext cx="288032" cy="0"/>
            </a:xfrm>
            <a:prstGeom prst="line">
              <a:avLst/>
            </a:prstGeom>
            <a:ln w="9525">
              <a:solidFill>
                <a:schemeClr val="accent1">
                  <a:shade val="95000"/>
                </a:schemeClr>
              </a:solidFill>
              <a:prstDash val="sysDash"/>
            </a:ln>
          </p:spPr>
        </p:cxnSp>
        <p:cxnSp>
          <p:nvCxnSpPr>
            <p:cNvPr id="19" name="直接连接符 18"/>
            <p:cNvCxnSpPr>
              <a:endCxn id="14" idx="1"/>
            </p:cNvCxnSpPr>
            <p:nvPr/>
          </p:nvCxnSpPr>
          <p:spPr>
            <a:xfrm>
              <a:off x="4376936" y="5787216"/>
              <a:ext cx="2290982" cy="0"/>
            </a:xfrm>
            <a:prstGeom prst="line">
              <a:avLst/>
            </a:prstGeom>
            <a:ln w="9525">
              <a:solidFill>
                <a:schemeClr val="accent1">
                  <a:shade val="95000"/>
                </a:schemeClr>
              </a:solidFill>
              <a:prstDash val="sysDash"/>
            </a:ln>
          </p:spPr>
        </p:cxnSp>
      </p:grpSp>
      <p:grpSp>
        <p:nvGrpSpPr>
          <p:cNvPr id="20" name="组合 19"/>
          <p:cNvGrpSpPr/>
          <p:nvPr/>
        </p:nvGrpSpPr>
        <p:grpSpPr>
          <a:xfrm>
            <a:off x="-196361" y="260708"/>
            <a:ext cx="6773132" cy="720249"/>
            <a:chOff x="-159568" y="260648"/>
            <a:chExt cx="5503889" cy="720082"/>
          </a:xfrm>
        </p:grpSpPr>
        <p:cxnSp>
          <p:nvCxnSpPr>
            <p:cNvPr id="21" name="直接连接符 20"/>
            <p:cNvCxnSpPr/>
            <p:nvPr/>
          </p:nvCxnSpPr>
          <p:spPr>
            <a:xfrm>
              <a:off x="569132" y="260648"/>
              <a:ext cx="0" cy="720080"/>
            </a:xfrm>
            <a:prstGeom prst="line">
              <a:avLst/>
            </a:prstGeom>
            <a:ln w="19050">
              <a:solidFill>
                <a:srgbClr val="990000"/>
              </a:solidFill>
              <a:prstDash val="solid"/>
            </a:ln>
          </p:spPr>
        </p:cxnSp>
        <p:sp>
          <p:nvSpPr>
            <p:cNvPr id="22" name="TextBox 21"/>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23"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24" name="直接连接符 23"/>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25" name="直接连接符 24"/>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26"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a:solidFill>
                  <a:srgbClr val="000000"/>
                </a:solidFill>
              </a:rPr>
              <a:t>《</a:t>
            </a:r>
            <a:r>
              <a:rPr lang="zh-CN">
                <a:solidFill>
                  <a:srgbClr val="000000"/>
                </a:solidFill>
              </a:rPr>
              <a:t>境外企业基本情况表</a:t>
            </a:r>
            <a:r>
              <a:rPr lang="en-US">
                <a:solidFill>
                  <a:srgbClr val="000000"/>
                </a:solidFill>
              </a:rPr>
              <a:t>》</a:t>
            </a:r>
            <a:r>
              <a:rPr lang="zh-CN">
                <a:solidFill>
                  <a:srgbClr val="000000"/>
                </a:solidFill>
              </a:rPr>
              <a:t>总结</a:t>
            </a:r>
            <a:endParaRPr lang="zh-CN">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1" y="980958"/>
            <a:ext cx="11076713" cy="648637"/>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en-US">
                <a:solidFill>
                  <a:srgbClr val="FF0000"/>
                </a:solidFill>
              </a:rPr>
              <a:t>《</a:t>
            </a:r>
            <a:r>
              <a:rPr lang="zh-CN">
                <a:solidFill>
                  <a:srgbClr val="FF0000"/>
                </a:solidFill>
              </a:rPr>
              <a:t>成员企业间的债务工具情况表</a:t>
            </a:r>
            <a:r>
              <a:rPr lang="en-US">
                <a:solidFill>
                  <a:srgbClr val="FF0000"/>
                </a:solidFill>
              </a:rPr>
              <a:t>》</a:t>
            </a:r>
            <a:r>
              <a:rPr lang="zh-CN">
                <a:solidFill>
                  <a:srgbClr val="FF0000"/>
                </a:solidFill>
              </a:rPr>
              <a:t>（本年新增）</a:t>
            </a:r>
            <a:r>
              <a:rPr lang="zh-CN"/>
              <a:t>综合反映报告期</a:t>
            </a:r>
            <a:r>
              <a:rPr lang="zh-CN">
                <a:solidFill>
                  <a:srgbClr val="FF0000"/>
                </a:solidFill>
              </a:rPr>
              <a:t>境内投资者与境外成员企业</a:t>
            </a:r>
            <a:r>
              <a:rPr lang="zh-CN"/>
              <a:t>间提供各种债务工具的投资情况，是境内投资者对外直接投资的一部分。</a:t>
            </a:r>
            <a:endParaRPr lang="en-US">
              <a:solidFill>
                <a:srgbClr val="FF0000"/>
              </a:solidFill>
            </a:endParaRPr>
          </a:p>
          <a:p>
            <a:r>
              <a:rPr lang="zh-CN">
                <a:solidFill>
                  <a:srgbClr val="000000"/>
                </a:solidFill>
              </a:rPr>
              <a:t> 企业名称：</a:t>
            </a:r>
            <a:endParaRPr lang="en-US">
              <a:solidFill>
                <a:srgbClr val="000000"/>
              </a:solidFill>
            </a:endParaRPr>
          </a:p>
        </p:txBody>
      </p:sp>
      <p:graphicFrame>
        <p:nvGraphicFramePr>
          <p:cNvPr id="10" name="表格 9"/>
          <p:cNvGraphicFramePr/>
          <p:nvPr/>
        </p:nvGraphicFramePr>
        <p:xfrm>
          <a:off x="643012" y="1917626"/>
          <a:ext cx="10904390" cy="4103481"/>
        </p:xfrm>
        <a:graphic>
          <a:graphicData uri="http://schemas.openxmlformats.org/drawingml/2006/table">
            <a:tbl>
              <a:tblPr firstRow="1" firstCol="1" bandRow="1">
                <a:tableStyleId>{5C22544A-7EE6-4342-B048-85BDC9FD1C3A}</a:tableStyleId>
              </a:tblPr>
              <a:tblGrid>
                <a:gridCol w="3363961"/>
                <a:gridCol w="1008111"/>
                <a:gridCol w="715829"/>
                <a:gridCol w="5816489"/>
              </a:tblGrid>
              <a:tr h="762176">
                <a:tc>
                  <a:txBody>
                    <a:bodyPr/>
                    <a:lstStyle/>
                    <a:p>
                      <a:pPr algn="ctr">
                        <a:lnSpc>
                          <a:spcPts val="2000"/>
                        </a:lnSpc>
                        <a:spcAft>
                          <a:spcPts val="0"/>
                        </a:spcAft>
                      </a:pPr>
                      <a:r>
                        <a:rPr lang="zh-CN" sz="1400" kern="0">
                          <a:solidFill>
                            <a:srgbClr val="000000"/>
                          </a:solidFill>
                          <a:latin typeface="微软雅黑"/>
                          <a:ea typeface="微软雅黑"/>
                        </a:rPr>
                        <a:t>指标名称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计量</a:t>
                      </a:r>
                      <a:endParaRPr lang="zh-CN" sz="1400" kern="100">
                        <a:solidFill>
                          <a:srgbClr val="000000"/>
                        </a:solidFill>
                        <a:latin typeface="微软雅黑"/>
                        <a:ea typeface="微软雅黑"/>
                      </a:endParaRPr>
                    </a:p>
                    <a:p>
                      <a:pPr algn="ctr">
                        <a:lnSpc>
                          <a:spcPts val="2000"/>
                        </a:lnSpc>
                        <a:spcAft>
                          <a:spcPts val="0"/>
                        </a:spcAft>
                      </a:pPr>
                      <a:r>
                        <a:rPr lang="zh-CN" sz="1400" kern="0">
                          <a:solidFill>
                            <a:srgbClr val="000000"/>
                          </a:solidFill>
                          <a:latin typeface="微软雅黑"/>
                          <a:ea typeface="微软雅黑"/>
                        </a:rPr>
                        <a:t>单位</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内容与数值</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指标口径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572252">
                <a:tc gridSpan="4">
                  <a:txBody>
                    <a:bodyPr/>
                    <a:lstStyle/>
                    <a:p>
                      <a:pPr algn="l">
                        <a:lnSpc>
                          <a:spcPts val="2000"/>
                        </a:lnSpc>
                        <a:spcAft>
                          <a:spcPts val="0"/>
                        </a:spcAft>
                      </a:pPr>
                      <a:r>
                        <a:rPr lang="zh-CN" sz="1400" kern="0">
                          <a:solidFill>
                            <a:srgbClr val="000000"/>
                          </a:solidFill>
                          <a:latin typeface="微软雅黑"/>
                          <a:ea typeface="微软雅黑"/>
                        </a:rPr>
                        <a:t>成员企业间的债务工具情况：</a:t>
                      </a:r>
                      <a:r>
                        <a:rPr lang="zh-CN" sz="1400" kern="0">
                          <a:solidFill>
                            <a:srgbClr val="FF0000"/>
                          </a:solidFill>
                          <a:latin typeface="微软雅黑"/>
                          <a:ea typeface="微软雅黑"/>
                        </a:rPr>
                        <a:t>（有对境外成员企业提供贷款的企业报送）</a:t>
                      </a:r>
                      <a:endParaRPr lang="zh-CN" sz="1400" kern="100">
                        <a:solidFill>
                          <a:srgbClr val="FF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 hMerge="1"/>
                <a:tc hMerge="1"/>
              </a:tr>
              <a:tr h="608813">
                <a:tc>
                  <a:txBody>
                    <a:bodyPr/>
                    <a:lstStyle/>
                    <a:p>
                      <a:pPr algn="l">
                        <a:lnSpc>
                          <a:spcPts val="2000"/>
                        </a:lnSpc>
                        <a:spcAft>
                          <a:spcPts val="0"/>
                        </a:spcAft>
                      </a:pPr>
                      <a:r>
                        <a:rPr lang="en-US" sz="1400" kern="0">
                          <a:solidFill>
                            <a:srgbClr val="000000"/>
                          </a:solidFill>
                          <a:latin typeface="微软雅黑"/>
                          <a:ea typeface="微软雅黑"/>
                        </a:rPr>
                        <a:t> 1</a:t>
                      </a:r>
                      <a:r>
                        <a:rPr lang="en-US" sz="1400" kern="0" baseline="0">
                          <a:solidFill>
                            <a:srgbClr val="000000"/>
                          </a:solidFill>
                          <a:latin typeface="微软雅黑"/>
                          <a:ea typeface="微软雅黑"/>
                        </a:rPr>
                        <a:t> </a:t>
                      </a:r>
                      <a:r>
                        <a:rPr lang="zh-CN" sz="1400" kern="0">
                          <a:solidFill>
                            <a:srgbClr val="000000"/>
                          </a:solidFill>
                          <a:latin typeface="微软雅黑"/>
                          <a:ea typeface="微软雅黑"/>
                        </a:rPr>
                        <a:t>境外成员企业的母公司的名称</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lnSpc>
                          <a:spcPts val="2000"/>
                        </a:lnSpc>
                        <a:spcAft>
                          <a:spcPts val="0"/>
                        </a:spcAft>
                      </a:pPr>
                      <a:endParaRPr lang="zh-CN" sz="1400" b="1"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648072">
                <a:tc>
                  <a:txBody>
                    <a:bodyPr/>
                    <a:lstStyle/>
                    <a:p>
                      <a:pPr algn="l">
                        <a:lnSpc>
                          <a:spcPts val="2000"/>
                        </a:lnSpc>
                        <a:spcAft>
                          <a:spcPts val="0"/>
                        </a:spcAft>
                      </a:pPr>
                      <a:r>
                        <a:rPr lang="en-US" sz="1400" kern="0">
                          <a:solidFill>
                            <a:srgbClr val="000000"/>
                          </a:solidFill>
                          <a:latin typeface="微软雅黑"/>
                          <a:ea typeface="微软雅黑"/>
                        </a:rPr>
                        <a:t> 2</a:t>
                      </a:r>
                      <a:r>
                        <a:rPr lang="en-US" sz="1400" kern="0" baseline="0">
                          <a:solidFill>
                            <a:srgbClr val="000000"/>
                          </a:solidFill>
                          <a:latin typeface="微软雅黑"/>
                          <a:ea typeface="微软雅黑"/>
                        </a:rPr>
                        <a:t> </a:t>
                      </a:r>
                      <a:r>
                        <a:rPr lang="zh-CN" sz="1400" kern="0" baseline="0">
                          <a:solidFill>
                            <a:srgbClr val="000000"/>
                          </a:solidFill>
                          <a:latin typeface="微软雅黑"/>
                          <a:ea typeface="微软雅黑"/>
                        </a:rPr>
                        <a:t>本企业对</a:t>
                      </a:r>
                      <a:r>
                        <a:rPr lang="zh-CN" sz="1400" b="1" kern="0" baseline="0">
                          <a:solidFill>
                            <a:srgbClr val="FF0000"/>
                          </a:solidFill>
                          <a:latin typeface="微软雅黑"/>
                          <a:ea typeface="微软雅黑"/>
                        </a:rPr>
                        <a:t>境外成员企业</a:t>
                      </a:r>
                      <a:r>
                        <a:rPr lang="zh-CN" sz="1400" kern="0" baseline="0">
                          <a:solidFill>
                            <a:srgbClr val="000000"/>
                          </a:solidFill>
                          <a:latin typeface="微软雅黑"/>
                          <a:ea typeface="微软雅黑"/>
                        </a:rPr>
                        <a:t>的债务工具投资：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lnSpc>
                          <a:spcPts val="2000"/>
                        </a:lnSpc>
                        <a:spcAft>
                          <a:spcPts val="0"/>
                        </a:spcAft>
                      </a:pP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864096">
                <a:tc>
                  <a:txBody>
                    <a:bodyPr/>
                    <a:lstStyle/>
                    <a:p>
                      <a:pPr marL="0" indent="0" algn="l">
                        <a:lnSpc>
                          <a:spcPts val="2000"/>
                        </a:lnSpc>
                        <a:spcAft>
                          <a:spcPts val="0"/>
                        </a:spcAft>
                      </a:pPr>
                      <a:r>
                        <a:rPr lang="en-US" sz="1400" kern="0">
                          <a:solidFill>
                            <a:srgbClr val="000000"/>
                          </a:solidFill>
                          <a:latin typeface="微软雅黑"/>
                          <a:ea typeface="微软雅黑"/>
                        </a:rPr>
                        <a:t> 2</a:t>
                      </a:r>
                      <a:r>
                        <a:rPr lang="en-US" sz="1400" kern="0">
                          <a:solidFill>
                            <a:srgbClr val="000000"/>
                          </a:solidFill>
                          <a:latin typeface="微软雅黑"/>
                          <a:ea typeface="微软雅黑"/>
                        </a:rPr>
                        <a:t>-1 </a:t>
                      </a:r>
                      <a:r>
                        <a:rPr lang="zh-CN" sz="1400" kern="0">
                          <a:solidFill>
                            <a:srgbClr val="000000"/>
                          </a:solidFill>
                          <a:latin typeface="微软雅黑"/>
                          <a:ea typeface="微软雅黑"/>
                        </a:rPr>
                        <a:t>当期新增债务工具投资</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zh-CN" sz="1800"/>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r>
                        <a:rPr lang="zh-CN" sz="1800"/>
                        <a:t>本年度境内投资者与</a:t>
                      </a:r>
                      <a:r>
                        <a:rPr lang="zh-CN" sz="1800" b="1">
                          <a:solidFill>
                            <a:srgbClr val="FF0000"/>
                          </a:solidFill>
                        </a:rPr>
                        <a:t>境外成员企业</a:t>
                      </a:r>
                      <a:r>
                        <a:rPr lang="zh-CN" sz="1800"/>
                        <a:t>间新增的</a:t>
                      </a:r>
                      <a:r>
                        <a:rPr lang="zh-CN" sz="1800" b="1">
                          <a:solidFill>
                            <a:srgbClr val="FF0000"/>
                          </a:solidFill>
                        </a:rPr>
                        <a:t>债务</a:t>
                      </a:r>
                      <a:r>
                        <a:rPr lang="zh-CN" sz="1800"/>
                        <a:t>金额。</a:t>
                      </a:r>
                      <a:endParaRPr lang="zh-CN" sz="1800"/>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648072">
                <a:tc>
                  <a:txBody>
                    <a:bodyPr/>
                    <a:lstStyle/>
                    <a:p>
                      <a:pPr algn="l">
                        <a:lnSpc>
                          <a:spcPts val="2000"/>
                        </a:lnSpc>
                        <a:spcAft>
                          <a:spcPts val="0"/>
                        </a:spcAft>
                      </a:pPr>
                      <a:r>
                        <a:rPr lang="en-US" sz="1400" kern="0" baseline="0">
                          <a:solidFill>
                            <a:srgbClr val="000000"/>
                          </a:solidFill>
                          <a:latin typeface="微软雅黑"/>
                          <a:ea typeface="微软雅黑"/>
                        </a:rPr>
                        <a:t> 2-2 </a:t>
                      </a:r>
                      <a:r>
                        <a:rPr lang="zh-CN" sz="1400" kern="0" baseline="0">
                          <a:solidFill>
                            <a:srgbClr val="000000"/>
                          </a:solidFill>
                          <a:latin typeface="微软雅黑"/>
                          <a:ea typeface="微软雅黑"/>
                        </a:rPr>
                        <a:t>年末债务工具</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000"/>
                        </a:lnSpc>
                        <a:spcAft>
                          <a:spcPts val="0"/>
                        </a:spcAft>
                      </a:pPr>
                      <a:r>
                        <a:rPr lang="zh-CN" sz="1400" kern="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lnSpc>
                          <a:spcPts val="2000"/>
                        </a:lnSpc>
                        <a:spcAft>
                          <a:spcPts val="0"/>
                        </a:spcAft>
                      </a:pPr>
                      <a:r>
                        <a:rPr lang="zh-CN"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0" algn="l">
                        <a:lnSpc>
                          <a:spcPts val="2000"/>
                        </a:lnSpc>
                        <a:spcAft>
                          <a:spcPts val="0"/>
                        </a:spcAft>
                      </a:pPr>
                      <a:r>
                        <a:rPr lang="zh-CN" sz="1800" kern="1200">
                          <a:solidFill>
                            <a:schemeClr val="dk1"/>
                          </a:solidFill>
                          <a:latin typeface="Palatino Linotype"/>
                          <a:ea typeface="宋体"/>
                        </a:rPr>
                        <a:t>报告年度末境内投资者与</a:t>
                      </a:r>
                      <a:r>
                        <a:rPr lang="zh-CN" sz="1800" b="1" kern="1200">
                          <a:solidFill>
                            <a:srgbClr val="FF0000"/>
                          </a:solidFill>
                          <a:latin typeface="Palatino Linotype"/>
                          <a:ea typeface="宋体"/>
                        </a:rPr>
                        <a:t>境外成员企业</a:t>
                      </a:r>
                      <a:r>
                        <a:rPr lang="zh-CN" sz="1800" kern="1200">
                          <a:solidFill>
                            <a:schemeClr val="dk1"/>
                          </a:solidFill>
                          <a:latin typeface="Palatino Linotype"/>
                          <a:ea typeface="宋体"/>
                        </a:rPr>
                        <a:t>间</a:t>
                      </a:r>
                      <a:r>
                        <a:rPr lang="zh-CN" sz="1800" b="1" kern="1200">
                          <a:solidFill>
                            <a:srgbClr val="FF0000"/>
                          </a:solidFill>
                          <a:latin typeface="Palatino Linotype"/>
                          <a:ea typeface="宋体"/>
                        </a:rPr>
                        <a:t>累计</a:t>
                      </a:r>
                      <a:r>
                        <a:rPr lang="zh-CN" sz="1800" kern="1200">
                          <a:solidFill>
                            <a:schemeClr val="dk1"/>
                          </a:solidFill>
                          <a:latin typeface="Palatino Linotype"/>
                          <a:ea typeface="宋体"/>
                        </a:rPr>
                        <a:t>的债务金额。</a:t>
                      </a:r>
                      <a:endParaRPr lang="zh-CN" sz="1800" kern="1200">
                        <a:solidFill>
                          <a:schemeClr val="dk1"/>
                        </a:solidFill>
                        <a:latin typeface="Palatino Linotype"/>
                        <a:ea typeface="宋体"/>
                      </a:endParaRPr>
                    </a:p>
                  </a:txBody>
                  <a:tcPr marL="22425" marR="22425"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主要概念及指标解释</a:t>
            </a:r>
            <a:endParaRPr lang="zh-CN">
              <a:solidFill>
                <a:srgbClr val="000000"/>
              </a:solidFill>
            </a:endParaRPr>
          </a:p>
        </p:txBody>
      </p:sp>
      <p:sp>
        <p:nvSpPr>
          <p:cNvPr id="10" name="矩形 9"/>
          <p:cNvSpPr/>
          <p:nvPr/>
        </p:nvSpPr>
        <p:spPr>
          <a:xfrm>
            <a:off x="0" y="1419697"/>
            <a:ext cx="12190413" cy="1654371"/>
          </a:xfrm>
          <a:prstGeom prst="rect">
            <a:avLst/>
          </a:prstGeom>
          <a:solidFill>
            <a:srgbClr val="FFFFFF">
              <a:lumMod val="9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sp>
        <p:nvSpPr>
          <p:cNvPr id="11" name="矩形 10"/>
          <p:cNvSpPr/>
          <p:nvPr/>
        </p:nvSpPr>
        <p:spPr>
          <a:xfrm>
            <a:off x="0" y="3074068"/>
            <a:ext cx="12190413" cy="1654371"/>
          </a:xfrm>
          <a:prstGeom prst="rect">
            <a:avLst/>
          </a:prstGeom>
          <a:solidFill>
            <a:srgbClr val="FFFFFF">
              <a:lumMod val="8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sp>
        <p:nvSpPr>
          <p:cNvPr id="12" name="矩形 11"/>
          <p:cNvSpPr/>
          <p:nvPr/>
        </p:nvSpPr>
        <p:spPr>
          <a:xfrm>
            <a:off x="0" y="4728439"/>
            <a:ext cx="12190413" cy="1654371"/>
          </a:xfrm>
          <a:prstGeom prst="rect">
            <a:avLst/>
          </a:prstGeom>
          <a:solidFill>
            <a:srgbClr val="FFFFFF">
              <a:lumMod val="75000"/>
            </a:srgbClr>
          </a:solidFill>
          <a:ln>
            <a:noFill/>
          </a:ln>
        </p:spPr>
        <p:txBody>
          <a:bodyPr lIns="103829" tIns="51913" rIns="103829" bIns="51913" anchor="ctr"/>
          <a:lstStyle/>
          <a:p>
            <a:pPr algn="ctr" defTabSz="1038225"/>
            <a:endParaRPr lang="zh-CN" kern="0">
              <a:solidFill>
                <a:srgbClr val="FFFFFF"/>
              </a:solidFill>
              <a:latin typeface="Century Gothic"/>
              <a:ea typeface="微软雅黑"/>
            </a:endParaRPr>
          </a:p>
        </p:txBody>
      </p:sp>
      <p:grpSp>
        <p:nvGrpSpPr>
          <p:cNvPr id="13" name="组合 17"/>
          <p:cNvGrpSpPr/>
          <p:nvPr/>
        </p:nvGrpSpPr>
        <p:grpSpPr>
          <a:xfrm>
            <a:off x="1841753" y="1770617"/>
            <a:ext cx="638134" cy="974557"/>
            <a:chOff x="2991971" y="1259282"/>
            <a:chExt cx="658905" cy="1238049"/>
          </a:xfrm>
        </p:grpSpPr>
        <p:cxnSp>
          <p:nvCxnSpPr>
            <p:cNvPr id="14" name="直接连接符 14"/>
            <p:cNvCxnSpPr/>
            <p:nvPr/>
          </p:nvCxnSpPr>
          <p:spPr>
            <a:xfrm flipV="1">
              <a:off x="2991971" y="1259282"/>
              <a:ext cx="658905" cy="569518"/>
            </a:xfrm>
            <a:prstGeom prst="line">
              <a:avLst/>
            </a:prstGeom>
            <a:noFill/>
            <a:ln w="19050" cap="flat" cmpd="sng">
              <a:solidFill>
                <a:srgbClr val="000000"/>
              </a:solidFill>
              <a:prstDash val="solid"/>
              <a:miter/>
            </a:ln>
          </p:spPr>
        </p:cxnSp>
        <p:cxnSp>
          <p:nvCxnSpPr>
            <p:cNvPr id="15" name="直接连接符 16"/>
            <p:cNvCxnSpPr/>
            <p:nvPr/>
          </p:nvCxnSpPr>
          <p:spPr>
            <a:xfrm>
              <a:off x="2991971" y="1828800"/>
              <a:ext cx="583108" cy="668531"/>
            </a:xfrm>
            <a:prstGeom prst="line">
              <a:avLst/>
            </a:prstGeom>
            <a:noFill/>
            <a:ln w="19050" cap="flat" cmpd="sng">
              <a:solidFill>
                <a:srgbClr val="000000"/>
              </a:solidFill>
              <a:prstDash val="solid"/>
              <a:miter/>
            </a:ln>
          </p:spPr>
        </p:cxnSp>
      </p:grpSp>
      <p:grpSp>
        <p:nvGrpSpPr>
          <p:cNvPr id="16" name="组合 8"/>
          <p:cNvGrpSpPr/>
          <p:nvPr/>
        </p:nvGrpSpPr>
        <p:grpSpPr>
          <a:xfrm>
            <a:off x="689774" y="1718503"/>
            <a:ext cx="1323846" cy="1076014"/>
            <a:chOff x="1075765" y="1482078"/>
            <a:chExt cx="1075765" cy="1075765"/>
          </a:xfrm>
          <a:solidFill>
            <a:schemeClr val="accent2">
              <a:lumMod val="75000"/>
            </a:schemeClr>
          </a:solidFill>
        </p:grpSpPr>
        <p:sp>
          <p:nvSpPr>
            <p:cNvPr id="17" name="泪滴形 6"/>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18" name="文本框 35"/>
            <p:cNvSpPr txBox="1"/>
            <p:nvPr/>
          </p:nvSpPr>
          <p:spPr>
            <a:xfrm>
              <a:off x="1418664" y="1625614"/>
              <a:ext cx="389965" cy="861575"/>
            </a:xfrm>
            <a:prstGeom prst="rect">
              <a:avLst/>
            </a:prstGeom>
            <a:grpFill/>
          </p:spPr>
          <p:txBody>
            <a:bodyPr wrap="square">
              <a:spAutoFit/>
            </a:bodyPr>
            <a:lstStyle/>
            <a:p>
              <a:pPr defTabSz="1038225"/>
              <a:r>
                <a:rPr lang="en-US" sz="5000" b="1" kern="0">
                  <a:solidFill>
                    <a:srgbClr val="FFFFFF"/>
                  </a:solidFill>
                </a:rPr>
                <a:t>4</a:t>
              </a:r>
              <a:endParaRPr lang="zh-CN" sz="5000" b="1" kern="0">
                <a:solidFill>
                  <a:srgbClr val="FFFFFF"/>
                </a:solidFill>
              </a:endParaRPr>
            </a:p>
          </p:txBody>
        </p:sp>
      </p:grpSp>
      <p:sp>
        <p:nvSpPr>
          <p:cNvPr id="19" name="文本框 36"/>
          <p:cNvSpPr txBox="1"/>
          <p:nvPr/>
        </p:nvSpPr>
        <p:spPr>
          <a:xfrm>
            <a:off x="2639279" y="1443777"/>
            <a:ext cx="5353320"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成员企业</a:t>
            </a:r>
            <a:endParaRPr lang="zh-CN" sz="2300" b="1" kern="0">
              <a:solidFill>
                <a:schemeClr val="accent2">
                  <a:lumMod val="50000"/>
                </a:schemeClr>
              </a:solidFill>
              <a:latin typeface="微软雅黑"/>
              <a:ea typeface="微软雅黑"/>
            </a:endParaRPr>
          </a:p>
        </p:txBody>
      </p:sp>
      <p:sp>
        <p:nvSpPr>
          <p:cNvPr id="20" name="文本框 14"/>
          <p:cNvSpPr txBox="1"/>
          <p:nvPr/>
        </p:nvSpPr>
        <p:spPr>
          <a:xfrm>
            <a:off x="2639274" y="1807441"/>
            <a:ext cx="7667764" cy="705004"/>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指</a:t>
            </a:r>
            <a:r>
              <a:rPr lang="zh-CN" sz="1500" b="1">
                <a:solidFill>
                  <a:srgbClr val="FF0000"/>
                </a:solidFill>
                <a:latin typeface="微软雅黑"/>
                <a:ea typeface="微软雅黑"/>
              </a:rPr>
              <a:t>企业间互相不持有股份，但为同一企业所影响，</a:t>
            </a:r>
            <a:r>
              <a:rPr lang="zh-CN" sz="1500">
                <a:latin typeface="微软雅黑"/>
                <a:ea typeface="微软雅黑"/>
              </a:rPr>
              <a:t>则这些企业称为成员企业。只要企业间存在直接或间接地有一个共同的母公司，这些企业即成为成员企业。</a:t>
            </a:r>
            <a:endParaRPr lang="zh-CN" sz="1500" b="1">
              <a:latin typeface="微软雅黑"/>
              <a:ea typeface="微软雅黑"/>
            </a:endParaRPr>
          </a:p>
        </p:txBody>
      </p:sp>
      <p:grpSp>
        <p:nvGrpSpPr>
          <p:cNvPr id="21" name="组合 27"/>
          <p:cNvGrpSpPr/>
          <p:nvPr/>
        </p:nvGrpSpPr>
        <p:grpSpPr>
          <a:xfrm flipH="1">
            <a:off x="9051114" y="3402968"/>
            <a:ext cx="1917852" cy="1076014"/>
            <a:chOff x="5436254" y="3120741"/>
            <a:chExt cx="1558457" cy="1075765"/>
          </a:xfrm>
          <a:solidFill>
            <a:srgbClr val="C00000"/>
          </a:solidFill>
        </p:grpSpPr>
        <p:grpSp>
          <p:nvGrpSpPr>
            <p:cNvPr id="22" name="组合 21"/>
            <p:cNvGrpSpPr/>
            <p:nvPr/>
          </p:nvGrpSpPr>
          <p:grpSpPr>
            <a:xfrm>
              <a:off x="6476160" y="3172837"/>
              <a:ext cx="518551" cy="974331"/>
              <a:chOff x="2991971" y="1259282"/>
              <a:chExt cx="658905" cy="1238049"/>
            </a:xfrm>
            <a:grpFill/>
          </p:grpSpPr>
          <p:cxnSp>
            <p:nvCxnSpPr>
              <p:cNvPr id="26" name="直接连接符 22"/>
              <p:cNvCxnSpPr/>
              <p:nvPr/>
            </p:nvCxnSpPr>
            <p:spPr>
              <a:xfrm flipV="1">
                <a:off x="2991971" y="1259282"/>
                <a:ext cx="658905" cy="569518"/>
              </a:xfrm>
              <a:prstGeom prst="line">
                <a:avLst/>
              </a:prstGeom>
              <a:grpFill/>
              <a:ln w="19050" cap="flat" cmpd="sng">
                <a:solidFill>
                  <a:srgbClr val="000000"/>
                </a:solidFill>
                <a:prstDash val="solid"/>
                <a:miter/>
              </a:ln>
            </p:spPr>
          </p:cxnSp>
          <p:cxnSp>
            <p:nvCxnSpPr>
              <p:cNvPr id="27" name="直接连接符 23"/>
              <p:cNvCxnSpPr/>
              <p:nvPr/>
            </p:nvCxnSpPr>
            <p:spPr>
              <a:xfrm>
                <a:off x="2991971" y="1828800"/>
                <a:ext cx="583108" cy="668531"/>
              </a:xfrm>
              <a:prstGeom prst="line">
                <a:avLst/>
              </a:prstGeom>
              <a:grpFill/>
              <a:ln w="19050" cap="flat" cmpd="sng">
                <a:solidFill>
                  <a:srgbClr val="000000"/>
                </a:solidFill>
                <a:prstDash val="solid"/>
                <a:miter/>
              </a:ln>
            </p:spPr>
          </p:cxnSp>
        </p:grpSp>
        <p:grpSp>
          <p:nvGrpSpPr>
            <p:cNvPr id="23" name="组合 24"/>
            <p:cNvGrpSpPr/>
            <p:nvPr/>
          </p:nvGrpSpPr>
          <p:grpSpPr>
            <a:xfrm>
              <a:off x="5436254" y="3120741"/>
              <a:ext cx="1075765" cy="1075765"/>
              <a:chOff x="1075765" y="1482078"/>
              <a:chExt cx="1075765" cy="1075765"/>
            </a:xfrm>
            <a:grpFill/>
          </p:grpSpPr>
          <p:sp>
            <p:nvSpPr>
              <p:cNvPr id="24" name="泪滴形 25"/>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25" name="文本框 42"/>
              <p:cNvSpPr txBox="1"/>
              <p:nvPr/>
            </p:nvSpPr>
            <p:spPr>
              <a:xfrm>
                <a:off x="1418665" y="1625614"/>
                <a:ext cx="389965" cy="861575"/>
              </a:xfrm>
              <a:prstGeom prst="rect">
                <a:avLst/>
              </a:prstGeom>
              <a:grpFill/>
            </p:spPr>
            <p:txBody>
              <a:bodyPr wrap="square">
                <a:spAutoFit/>
              </a:bodyPr>
              <a:lstStyle/>
              <a:p>
                <a:pPr defTabSz="1038225"/>
                <a:r>
                  <a:rPr lang="en-US" sz="5000" b="1" kern="0">
                    <a:solidFill>
                      <a:srgbClr val="FFFFFF"/>
                    </a:solidFill>
                  </a:rPr>
                  <a:t>5</a:t>
                </a:r>
                <a:endParaRPr lang="zh-CN" sz="5000" b="1" kern="0">
                  <a:solidFill>
                    <a:srgbClr val="FFFFFF"/>
                  </a:solidFill>
                </a:endParaRPr>
              </a:p>
            </p:txBody>
          </p:sp>
        </p:grpSp>
      </p:grpSp>
      <p:sp>
        <p:nvSpPr>
          <p:cNvPr id="28" name="文本框 45"/>
          <p:cNvSpPr txBox="1"/>
          <p:nvPr/>
        </p:nvSpPr>
        <p:spPr>
          <a:xfrm>
            <a:off x="2284822" y="3172367"/>
            <a:ext cx="5353320"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境外成员企业</a:t>
            </a:r>
            <a:endParaRPr lang="zh-CN" sz="2300" b="1" kern="0">
              <a:solidFill>
                <a:schemeClr val="accent2">
                  <a:lumMod val="50000"/>
                </a:schemeClr>
              </a:solidFill>
              <a:latin typeface="微软雅黑"/>
              <a:ea typeface="微软雅黑"/>
            </a:endParaRPr>
          </a:p>
        </p:txBody>
      </p:sp>
      <p:sp>
        <p:nvSpPr>
          <p:cNvPr id="29" name="文本框 14"/>
          <p:cNvSpPr txBox="1"/>
          <p:nvPr/>
        </p:nvSpPr>
        <p:spPr>
          <a:xfrm>
            <a:off x="2284820" y="3532497"/>
            <a:ext cx="6579733" cy="1005086"/>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指与境内投资者互为</a:t>
            </a:r>
            <a:r>
              <a:rPr lang="zh-CN" sz="1500" b="1">
                <a:solidFill>
                  <a:srgbClr val="FF0000"/>
                </a:solidFill>
                <a:latin typeface="微软雅黑"/>
                <a:ea typeface="微软雅黑"/>
              </a:rPr>
              <a:t>成员企业</a:t>
            </a:r>
            <a:r>
              <a:rPr lang="zh-CN" sz="1500">
                <a:latin typeface="微软雅黑"/>
                <a:ea typeface="微软雅黑"/>
              </a:rPr>
              <a:t>的境外企业。</a:t>
            </a:r>
            <a:endParaRPr lang="en-US" sz="1500">
              <a:latin typeface="微软雅黑"/>
              <a:ea typeface="微软雅黑"/>
            </a:endParaRPr>
          </a:p>
          <a:p>
            <a:pPr>
              <a:lnSpc>
                <a:spcPct val="130000"/>
              </a:lnSpc>
            </a:pPr>
            <a:r>
              <a:rPr lang="zh-CN" sz="1500">
                <a:latin typeface="微软雅黑"/>
                <a:ea typeface="微软雅黑"/>
              </a:rPr>
              <a:t> 例如：中国</a:t>
            </a:r>
            <a:r>
              <a:rPr lang="en-US" sz="1500">
                <a:latin typeface="微软雅黑"/>
                <a:ea typeface="微软雅黑"/>
              </a:rPr>
              <a:t>A</a:t>
            </a:r>
            <a:r>
              <a:rPr lang="zh-CN" sz="1500">
                <a:latin typeface="微软雅黑"/>
                <a:ea typeface="微软雅黑"/>
              </a:rPr>
              <a:t>企业在中国</a:t>
            </a:r>
            <a:r>
              <a:rPr lang="zh-CN" sz="1500" b="1">
                <a:solidFill>
                  <a:srgbClr val="FF0000"/>
                </a:solidFill>
                <a:latin typeface="微软雅黑"/>
                <a:ea typeface="微软雅黑"/>
              </a:rPr>
              <a:t>内地</a:t>
            </a:r>
            <a:r>
              <a:rPr lang="zh-CN" sz="1500">
                <a:latin typeface="微软雅黑"/>
                <a:ea typeface="微软雅黑"/>
              </a:rPr>
              <a:t>设立了</a:t>
            </a:r>
            <a:r>
              <a:rPr lang="en-US" sz="1500">
                <a:latin typeface="微软雅黑"/>
                <a:ea typeface="微软雅黑"/>
              </a:rPr>
              <a:t>B</a:t>
            </a:r>
            <a:r>
              <a:rPr lang="zh-CN" sz="1500">
                <a:latin typeface="微软雅黑"/>
                <a:ea typeface="微软雅黑"/>
              </a:rPr>
              <a:t>企业</a:t>
            </a:r>
            <a:r>
              <a:rPr lang="en-US" sz="1500">
                <a:latin typeface="微软雅黑"/>
                <a:ea typeface="微软雅黑"/>
              </a:rPr>
              <a:t>,</a:t>
            </a:r>
            <a:r>
              <a:rPr lang="zh-CN" sz="1500">
                <a:latin typeface="微软雅黑"/>
                <a:ea typeface="微软雅黑"/>
              </a:rPr>
              <a:t>又在</a:t>
            </a:r>
            <a:r>
              <a:rPr lang="zh-CN" sz="1500" b="1">
                <a:solidFill>
                  <a:srgbClr val="FF0000"/>
                </a:solidFill>
                <a:latin typeface="微软雅黑"/>
                <a:ea typeface="微软雅黑"/>
              </a:rPr>
              <a:t>英国</a:t>
            </a:r>
            <a:r>
              <a:rPr lang="zh-CN" sz="1500">
                <a:latin typeface="微软雅黑"/>
                <a:ea typeface="微软雅黑"/>
              </a:rPr>
              <a:t>投资了企业</a:t>
            </a:r>
            <a:r>
              <a:rPr lang="en-US" sz="1500">
                <a:latin typeface="微软雅黑"/>
                <a:ea typeface="微软雅黑"/>
              </a:rPr>
              <a:t>C</a:t>
            </a:r>
            <a:r>
              <a:rPr lang="zh-CN" sz="1500">
                <a:latin typeface="微软雅黑"/>
                <a:ea typeface="微软雅黑"/>
              </a:rPr>
              <a:t>，企业</a:t>
            </a:r>
            <a:r>
              <a:rPr lang="en-US" sz="1500" b="1">
                <a:solidFill>
                  <a:srgbClr val="FF0000"/>
                </a:solidFill>
                <a:latin typeface="微软雅黑"/>
                <a:ea typeface="微软雅黑"/>
              </a:rPr>
              <a:t>C</a:t>
            </a:r>
            <a:r>
              <a:rPr lang="zh-CN" sz="1500" b="1">
                <a:solidFill>
                  <a:srgbClr val="FF0000"/>
                </a:solidFill>
                <a:latin typeface="微软雅黑"/>
                <a:ea typeface="微软雅黑"/>
              </a:rPr>
              <a:t>是中国企业</a:t>
            </a:r>
            <a:r>
              <a:rPr lang="en-US" sz="1500" b="1">
                <a:solidFill>
                  <a:srgbClr val="FF0000"/>
                </a:solidFill>
                <a:latin typeface="微软雅黑"/>
                <a:ea typeface="微软雅黑"/>
              </a:rPr>
              <a:t>B</a:t>
            </a:r>
            <a:r>
              <a:rPr lang="zh-CN" sz="1500" b="1">
                <a:solidFill>
                  <a:srgbClr val="FF0000"/>
                </a:solidFill>
                <a:latin typeface="微软雅黑"/>
                <a:ea typeface="微软雅黑"/>
              </a:rPr>
              <a:t>的境外成员企业</a:t>
            </a:r>
            <a:r>
              <a:rPr lang="zh-CN" sz="1500">
                <a:latin typeface="微软雅黑"/>
                <a:ea typeface="微软雅黑"/>
              </a:rPr>
              <a:t>。</a:t>
            </a:r>
            <a:endParaRPr lang="zh-CN" sz="1500">
              <a:latin typeface="微软雅黑"/>
              <a:ea typeface="微软雅黑"/>
            </a:endParaRPr>
          </a:p>
        </p:txBody>
      </p:sp>
      <p:grpSp>
        <p:nvGrpSpPr>
          <p:cNvPr id="30" name="组合 44"/>
          <p:cNvGrpSpPr/>
          <p:nvPr/>
        </p:nvGrpSpPr>
        <p:grpSpPr>
          <a:xfrm>
            <a:off x="1969495" y="5067600"/>
            <a:ext cx="638134" cy="974557"/>
            <a:chOff x="2991971" y="1259282"/>
            <a:chExt cx="658905" cy="1238049"/>
          </a:xfrm>
        </p:grpSpPr>
        <p:cxnSp>
          <p:nvCxnSpPr>
            <p:cNvPr id="31" name="直接连接符 45"/>
            <p:cNvCxnSpPr/>
            <p:nvPr/>
          </p:nvCxnSpPr>
          <p:spPr>
            <a:xfrm flipV="1">
              <a:off x="2991971" y="1259282"/>
              <a:ext cx="658905" cy="569518"/>
            </a:xfrm>
            <a:prstGeom prst="line">
              <a:avLst/>
            </a:prstGeom>
            <a:noFill/>
            <a:ln w="19050" cap="flat" cmpd="sng">
              <a:solidFill>
                <a:srgbClr val="000000"/>
              </a:solidFill>
              <a:prstDash val="solid"/>
              <a:miter/>
            </a:ln>
          </p:spPr>
        </p:cxnSp>
        <p:cxnSp>
          <p:nvCxnSpPr>
            <p:cNvPr id="32" name="直接连接符 46"/>
            <p:cNvCxnSpPr/>
            <p:nvPr/>
          </p:nvCxnSpPr>
          <p:spPr>
            <a:xfrm>
              <a:off x="2991971" y="1828800"/>
              <a:ext cx="583108" cy="668531"/>
            </a:xfrm>
            <a:prstGeom prst="line">
              <a:avLst/>
            </a:prstGeom>
            <a:noFill/>
            <a:ln w="19050" cap="flat" cmpd="sng">
              <a:solidFill>
                <a:srgbClr val="000000"/>
              </a:solidFill>
              <a:prstDash val="solid"/>
              <a:miter/>
            </a:ln>
          </p:spPr>
        </p:cxnSp>
      </p:grpSp>
      <p:grpSp>
        <p:nvGrpSpPr>
          <p:cNvPr id="33" name="组合 47"/>
          <p:cNvGrpSpPr/>
          <p:nvPr/>
        </p:nvGrpSpPr>
        <p:grpSpPr>
          <a:xfrm>
            <a:off x="689774" y="5015493"/>
            <a:ext cx="1323846" cy="1076014"/>
            <a:chOff x="1075765" y="1482078"/>
            <a:chExt cx="1075765" cy="1075765"/>
          </a:xfrm>
          <a:solidFill>
            <a:schemeClr val="accent2">
              <a:lumMod val="60000"/>
              <a:lumOff val="40000"/>
            </a:schemeClr>
          </a:solidFill>
        </p:grpSpPr>
        <p:sp>
          <p:nvSpPr>
            <p:cNvPr id="34" name="泪滴形 48"/>
            <p:cNvSpPr/>
            <p:nvPr/>
          </p:nvSpPr>
          <p:spPr>
            <a:xfrm rot="2708350">
              <a:off x="1075765" y="1482078"/>
              <a:ext cx="1075765" cy="1075765"/>
            </a:xfrm>
            <a:prstGeom prst="teardrop">
              <a:avLst/>
            </a:prstGeom>
            <a:grpFill/>
            <a:ln>
              <a:noFill/>
            </a:ln>
          </p:spPr>
          <p:txBody>
            <a:bodyPr anchor="ctr"/>
            <a:lstStyle/>
            <a:p>
              <a:pPr algn="ctr" defTabSz="1038225"/>
              <a:endParaRPr lang="zh-CN" kern="0">
                <a:solidFill>
                  <a:srgbClr val="FFFFFF"/>
                </a:solidFill>
                <a:latin typeface="Century Gothic"/>
                <a:ea typeface="微软雅黑"/>
              </a:endParaRPr>
            </a:p>
          </p:txBody>
        </p:sp>
        <p:sp>
          <p:nvSpPr>
            <p:cNvPr id="35" name="文本框 52"/>
            <p:cNvSpPr txBox="1"/>
            <p:nvPr/>
          </p:nvSpPr>
          <p:spPr>
            <a:xfrm>
              <a:off x="1418664" y="1625614"/>
              <a:ext cx="389965" cy="861575"/>
            </a:xfrm>
            <a:prstGeom prst="rect">
              <a:avLst/>
            </a:prstGeom>
            <a:grpFill/>
          </p:spPr>
          <p:txBody>
            <a:bodyPr wrap="square">
              <a:spAutoFit/>
            </a:bodyPr>
            <a:lstStyle/>
            <a:p>
              <a:pPr defTabSz="1038225"/>
              <a:r>
                <a:rPr lang="en-US" sz="5000" b="1" kern="0">
                  <a:solidFill>
                    <a:srgbClr val="FFFFFF"/>
                  </a:solidFill>
                </a:rPr>
                <a:t>6</a:t>
              </a:r>
              <a:endParaRPr lang="zh-CN" sz="5000" b="1" kern="0">
                <a:solidFill>
                  <a:srgbClr val="FFFFFF"/>
                </a:solidFill>
              </a:endParaRPr>
            </a:p>
          </p:txBody>
        </p:sp>
      </p:grpSp>
      <p:sp>
        <p:nvSpPr>
          <p:cNvPr id="36" name="文本框 53"/>
          <p:cNvSpPr txBox="1"/>
          <p:nvPr/>
        </p:nvSpPr>
        <p:spPr>
          <a:xfrm>
            <a:off x="2794187" y="4756912"/>
            <a:ext cx="6612699" cy="458783"/>
          </a:xfrm>
          <a:prstGeom prst="rect">
            <a:avLst/>
          </a:prstGeom>
          <a:noFill/>
        </p:spPr>
        <p:txBody>
          <a:bodyPr wrap="square" lIns="103829" tIns="51913" rIns="103829" bIns="51913">
            <a:spAutoFit/>
          </a:bodyPr>
          <a:lstStyle/>
          <a:p>
            <a:pPr defTabSz="778510"/>
            <a:r>
              <a:rPr lang="zh-CN" sz="2300" b="1" kern="0">
                <a:solidFill>
                  <a:schemeClr val="accent2">
                    <a:lumMod val="50000"/>
                  </a:schemeClr>
                </a:solidFill>
                <a:latin typeface="微软雅黑"/>
                <a:ea typeface="微软雅黑"/>
              </a:rPr>
              <a:t>本企业对境外成员企业的债务工具投资</a:t>
            </a:r>
            <a:endParaRPr lang="zh-CN" sz="2300" b="1" kern="0">
              <a:solidFill>
                <a:schemeClr val="accent2">
                  <a:lumMod val="50000"/>
                </a:schemeClr>
              </a:solidFill>
              <a:latin typeface="微软雅黑"/>
              <a:ea typeface="微软雅黑"/>
            </a:endParaRPr>
          </a:p>
        </p:txBody>
      </p:sp>
      <p:sp>
        <p:nvSpPr>
          <p:cNvPr id="37" name="文本框 14"/>
          <p:cNvSpPr txBox="1"/>
          <p:nvPr/>
        </p:nvSpPr>
        <p:spPr>
          <a:xfrm>
            <a:off x="2794181" y="5231205"/>
            <a:ext cx="7272912" cy="705004"/>
          </a:xfrm>
          <a:prstGeom prst="rect">
            <a:avLst/>
          </a:prstGeom>
          <a:noFill/>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ct val="130000"/>
              </a:lnSpc>
            </a:pPr>
            <a:r>
              <a:rPr lang="zh-CN" sz="1500">
                <a:latin typeface="微软雅黑"/>
                <a:ea typeface="微软雅黑"/>
              </a:rPr>
              <a:t>指境内投资者向</a:t>
            </a:r>
            <a:r>
              <a:rPr lang="zh-CN" sz="1500" b="1">
                <a:solidFill>
                  <a:srgbClr val="FF0000"/>
                </a:solidFill>
                <a:latin typeface="微软雅黑"/>
                <a:ea typeface="微软雅黑"/>
              </a:rPr>
              <a:t>境外成员企业</a:t>
            </a:r>
            <a:r>
              <a:rPr lang="zh-CN" sz="1500">
                <a:latin typeface="微软雅黑"/>
                <a:ea typeface="微软雅黑"/>
              </a:rPr>
              <a:t>提供的各种债务工具的总和。包括境内投资者提供给境外成员企业的</a:t>
            </a:r>
            <a:r>
              <a:rPr lang="zh-CN" sz="1500" b="1">
                <a:solidFill>
                  <a:srgbClr val="FF0000"/>
                </a:solidFill>
                <a:latin typeface="微软雅黑"/>
                <a:ea typeface="微软雅黑"/>
              </a:rPr>
              <a:t>贷款</a:t>
            </a:r>
            <a:r>
              <a:rPr lang="zh-CN" sz="1500">
                <a:latin typeface="微软雅黑"/>
                <a:ea typeface="微软雅黑"/>
              </a:rPr>
              <a:t>、应向境外成员企业收取的</a:t>
            </a:r>
            <a:r>
              <a:rPr lang="zh-CN" sz="1500" b="1">
                <a:solidFill>
                  <a:srgbClr val="FF0000"/>
                </a:solidFill>
                <a:latin typeface="微软雅黑"/>
                <a:ea typeface="微软雅黑"/>
              </a:rPr>
              <a:t>贸易信贷款项</a:t>
            </a:r>
            <a:r>
              <a:rPr lang="zh-CN" sz="1500">
                <a:latin typeface="微软雅黑"/>
                <a:ea typeface="微软雅黑"/>
              </a:rPr>
              <a:t>等。</a:t>
            </a:r>
            <a:endParaRPr lang="zh-CN" sz="1500">
              <a:latin typeface="微软雅黑"/>
              <a:ea typeface="微软雅黑"/>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p:cNvPicPr/>
          <p:nvPr/>
        </p:nvPicPr>
        <p:blipFill rotWithShape="1">
          <a:blip r:embed="rId2"/>
          <a:srcRect l="32109" t="47692" r="8428"/>
          <a:stretch/>
        </p:blipFill>
        <p:spPr>
          <a:xfrm>
            <a:off x="1044232" y="2277408"/>
            <a:ext cx="3322643" cy="1781775"/>
          </a:xfrm>
          <a:prstGeom prst="roundRect">
            <a:avLst>
              <a:gd name="adj" fmla="val 8594"/>
            </a:avLst>
          </a:prstGeom>
          <a:solidFill>
            <a:srgbClr val="FFFFFF">
              <a:shade val="85000"/>
            </a:srgbClr>
          </a:solidFill>
          <a:ln>
            <a:solidFill>
              <a:schemeClr val="bg1">
                <a:lumMod val="75000"/>
              </a:schemeClr>
            </a:solidFill>
          </a:ln>
          <a:effectLst>
            <a:outerShdw blurRad="50800" dist="38100" dir="2700000" algn="tl" rotWithShape="0">
              <a:srgbClr val="000000">
                <a:alpha val="40000"/>
              </a:srgbClr>
            </a:outerShdw>
            <a:reflection blurRad="6350" stA="52000" endA="300" endPos="35000" dir="5400000" sy="-100000" algn="bl" rotWithShape="0"/>
          </a:effectLst>
        </p:spPr>
      </p:pic>
      <p:sp>
        <p:nvSpPr>
          <p:cNvPr id="82" name="文本框 78"/>
          <p:cNvSpPr txBox="1"/>
          <p:nvPr/>
        </p:nvSpPr>
        <p:spPr>
          <a:xfrm>
            <a:off x="1609538" y="1374190"/>
            <a:ext cx="2040315" cy="951225"/>
          </a:xfrm>
          <a:prstGeom prst="rect">
            <a:avLst/>
          </a:prstGeom>
          <a:noFill/>
          <a:ln>
            <a:noFill/>
          </a:ln>
        </p:spPr>
        <p:txBody>
          <a:bodyPr wrap="none" lIns="103829" tIns="51913" rIns="103829" bIns="51913">
            <a:spAutoFit/>
          </a:bodyPr>
          <a:lstStyle/>
          <a:p>
            <a:pPr defTabSz="1038225"/>
            <a:r>
              <a:rPr lang="zh-CN" sz="5500" b="1">
                <a:latin typeface="微软雅黑"/>
                <a:ea typeface="微软雅黑"/>
              </a:rPr>
              <a:t>目  录</a:t>
            </a:r>
            <a:endParaRPr lang="zh-CN" sz="5500" b="1">
              <a:latin typeface="微软雅黑"/>
              <a:ea typeface="微软雅黑"/>
            </a:endParaRPr>
          </a:p>
        </p:txBody>
      </p:sp>
      <p:sp>
        <p:nvSpPr>
          <p:cNvPr id="83" name="文本框 79"/>
          <p:cNvSpPr txBox="1"/>
          <p:nvPr/>
        </p:nvSpPr>
        <p:spPr>
          <a:xfrm>
            <a:off x="5897340" y="162047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1.</a:t>
            </a:r>
            <a:r>
              <a:rPr lang="zh-CN" sz="3600">
                <a:latin typeface="微软雅黑"/>
                <a:ea typeface="微软雅黑"/>
              </a:rPr>
              <a:t>统计工作填报要求</a:t>
            </a:r>
            <a:endParaRPr lang="zh-CN" sz="3600">
              <a:latin typeface="微软雅黑"/>
              <a:ea typeface="微软雅黑"/>
            </a:endParaRPr>
          </a:p>
        </p:txBody>
      </p:sp>
      <p:sp>
        <p:nvSpPr>
          <p:cNvPr id="84" name="文本框 80"/>
          <p:cNvSpPr txBox="1"/>
          <p:nvPr/>
        </p:nvSpPr>
        <p:spPr>
          <a:xfrm>
            <a:off x="5907497" y="2506012"/>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2.</a:t>
            </a:r>
            <a:r>
              <a:rPr lang="zh-CN" sz="3600">
                <a:latin typeface="微软雅黑"/>
                <a:ea typeface="微软雅黑"/>
              </a:rPr>
              <a:t>统计工作填报主体</a:t>
            </a:r>
            <a:endParaRPr lang="zh-CN" sz="3600">
              <a:latin typeface="微软雅黑"/>
              <a:ea typeface="微软雅黑"/>
            </a:endParaRPr>
          </a:p>
        </p:txBody>
      </p:sp>
      <p:sp>
        <p:nvSpPr>
          <p:cNvPr id="85" name="文本框 81"/>
          <p:cNvSpPr txBox="1"/>
          <p:nvPr/>
        </p:nvSpPr>
        <p:spPr>
          <a:xfrm>
            <a:off x="5907497" y="342782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3.</a:t>
            </a:r>
            <a:r>
              <a:rPr lang="zh-CN" sz="3600">
                <a:latin typeface="微软雅黑"/>
                <a:ea typeface="微软雅黑"/>
              </a:rPr>
              <a:t>统计工作填报内容</a:t>
            </a:r>
            <a:endParaRPr lang="zh-CN" sz="3600">
              <a:latin typeface="微软雅黑"/>
              <a:ea typeface="微软雅黑"/>
            </a:endParaRPr>
          </a:p>
        </p:txBody>
      </p:sp>
      <p:sp>
        <p:nvSpPr>
          <p:cNvPr id="86" name="文本框 82"/>
          <p:cNvSpPr txBox="1"/>
          <p:nvPr/>
        </p:nvSpPr>
        <p:spPr>
          <a:xfrm>
            <a:off x="5897344" y="4256707"/>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4.</a:t>
            </a:r>
            <a:r>
              <a:rPr lang="zh-CN" sz="3600">
                <a:latin typeface="微软雅黑"/>
                <a:ea typeface="微软雅黑"/>
              </a:rPr>
              <a:t>统计工作填报方法</a:t>
            </a:r>
            <a:endParaRPr lang="zh-CN" sz="3600">
              <a:latin typeface="微软雅黑"/>
              <a:ea typeface="微软雅黑"/>
            </a:endParaRPr>
          </a:p>
        </p:txBody>
      </p:sp>
      <p:cxnSp>
        <p:nvCxnSpPr>
          <p:cNvPr id="87" name="直接连接符 86"/>
          <p:cNvCxnSpPr/>
          <p:nvPr/>
        </p:nvCxnSpPr>
        <p:spPr>
          <a:xfrm flipV="1">
            <a:off x="5608469" y="3212527"/>
            <a:ext cx="5714948" cy="17759"/>
          </a:xfrm>
          <a:prstGeom prst="line">
            <a:avLst/>
          </a:prstGeom>
          <a:ln w="9525" cap="rnd">
            <a:solidFill>
              <a:schemeClr val="accent1">
                <a:shade val="95000"/>
              </a:schemeClr>
            </a:solidFill>
            <a:prstDash val="solid"/>
            <a:round/>
            <a:tailEnd type="none" w="sm" len="sm"/>
          </a:ln>
        </p:spPr>
      </p:cxnSp>
      <p:cxnSp>
        <p:nvCxnSpPr>
          <p:cNvPr id="88" name="直接连接符 87"/>
          <p:cNvCxnSpPr/>
          <p:nvPr/>
        </p:nvCxnSpPr>
        <p:spPr>
          <a:xfrm flipV="1">
            <a:off x="5608469" y="4085099"/>
            <a:ext cx="5714948" cy="17759"/>
          </a:xfrm>
          <a:prstGeom prst="line">
            <a:avLst/>
          </a:prstGeom>
          <a:ln w="9525" cap="rnd">
            <a:solidFill>
              <a:schemeClr val="accent1">
                <a:shade val="95000"/>
              </a:schemeClr>
            </a:solidFill>
            <a:prstDash val="solid"/>
            <a:round/>
            <a:tailEnd type="none" w="sm" len="sm"/>
          </a:ln>
        </p:spPr>
      </p:cxnSp>
      <p:cxnSp>
        <p:nvCxnSpPr>
          <p:cNvPr id="89" name="直接连接符 88"/>
          <p:cNvCxnSpPr/>
          <p:nvPr/>
        </p:nvCxnSpPr>
        <p:spPr>
          <a:xfrm flipV="1">
            <a:off x="5608469" y="4957678"/>
            <a:ext cx="5714948" cy="17759"/>
          </a:xfrm>
          <a:prstGeom prst="line">
            <a:avLst/>
          </a:prstGeom>
          <a:ln w="9525" cap="rnd">
            <a:solidFill>
              <a:schemeClr val="accent1">
                <a:shade val="95000"/>
              </a:schemeClr>
            </a:solidFill>
            <a:prstDash val="solid"/>
            <a:round/>
            <a:tailEnd type="none" w="sm" len="sm"/>
          </a:ln>
        </p:spPr>
      </p:cxnSp>
      <p:cxnSp>
        <p:nvCxnSpPr>
          <p:cNvPr id="90" name="直接连接符 89"/>
          <p:cNvCxnSpPr/>
          <p:nvPr/>
        </p:nvCxnSpPr>
        <p:spPr>
          <a:xfrm flipV="1">
            <a:off x="5714020" y="925114"/>
            <a:ext cx="42121" cy="5673765"/>
          </a:xfrm>
          <a:prstGeom prst="line">
            <a:avLst/>
          </a:prstGeom>
          <a:ln w="9525" cap="rnd">
            <a:solidFill>
              <a:schemeClr val="accent1">
                <a:shade val="95000"/>
              </a:schemeClr>
            </a:solidFill>
            <a:prstDash val="solid"/>
            <a:round/>
            <a:tailEnd type="none" w="sm" len="sm"/>
          </a:ln>
        </p:spPr>
      </p:cxnSp>
      <p:sp>
        <p:nvSpPr>
          <p:cNvPr id="14" name="矩形 13"/>
          <p:cNvSpPr/>
          <p:nvPr/>
        </p:nvSpPr>
        <p:spPr>
          <a:xfrm>
            <a:off x="5829368" y="1595246"/>
            <a:ext cx="4913038" cy="664880"/>
          </a:xfrm>
          <a:prstGeom prst="rect">
            <a:avLst/>
          </a:prstGeom>
          <a:blipFill rotWithShape="0">
            <a:blip r:embed="rId3">
              <a:alphaModFix amt="25000"/>
            </a:blip>
            <a:tile tx="0" ty="0" sx="100000" sy="100000" flip="none" algn="tl"/>
          </a:blipFill>
          <a:ln>
            <a:noFill/>
          </a:ln>
        </p:spPr>
        <p:txBody>
          <a:bodyPr lIns="103829" tIns="51913" rIns="103829" bIns="51913" anchor="ctr"/>
          <a:lstStyle/>
          <a:p>
            <a:pPr algn="ctr" defTabSz="1038225"/>
            <a:endParaRPr lang="zh-CN">
              <a:solidFill>
                <a:schemeClr val="tx1"/>
              </a:solidFill>
            </a:endParaRPr>
          </a:p>
        </p:txBody>
      </p:sp>
      <p:cxnSp>
        <p:nvCxnSpPr>
          <p:cNvPr id="15" name="直接连接符 14"/>
          <p:cNvCxnSpPr/>
          <p:nvPr/>
        </p:nvCxnSpPr>
        <p:spPr>
          <a:xfrm flipV="1">
            <a:off x="4677387" y="1523959"/>
            <a:ext cx="6191194" cy="17759"/>
          </a:xfrm>
          <a:prstGeom prst="line">
            <a:avLst/>
          </a:prstGeom>
          <a:ln w="57150" cap="sq" cmpd="dbl">
            <a:solidFill>
              <a:srgbClr val="990000"/>
            </a:solidFill>
            <a:prstDash val="solid"/>
            <a:miter/>
            <a:tailEnd type="none" w="sm" len="sm"/>
          </a:ln>
        </p:spPr>
      </p:cxnSp>
      <p:cxnSp>
        <p:nvCxnSpPr>
          <p:cNvPr id="16" name="直接连接符 15"/>
          <p:cNvCxnSpPr/>
          <p:nvPr/>
        </p:nvCxnSpPr>
        <p:spPr>
          <a:xfrm flipV="1">
            <a:off x="4677387" y="2309254"/>
            <a:ext cx="6191194" cy="17759"/>
          </a:xfrm>
          <a:prstGeom prst="line">
            <a:avLst/>
          </a:prstGeom>
          <a:ln w="57150" cap="sq" cmpd="dbl">
            <a:solidFill>
              <a:srgbClr val="990000"/>
            </a:solidFill>
            <a:prstDash val="solid"/>
            <a:miter/>
            <a:tailEnd type="none" w="sm" len="sm"/>
          </a:ln>
        </p:spPr>
      </p:cxnSp>
      <p:cxnSp>
        <p:nvCxnSpPr>
          <p:cNvPr id="17" name="直接连接符 16"/>
          <p:cNvCxnSpPr/>
          <p:nvPr/>
        </p:nvCxnSpPr>
        <p:spPr>
          <a:xfrm flipV="1">
            <a:off x="4901314" y="1331276"/>
            <a:ext cx="32134" cy="1293076"/>
          </a:xfrm>
          <a:prstGeom prst="line">
            <a:avLst/>
          </a:prstGeom>
          <a:ln w="9525" cap="rnd">
            <a:solidFill>
              <a:srgbClr val="990000"/>
            </a:solidFill>
            <a:prstDash val="solid"/>
            <a:round/>
            <a:tailEnd type="none" w="sm" len="sm"/>
          </a:ln>
        </p:spPr>
      </p:cxnSp>
      <p:sp>
        <p:nvSpPr>
          <p:cNvPr id="18" name="椭圆 17"/>
          <p:cNvSpPr/>
          <p:nvPr/>
        </p:nvSpPr>
        <p:spPr>
          <a:xfrm>
            <a:off x="5666108" y="1903963"/>
            <a:ext cx="64676" cy="64698"/>
          </a:xfrm>
          <a:prstGeom prst="ellipse">
            <a:avLst/>
          </a:prstGeom>
          <a:solidFill>
            <a:schemeClr val="bg1"/>
          </a:solidFill>
          <a:ln w="28575">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19" name="等腰三角形 18"/>
          <p:cNvSpPr/>
          <p:nvPr/>
        </p:nvSpPr>
        <p:spPr>
          <a:xfrm rot="5400000">
            <a:off x="5127520" y="1762148"/>
            <a:ext cx="366809" cy="316100"/>
          </a:xfrm>
          <a:prstGeom prst="triangle">
            <a:avLst/>
          </a:prstGeom>
          <a:solidFill>
            <a:srgbClr val="990000"/>
          </a:solidFill>
          <a:ln w="12700" cmpd="sng">
            <a:solidFill>
              <a:srgbClr val="990000"/>
            </a:solidFill>
            <a:prstDash val="solid"/>
          </a:ln>
        </p:spPr>
        <p:txBody>
          <a:bodyPr lIns="103829" tIns="51913" rIns="103829" bIns="51913" anchor="ctr"/>
          <a:lstStyle/>
          <a:p>
            <a:pPr algn="ctr" defTabSz="1038225"/>
            <a:endParaRPr lang="zh-CN">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pic>
        <p:nvPicPr>
          <p:cNvPr id="5126" name="Picture 6"/>
          <p:cNvPicPr/>
          <p:nvPr/>
        </p:nvPicPr>
        <p:blipFill>
          <a:blip r:embed="rId2"/>
          <a:stretch/>
        </p:blipFill>
        <p:spPr>
          <a:xfrm>
            <a:off x="1355949" y="1458120"/>
            <a:ext cx="5005102" cy="4677858"/>
          </a:xfrm>
          <a:prstGeom prst="rect">
            <a:avLst/>
          </a:prstGeom>
          <a:noFill/>
          <a:ln>
            <a:noFill/>
          </a:ln>
        </p:spPr>
      </p:pic>
      <p:pic>
        <p:nvPicPr>
          <p:cNvPr id="5127" name="Picture 7"/>
          <p:cNvPicPr/>
          <p:nvPr/>
        </p:nvPicPr>
        <p:blipFill>
          <a:blip r:embed="rId3"/>
          <a:stretch/>
        </p:blipFill>
        <p:spPr>
          <a:xfrm>
            <a:off x="6538280" y="1440469"/>
            <a:ext cx="4887886" cy="4506368"/>
          </a:xfrm>
          <a:prstGeom prst="rect">
            <a:avLst/>
          </a:prstGeom>
          <a:noFill/>
          <a:ln>
            <a:noFill/>
          </a:ln>
        </p:spPr>
      </p:pic>
      <p:sp>
        <p:nvSpPr>
          <p:cNvPr id="5" name="TextBox 4"/>
          <p:cNvSpPr txBox="1"/>
          <p:nvPr/>
        </p:nvSpPr>
        <p:spPr>
          <a:xfrm>
            <a:off x="1402413" y="1057913"/>
            <a:ext cx="2481184" cy="458783"/>
          </a:xfrm>
          <a:prstGeom prst="rect">
            <a:avLst/>
          </a:prstGeom>
          <a:solidFill>
            <a:schemeClr val="lt1"/>
          </a:solidFill>
          <a:ln>
            <a:noFill/>
          </a:ln>
        </p:spPr>
        <p:txBody>
          <a:bodyPr wrap="square" lIns="103829" tIns="51913" rIns="103829" bIns="51913">
            <a:spAutoFit/>
          </a:bodyPr>
          <a:lstStyle/>
          <a:p>
            <a:pPr algn="ctr"/>
            <a:r>
              <a:rPr lang="zh-CN" sz="2300" b="1">
                <a:solidFill>
                  <a:schemeClr val="dk1"/>
                </a:solidFill>
              </a:rPr>
              <a:t>成员企业示例：</a:t>
            </a:r>
            <a:endParaRPr lang="zh-CN" sz="2300" b="1">
              <a:solidFill>
                <a:schemeClr val="dk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0615" y="476791"/>
            <a:ext cx="820838" cy="648965"/>
            <a:chOff x="454393" y="1302524"/>
            <a:chExt cx="792086" cy="792806"/>
          </a:xfrm>
          <a:solidFill>
            <a:srgbClr val="C00000"/>
          </a:solidFill>
        </p:grpSpPr>
        <p:sp>
          <p:nvSpPr>
            <p:cNvPr id="5" name="椭圆 4"/>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6" name="TextBox 5"/>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4</a:t>
              </a:r>
              <a:endParaRPr lang="zh-CN" sz="3200" b="1">
                <a:solidFill>
                  <a:srgbClr val="FFFFFF"/>
                </a:solidFill>
                <a:latin typeface="Arial Unicode MS"/>
                <a:ea typeface="Arial Unicode MS"/>
              </a:endParaRPr>
            </a:p>
          </p:txBody>
        </p:sp>
      </p:grpSp>
      <p:sp>
        <p:nvSpPr>
          <p:cNvPr id="8" name="矩形 7"/>
          <p:cNvSpPr/>
          <p:nvPr/>
        </p:nvSpPr>
        <p:spPr>
          <a:xfrm>
            <a:off x="1310069" y="476787"/>
            <a:ext cx="10279188" cy="1351335"/>
          </a:xfrm>
          <a:prstGeom prst="rect">
            <a:avLst/>
          </a:prstGeom>
        </p:spPr>
        <p:txBody>
          <a:bodyPr wrap="square" lIns="103829" tIns="51913" rIns="103829" bIns="51913">
            <a:spAutoFit/>
          </a:bodyPr>
          <a:lstStyle/>
          <a:p>
            <a:pPr>
              <a:lnSpc>
                <a:spcPct val="150000"/>
              </a:lnSpc>
            </a:pPr>
            <a:r>
              <a:rPr lang="zh-CN" sz="1800">
                <a:latin typeface="微软雅黑"/>
                <a:ea typeface="微软雅黑"/>
              </a:rPr>
              <a:t>香港</a:t>
            </a:r>
            <a:r>
              <a:rPr lang="en-US" sz="1800">
                <a:latin typeface="微软雅黑"/>
                <a:ea typeface="微软雅黑"/>
              </a:rPr>
              <a:t>AB</a:t>
            </a:r>
            <a:r>
              <a:rPr lang="zh-CN" sz="1800">
                <a:latin typeface="微软雅黑"/>
                <a:ea typeface="微软雅黑"/>
              </a:rPr>
              <a:t>公司是五矿集团的境外子公司，</a:t>
            </a:r>
            <a:r>
              <a:rPr lang="en-US" sz="1800" b="1">
                <a:solidFill>
                  <a:srgbClr val="FF0000"/>
                </a:solidFill>
                <a:latin typeface="微软雅黑"/>
                <a:ea typeface="微软雅黑"/>
              </a:rPr>
              <a:t>2019</a:t>
            </a:r>
            <a:r>
              <a:rPr lang="zh-CN" sz="1800" b="1">
                <a:solidFill>
                  <a:srgbClr val="FF0000"/>
                </a:solidFill>
                <a:latin typeface="微软雅黑"/>
                <a:ea typeface="微软雅黑"/>
              </a:rPr>
              <a:t>年</a:t>
            </a:r>
            <a:r>
              <a:rPr lang="zh-CN" sz="1800">
                <a:latin typeface="微软雅黑"/>
                <a:ea typeface="微软雅黑"/>
              </a:rPr>
              <a:t>中冶科工集团为香港</a:t>
            </a:r>
            <a:r>
              <a:rPr lang="en-US" sz="1800">
                <a:latin typeface="微软雅黑"/>
                <a:ea typeface="微软雅黑"/>
              </a:rPr>
              <a:t>AB</a:t>
            </a:r>
            <a:r>
              <a:rPr lang="zh-CN" sz="1800">
                <a:latin typeface="微软雅黑"/>
                <a:ea typeface="微软雅黑"/>
              </a:rPr>
              <a:t>公司提供了</a:t>
            </a:r>
            <a:r>
              <a:rPr lang="en-US" sz="1800" b="1">
                <a:solidFill>
                  <a:srgbClr val="FF0000"/>
                </a:solidFill>
                <a:latin typeface="微软雅黑"/>
                <a:ea typeface="微软雅黑"/>
              </a:rPr>
              <a:t>300</a:t>
            </a:r>
            <a:r>
              <a:rPr lang="zh-CN" sz="1800" b="1">
                <a:solidFill>
                  <a:srgbClr val="FF0000"/>
                </a:solidFill>
                <a:latin typeface="微软雅黑"/>
                <a:ea typeface="微软雅黑"/>
              </a:rPr>
              <a:t>万美元</a:t>
            </a:r>
            <a:r>
              <a:rPr lang="zh-CN" sz="1800">
                <a:latin typeface="微软雅黑"/>
                <a:ea typeface="微软雅黑"/>
              </a:rPr>
              <a:t>的三年期贷款。请问中冶科工集团是否应按制度填报</a:t>
            </a:r>
            <a:r>
              <a:rPr lang="zh-CN" sz="1800" b="1">
                <a:solidFill>
                  <a:srgbClr val="FF0000"/>
                </a:solidFill>
                <a:latin typeface="微软雅黑"/>
                <a:ea typeface="微软雅黑"/>
              </a:rPr>
              <a:t>成员企业间的债务工具情况表</a:t>
            </a:r>
            <a:r>
              <a:rPr lang="zh-CN" sz="1800">
                <a:latin typeface="微软雅黑"/>
                <a:ea typeface="微软雅黑"/>
              </a:rPr>
              <a:t>？</a:t>
            </a:r>
            <a:endParaRPr lang="zh-CN" sz="1800">
              <a:latin typeface="微软雅黑"/>
              <a:ea typeface="微软雅黑"/>
            </a:endParaRPr>
          </a:p>
          <a:p>
            <a:pPr>
              <a:lnSpc>
                <a:spcPct val="150000"/>
              </a:lnSpc>
            </a:pPr>
            <a:r>
              <a:rPr lang="zh-CN" sz="1800">
                <a:latin typeface="微软雅黑"/>
                <a:ea typeface="微软雅黑"/>
              </a:rPr>
              <a:t>答案：应该填报。</a:t>
            </a:r>
            <a:endParaRPr lang="zh-CN" sz="1800">
              <a:latin typeface="微软雅黑"/>
              <a:ea typeface="微软雅黑"/>
            </a:endParaRPr>
          </a:p>
        </p:txBody>
      </p:sp>
      <p:pic>
        <p:nvPicPr>
          <p:cNvPr id="6148" name="Picture 4"/>
          <p:cNvPicPr/>
          <p:nvPr/>
        </p:nvPicPr>
        <p:blipFill>
          <a:blip r:embed="rId3"/>
          <a:stretch/>
        </p:blipFill>
        <p:spPr>
          <a:xfrm>
            <a:off x="1487299" y="1989300"/>
            <a:ext cx="4712063" cy="4344406"/>
          </a:xfrm>
          <a:prstGeom prst="rect">
            <a:avLst/>
          </a:prstGeom>
          <a:noFill/>
          <a:ln>
            <a:noFill/>
          </a:ln>
        </p:spPr>
      </p:pic>
      <p:sp>
        <p:nvSpPr>
          <p:cNvPr id="3" name="TextBox 2"/>
          <p:cNvSpPr txBox="1"/>
          <p:nvPr/>
        </p:nvSpPr>
        <p:spPr>
          <a:xfrm>
            <a:off x="6449662" y="2493477"/>
            <a:ext cx="4962367" cy="1028170"/>
          </a:xfrm>
          <a:prstGeom prst="rect">
            <a:avLst/>
          </a:prstGeom>
          <a:gradFill rotWithShape="1">
            <a:gsLst>
              <a:gs pos="0">
                <a:schemeClr val="accent2">
                  <a:tint val="50000"/>
                </a:schemeClr>
              </a:gs>
              <a:gs pos="35000">
                <a:schemeClr val="accent2">
                  <a:tint val="37000"/>
                </a:schemeClr>
              </a:gs>
              <a:gs pos="100000">
                <a:schemeClr val="accent2">
                  <a:tint val="15000"/>
                </a:schemeClr>
              </a:gs>
            </a:gsLst>
            <a:lin ang="16200000" scaled="1"/>
          </a:gradFill>
          <a:ln w="9525" cap="flat" cmpd="sng">
            <a:solidFill>
              <a:schemeClr val="accent2">
                <a:shade val="95000"/>
              </a:schemeClr>
            </a:solidFill>
            <a:prstDash val="solid"/>
          </a:ln>
        </p:spPr>
        <p:txBody>
          <a:bodyPr wrap="square" lIns="103829" tIns="51913" rIns="103829" bIns="51913">
            <a:spAutoFit/>
          </a:bodyPr>
          <a:lstStyle/>
          <a:p>
            <a:r>
              <a:rPr lang="zh-CN">
                <a:solidFill>
                  <a:schemeClr val="dk1"/>
                </a:solidFill>
              </a:rPr>
              <a:t>本企业对</a:t>
            </a:r>
            <a:r>
              <a:rPr lang="zh-CN" b="1">
                <a:solidFill>
                  <a:srgbClr val="FF0000"/>
                </a:solidFill>
              </a:rPr>
              <a:t>境外成员企业</a:t>
            </a:r>
            <a:r>
              <a:rPr lang="zh-CN">
                <a:solidFill>
                  <a:schemeClr val="dk1"/>
                </a:solidFill>
              </a:rPr>
              <a:t>的债务工具投资：</a:t>
            </a:r>
            <a:endParaRPr lang="en-US">
              <a:solidFill>
                <a:schemeClr val="dk1"/>
              </a:solidFill>
            </a:endParaRPr>
          </a:p>
          <a:p>
            <a:r>
              <a:rPr lang="zh-CN">
                <a:solidFill>
                  <a:schemeClr val="dk1"/>
                </a:solidFill>
                <a:latin typeface="Times New Roman"/>
              </a:rPr>
              <a:t>当</a:t>
            </a:r>
            <a:r>
              <a:rPr lang="zh-CN">
                <a:solidFill>
                  <a:schemeClr val="dk1"/>
                </a:solidFill>
                <a:latin typeface="Times New Roman"/>
              </a:rPr>
              <a:t>期新增债务工具投资：</a:t>
            </a:r>
            <a:r>
              <a:rPr lang="en-US">
                <a:solidFill>
                  <a:schemeClr val="dk1"/>
                </a:solidFill>
                <a:latin typeface="Times New Roman"/>
              </a:rPr>
              <a:t>300</a:t>
            </a:r>
            <a:r>
              <a:rPr lang="zh-CN">
                <a:solidFill>
                  <a:schemeClr val="dk1"/>
                </a:solidFill>
                <a:latin typeface="Times New Roman"/>
              </a:rPr>
              <a:t>万美元。</a:t>
            </a:r>
            <a:endParaRPr lang="en-US">
              <a:solidFill>
                <a:schemeClr val="dk1"/>
              </a:solidFill>
              <a:latin typeface="Times New Roman"/>
            </a:endParaRPr>
          </a:p>
          <a:p>
            <a:r>
              <a:rPr lang="zh-CN">
                <a:solidFill>
                  <a:schemeClr val="dk1"/>
                </a:solidFill>
                <a:latin typeface="Times New Roman"/>
              </a:rPr>
              <a:t>年末债务工具：</a:t>
            </a:r>
            <a:r>
              <a:rPr lang="en-US">
                <a:solidFill>
                  <a:schemeClr val="dk1"/>
                </a:solidFill>
                <a:latin typeface="Times New Roman"/>
              </a:rPr>
              <a:t>300</a:t>
            </a:r>
            <a:r>
              <a:rPr lang="zh-CN">
                <a:solidFill>
                  <a:schemeClr val="dk1"/>
                </a:solidFill>
                <a:latin typeface="Times New Roman"/>
              </a:rPr>
              <a:t>万美元。</a:t>
            </a:r>
            <a:endParaRPr lang="zh-CN">
              <a:solidFill>
                <a:schemeClr val="dk1"/>
              </a:solidFill>
              <a:latin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1"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a:solidFill>
                  <a:srgbClr val="000000"/>
                </a:solidFill>
              </a:rPr>
              <a:t>《</a:t>
            </a:r>
            <a:r>
              <a:rPr lang="zh-CN">
                <a:solidFill>
                  <a:srgbClr val="FF0000"/>
                </a:solidFill>
              </a:rPr>
              <a:t>境内投资者通过境外企业再投资情况</a:t>
            </a:r>
            <a:r>
              <a:rPr lang="en-US">
                <a:solidFill>
                  <a:srgbClr val="000000"/>
                </a:solidFill>
              </a:rPr>
              <a:t>》</a:t>
            </a:r>
            <a:r>
              <a:rPr lang="zh-CN">
                <a:solidFill>
                  <a:srgbClr val="000000"/>
                </a:solidFill>
              </a:rPr>
              <a:t>统计报告</a:t>
            </a:r>
            <a:r>
              <a:rPr lang="zh-CN">
                <a:solidFill>
                  <a:srgbClr val="000000"/>
                </a:solidFill>
              </a:rPr>
              <a:t>期境内投资者通过境外企业再投资的最终目的国家（地区）企业和</a:t>
            </a:r>
            <a:r>
              <a:rPr lang="zh-CN">
                <a:solidFill>
                  <a:srgbClr val="000000"/>
                </a:solidFill>
              </a:rPr>
              <a:t>项目的基本</a:t>
            </a:r>
            <a:r>
              <a:rPr lang="zh-CN">
                <a:solidFill>
                  <a:srgbClr val="000000"/>
                </a:solidFill>
              </a:rPr>
              <a:t>情况。要求按境外企业再投资的最终国家（地区）分别填报。</a:t>
            </a:r>
            <a:endParaRPr lang="zh-CN">
              <a:solidFill>
                <a:srgbClr val="000000"/>
              </a:solidFill>
            </a:endParaRPr>
          </a:p>
          <a:p>
            <a:pPr lvl="0"/>
            <a:endParaRPr lang="zh-CN">
              <a:solidFill>
                <a:srgbClr val="000000"/>
              </a:solidFill>
            </a:endParaRPr>
          </a:p>
        </p:txBody>
      </p:sp>
      <p:graphicFrame>
        <p:nvGraphicFramePr>
          <p:cNvPr id="12" name="表格 11"/>
          <p:cNvGraphicFramePr/>
          <p:nvPr/>
        </p:nvGraphicFramePr>
        <p:xfrm>
          <a:off x="1198662" y="1579567"/>
          <a:ext cx="10393253" cy="5084475"/>
        </p:xfrm>
        <a:graphic>
          <a:graphicData uri="http://schemas.openxmlformats.org/drawingml/2006/table">
            <a:tbl>
              <a:tblPr firstRow="1" bandRow="1">
                <a:tableStyleId>{5C22544A-7EE6-4342-B048-85BDC9FD1C3A}</a:tableStyleId>
              </a:tblPr>
              <a:tblGrid>
                <a:gridCol w="3642889"/>
                <a:gridCol w="961055"/>
                <a:gridCol w="1107191"/>
                <a:gridCol w="4682118"/>
              </a:tblGrid>
              <a:tr h="480777">
                <a:tc gridSpan="4">
                  <a:txBody>
                    <a:bodyPr/>
                    <a:lstStyle/>
                    <a:p>
                      <a:pPr algn="ctr"/>
                      <a:r>
                        <a:rPr lang="zh-CN" sz="1600">
                          <a:solidFill>
                            <a:schemeClr val="tx1"/>
                          </a:solidFill>
                          <a:latin typeface="微软雅黑"/>
                          <a:ea typeface="微软雅黑"/>
                        </a:rPr>
                        <a:t>境内投资者通过境外企业再投资情况 </a:t>
                      </a:r>
                      <a:endParaRPr lang="zh-CN" sz="1600">
                        <a:solidFill>
                          <a:schemeClr val="tx1"/>
                        </a:solidFill>
                        <a:latin typeface="微软雅黑"/>
                        <a:ea typeface="微软雅黑"/>
                      </a:endParaRPr>
                    </a:p>
                    <a:p>
                      <a:pPr algn="ctr">
                        <a:spcAft>
                          <a:spcPts val="0"/>
                        </a:spcAft>
                      </a:pPr>
                      <a:r>
                        <a:rPr lang="en-US" sz="1600" kern="0">
                          <a:solidFill>
                            <a:srgbClr val="000000"/>
                          </a:solidFill>
                          <a:latin typeface="微软雅黑"/>
                          <a:ea typeface="微软雅黑"/>
                        </a:rPr>
                        <a:t>2020</a:t>
                      </a:r>
                      <a:r>
                        <a:rPr lang="zh-CN" sz="1600" kern="0">
                          <a:solidFill>
                            <a:srgbClr val="000000"/>
                          </a:solidFill>
                          <a:latin typeface="微软雅黑"/>
                          <a:ea typeface="微软雅黑"/>
                        </a:rPr>
                        <a:t>年</a:t>
                      </a:r>
                      <a:r>
                        <a:rPr lang="en-US" sz="1600" kern="0">
                          <a:solidFill>
                            <a:srgbClr val="000000"/>
                          </a:solidFill>
                          <a:latin typeface="微软雅黑"/>
                          <a:ea typeface="微软雅黑"/>
                        </a:rPr>
                        <a:t>12</a:t>
                      </a:r>
                      <a:r>
                        <a:rPr lang="zh-CN" sz="1600" kern="0">
                          <a:solidFill>
                            <a:srgbClr val="000000"/>
                          </a:solidFill>
                          <a:latin typeface="微软雅黑"/>
                          <a:ea typeface="微软雅黑"/>
                        </a:rPr>
                        <a:t>月</a:t>
                      </a:r>
                      <a:r>
                        <a:rPr lang="en-US" sz="1600" kern="0">
                          <a:solidFill>
                            <a:srgbClr val="000000"/>
                          </a:solidFill>
                          <a:latin typeface="微软雅黑"/>
                          <a:ea typeface="微软雅黑"/>
                        </a:rPr>
                        <a:t>31</a:t>
                      </a:r>
                      <a:r>
                        <a:rPr lang="zh-CN" sz="1600" kern="0">
                          <a:solidFill>
                            <a:srgbClr val="000000"/>
                          </a:solidFill>
                          <a:latin typeface="微软雅黑"/>
                          <a:ea typeface="微软雅黑"/>
                        </a:rPr>
                        <a:t>日的人民币兑美元汇率：</a:t>
                      </a:r>
                      <a:r>
                        <a:rPr lang="en-US" sz="1600" kern="0">
                          <a:solidFill>
                            <a:srgbClr val="000000"/>
                          </a:solidFill>
                          <a:latin typeface="微软雅黑"/>
                          <a:ea typeface="微软雅黑"/>
                        </a:rPr>
                        <a:t>0.1533</a:t>
                      </a:r>
                      <a:endParaRPr lang="zh-CN" sz="1400" kern="100">
                        <a:solidFill>
                          <a:srgbClr val="000000"/>
                        </a:solidFill>
                        <a:latin typeface="微软雅黑"/>
                        <a:ea typeface="微软雅黑"/>
                      </a:endParaRPr>
                    </a:p>
                  </a:txBody>
                  <a:tcPr marL="112527" marR="112527" marT="45731" marB="45731" anchor="ctr">
                    <a:lnL>
                      <a:noFill/>
                    </a:lnL>
                    <a:lnR>
                      <a:noFill/>
                    </a:lnR>
                    <a:lnT>
                      <a:noFill/>
                    </a:lnT>
                    <a:lnB>
                      <a:noFill/>
                    </a:lnB>
                    <a:lnTlToBr>
                      <a:noFill/>
                    </a:lnTlToBr>
                    <a:lnBlToTr>
                      <a:noFill/>
                    </a:lnBlToTr>
                    <a:noFill/>
                  </a:tcPr>
                </a:tc>
                <a:tc hMerge="1">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r>
              <a:tr h="227737">
                <a:tc gridSpan="2">
                  <a:txBody>
                    <a:bodyPr/>
                    <a:lstStyle/>
                    <a:p>
                      <a:r>
                        <a:rPr lang="zh-CN" sz="1200">
                          <a:solidFill>
                            <a:schemeClr val="tx1"/>
                          </a:solidFill>
                          <a:latin typeface="微软雅黑"/>
                          <a:ea typeface="微软雅黑"/>
                        </a:rPr>
                        <a:t>企业名称：</a:t>
                      </a:r>
                      <a:endParaRPr lang="zh-CN" sz="1200">
                        <a:solidFill>
                          <a:schemeClr val="tx1"/>
                        </a:solidFill>
                        <a:latin typeface="微软雅黑"/>
                        <a:ea typeface="微软雅黑"/>
                      </a:endParaRPr>
                    </a:p>
                  </a:txBody>
                  <a:tcPr marL="112527" marR="112527" marT="45731" marB="45731"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gridSpan="2">
                  <a:txBody>
                    <a:bodyPr/>
                    <a:lstStyle/>
                    <a:p>
                      <a:r>
                        <a:rPr lang="zh-CN" sz="1200">
                          <a:solidFill>
                            <a:schemeClr val="tx1"/>
                          </a:solidFill>
                          <a:latin typeface="微软雅黑"/>
                          <a:ea typeface="微软雅黑"/>
                        </a:rPr>
                        <a:t>报表编号：</a:t>
                      </a:r>
                      <a:endParaRPr lang="zh-CN" sz="1200">
                        <a:solidFill>
                          <a:schemeClr val="tx1"/>
                        </a:solidFill>
                        <a:latin typeface="微软雅黑"/>
                        <a:ea typeface="微软雅黑"/>
                      </a:endParaRPr>
                    </a:p>
                  </a:txBody>
                  <a:tcPr marL="112527" marR="112527" marT="45731" marB="45731"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r>
              <a:tr h="1037466">
                <a:tc>
                  <a:txBody>
                    <a:bodyPr/>
                    <a:lstStyle/>
                    <a:p>
                      <a:pPr algn="ctr"/>
                      <a:r>
                        <a:rPr lang="zh-CN" sz="1400" b="1">
                          <a:solidFill>
                            <a:schemeClr val="tx1"/>
                          </a:solidFill>
                          <a:latin typeface="微软雅黑"/>
                          <a:ea typeface="微软雅黑"/>
                        </a:rPr>
                        <a:t>指标名称</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solidFill>
                            <a:schemeClr val="tx1"/>
                          </a:solidFill>
                          <a:latin typeface="微软雅黑"/>
                          <a:ea typeface="微软雅黑"/>
                        </a:rPr>
                        <a:t>计量</a:t>
                      </a:r>
                      <a:endParaRPr lang="en-US" sz="1400" b="1">
                        <a:solidFill>
                          <a:schemeClr val="tx1"/>
                        </a:solidFill>
                        <a:latin typeface="微软雅黑"/>
                        <a:ea typeface="微软雅黑"/>
                      </a:endParaRPr>
                    </a:p>
                    <a:p>
                      <a:pPr algn="ctr"/>
                      <a:r>
                        <a:rPr lang="zh-CN" sz="1400" b="1">
                          <a:solidFill>
                            <a:schemeClr val="tx1"/>
                          </a:solidFill>
                          <a:latin typeface="微软雅黑"/>
                          <a:ea typeface="微软雅黑"/>
                        </a:rPr>
                        <a:t>单位</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solidFill>
                            <a:schemeClr val="tx1"/>
                          </a:solidFill>
                          <a:latin typeface="微软雅黑"/>
                          <a:ea typeface="微软雅黑"/>
                        </a:rPr>
                        <a:t>内容与数值 </a:t>
                      </a:r>
                      <a:endParaRPr lang="zh-CN" sz="1400" b="1">
                        <a:solidFill>
                          <a:schemeClr val="tx1"/>
                        </a:solidFill>
                        <a:latin typeface="微软雅黑"/>
                        <a:ea typeface="微软雅黑"/>
                      </a:endParaRPr>
                    </a:p>
                    <a:p>
                      <a:pPr algn="ctr"/>
                      <a:r>
                        <a:rPr lang="zh-CN" sz="1200" b="1">
                          <a:solidFill>
                            <a:srgbClr val="FF0000"/>
                          </a:solidFill>
                          <a:latin typeface="微软雅黑"/>
                          <a:ea typeface="微软雅黑"/>
                        </a:rPr>
                        <a:t>数值间不能加逗号，必须全为数字</a:t>
                      </a:r>
                      <a:endParaRPr lang="zh-CN" sz="1200" b="1">
                        <a:solidFill>
                          <a:srgbClr val="FF0000"/>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latin typeface="微软雅黑"/>
                          <a:ea typeface="微软雅黑"/>
                        </a:rPr>
                        <a:t>指标口径</a:t>
                      </a:r>
                      <a:endParaRPr lang="zh-CN" sz="1400" b="1">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1138683">
                <a:tc>
                  <a:txBody>
                    <a:bodyPr/>
                    <a:lstStyle/>
                    <a:p>
                      <a:r>
                        <a:rPr lang="zh-CN" sz="1400">
                          <a:solidFill>
                            <a:schemeClr val="tx1"/>
                          </a:solidFill>
                          <a:latin typeface="微软雅黑"/>
                          <a:ea typeface="微软雅黑"/>
                        </a:rPr>
                        <a:t>再投资境外企业或项目</a:t>
                      </a:r>
                      <a:r>
                        <a:rPr lang="en-US" sz="1400">
                          <a:solidFill>
                            <a:schemeClr val="tx1"/>
                          </a:solidFill>
                          <a:latin typeface="微软雅黑"/>
                          <a:ea typeface="微软雅黑"/>
                        </a:rPr>
                        <a:t>-</a:t>
                      </a:r>
                      <a:r>
                        <a:rPr lang="zh-CN" sz="1400">
                          <a:solidFill>
                            <a:schemeClr val="tx1"/>
                          </a:solidFill>
                          <a:latin typeface="微软雅黑"/>
                          <a:ea typeface="微软雅黑"/>
                        </a:rPr>
                        <a:t>当期各类投资流量</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万美元</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400">
                        <a:solidFill>
                          <a:schemeClr val="tx1"/>
                        </a:solidFill>
                        <a:latin typeface="微软雅黑"/>
                        <a:ea typeface="微软雅黑"/>
                      </a:endParaRPr>
                    </a:p>
                  </a:txBody>
                  <a:tcPr marL="112527" marR="112527" marT="45731" marB="45731">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r>
                        <a:rPr lang="zh-CN" sz="1400" b="0" i="0" u="none" strike="noStrike" kern="1200" spc="0" baseline="0">
                          <a:solidFill>
                            <a:srgbClr val="000000"/>
                          </a:solidFill>
                          <a:latin typeface="微软雅黑"/>
                          <a:ea typeface="微软雅黑"/>
                        </a:rPr>
                        <a:t>境内投资者报告年度通过境外企业再投资到最终目的国家（地区）企业或项目的金额总和。包括报告年度境内投资者和境外企业以各种方式（</a:t>
                      </a:r>
                      <a:r>
                        <a:rPr lang="zh-CN" sz="1400" b="1" i="0" u="none" strike="noStrike" kern="1200" spc="0" baseline="0">
                          <a:solidFill>
                            <a:srgbClr val="FF0000"/>
                          </a:solidFill>
                          <a:latin typeface="微软雅黑"/>
                          <a:ea typeface="微软雅黑"/>
                        </a:rPr>
                        <a:t>自有资金、境内银行贷款、境外融资</a:t>
                      </a:r>
                      <a:r>
                        <a:rPr lang="zh-CN" sz="1400" b="0" i="0" u="none" strike="noStrike" kern="1200" spc="0" baseline="0">
                          <a:solidFill>
                            <a:srgbClr val="000000"/>
                          </a:solidFill>
                          <a:latin typeface="微软雅黑"/>
                          <a:ea typeface="微软雅黑"/>
                        </a:rPr>
                        <a:t>等）形成的</a:t>
                      </a:r>
                      <a:r>
                        <a:rPr lang="zh-CN" sz="1400" b="1" i="0" u="none" strike="noStrike" kern="1200" spc="0" baseline="0">
                          <a:solidFill>
                            <a:srgbClr val="FF0000"/>
                          </a:solidFill>
                          <a:latin typeface="微软雅黑"/>
                          <a:ea typeface="微软雅黑"/>
                        </a:rPr>
                        <a:t>股本、收益再投资、债务工具</a:t>
                      </a:r>
                      <a:r>
                        <a:rPr lang="zh-CN" sz="1400" b="0" i="0" u="none" strike="noStrike" kern="1200" spc="0" baseline="0">
                          <a:solidFill>
                            <a:srgbClr val="000000"/>
                          </a:solidFill>
                          <a:latin typeface="微软雅黑"/>
                          <a:ea typeface="微软雅黑"/>
                        </a:rPr>
                        <a:t>的增加或减少金额。</a:t>
                      </a:r>
                      <a:endParaRPr lang="zh-CN" sz="1400">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961554">
                <a:tc>
                  <a:txBody>
                    <a:bodyPr/>
                    <a:lstStyle/>
                    <a:p>
                      <a:r>
                        <a:rPr lang="zh-CN" sz="1400">
                          <a:solidFill>
                            <a:schemeClr val="tx1"/>
                          </a:solidFill>
                          <a:latin typeface="微软雅黑"/>
                          <a:ea typeface="微软雅黑"/>
                        </a:rPr>
                        <a:t>再投资境外企业或项目</a:t>
                      </a:r>
                      <a:r>
                        <a:rPr lang="en-US" sz="1400">
                          <a:solidFill>
                            <a:schemeClr val="tx1"/>
                          </a:solidFill>
                          <a:latin typeface="微软雅黑"/>
                          <a:ea typeface="微软雅黑"/>
                        </a:rPr>
                        <a:t>-</a:t>
                      </a:r>
                      <a:r>
                        <a:rPr lang="zh-CN" sz="1400">
                          <a:solidFill>
                            <a:schemeClr val="tx1"/>
                          </a:solidFill>
                          <a:latin typeface="微软雅黑"/>
                          <a:ea typeface="微软雅黑"/>
                        </a:rPr>
                        <a:t>年末各类投资存量</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marL="0" indent="0" algn="ctr" defTabSz="914400">
                        <a:lnSpc>
                          <a:spcPct val="100000"/>
                        </a:lnSpc>
                        <a:spcBef>
                          <a:spcPts val="0"/>
                        </a:spcBef>
                        <a:spcAft>
                          <a:spcPts val="0"/>
                        </a:spcAft>
                        <a:buNone/>
                      </a:pPr>
                      <a:r>
                        <a:rPr lang="zh-CN" sz="1400">
                          <a:solidFill>
                            <a:schemeClr val="tx1"/>
                          </a:solidFill>
                          <a:latin typeface="微软雅黑"/>
                          <a:ea typeface="微软雅黑"/>
                        </a:rPr>
                        <a:t>万美元</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400">
                        <a:solidFill>
                          <a:schemeClr val="tx1"/>
                        </a:solidFill>
                        <a:latin typeface="微软雅黑"/>
                        <a:ea typeface="微软雅黑"/>
                      </a:endParaRPr>
                    </a:p>
                  </a:txBody>
                  <a:tcPr marL="112527" marR="112527" marT="45731" marB="45731">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ct val="100000"/>
                        </a:lnSpc>
                        <a:spcBef>
                          <a:spcPts val="0"/>
                        </a:spcBef>
                        <a:spcAft>
                          <a:spcPts val="0"/>
                        </a:spcAft>
                        <a:buNone/>
                      </a:pPr>
                      <a:r>
                        <a:rPr lang="zh-CN" sz="1400">
                          <a:latin typeface="微软雅黑"/>
                          <a:ea typeface="微软雅黑"/>
                        </a:rPr>
                        <a:t>指截至报告期末境内投资者（或其境外企业）对该境外企业或项目实现的投资总额。包括境内投资者（或境外企业）通过</a:t>
                      </a:r>
                      <a:r>
                        <a:rPr lang="zh-CN" sz="1400" b="1">
                          <a:solidFill>
                            <a:srgbClr val="FF0000"/>
                          </a:solidFill>
                          <a:latin typeface="微软雅黑"/>
                          <a:ea typeface="微软雅黑"/>
                        </a:rPr>
                        <a:t>各种渠道（包括自有资金、境内外银行贷款等）</a:t>
                      </a:r>
                      <a:r>
                        <a:rPr lang="zh-CN" sz="1400">
                          <a:latin typeface="微软雅黑"/>
                          <a:ea typeface="微软雅黑"/>
                        </a:rPr>
                        <a:t>投入的资金总和。</a:t>
                      </a:r>
                      <a:endParaRPr lang="zh-CN" sz="1400">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30169">
                <a:tc>
                  <a:txBody>
                    <a:bodyPr/>
                    <a:lstStyle/>
                    <a:p>
                      <a:r>
                        <a:rPr lang="zh-CN" sz="1400">
                          <a:solidFill>
                            <a:schemeClr val="tx1"/>
                          </a:solidFill>
                          <a:latin typeface="微软雅黑"/>
                          <a:ea typeface="微软雅黑"/>
                        </a:rPr>
                        <a:t>再投资境外企业或项目</a:t>
                      </a:r>
                      <a:r>
                        <a:rPr lang="en-US" sz="1400">
                          <a:solidFill>
                            <a:schemeClr val="tx1"/>
                          </a:solidFill>
                          <a:latin typeface="微软雅黑"/>
                          <a:ea typeface="微软雅黑"/>
                        </a:rPr>
                        <a:t>-</a:t>
                      </a:r>
                      <a:r>
                        <a:rPr lang="zh-CN" sz="1400">
                          <a:solidFill>
                            <a:schemeClr val="tx1"/>
                          </a:solidFill>
                          <a:latin typeface="微软雅黑"/>
                          <a:ea typeface="微软雅黑"/>
                        </a:rPr>
                        <a:t>年末从业人员数量（人）</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人</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400">
                        <a:solidFill>
                          <a:schemeClr val="tx1"/>
                        </a:solidFill>
                        <a:latin typeface="微软雅黑"/>
                        <a:ea typeface="微软雅黑"/>
                      </a:endParaRPr>
                    </a:p>
                  </a:txBody>
                  <a:tcPr marL="112527" marR="112527" marT="45731" marB="45731">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endParaRPr lang="zh-CN" sz="1400">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26171">
                <a:tc>
                  <a:txBody>
                    <a:bodyPr/>
                    <a:lstStyle/>
                    <a:p>
                      <a:r>
                        <a:rPr lang="zh-CN" sz="1400">
                          <a:solidFill>
                            <a:schemeClr val="tx1"/>
                          </a:solidFill>
                          <a:latin typeface="微软雅黑"/>
                          <a:ea typeface="微软雅黑"/>
                        </a:rPr>
                        <a:t>再投资境外企业或项目</a:t>
                      </a:r>
                      <a:r>
                        <a:rPr lang="en-US" sz="1400">
                          <a:solidFill>
                            <a:schemeClr val="tx1"/>
                          </a:solidFill>
                          <a:latin typeface="微软雅黑"/>
                          <a:ea typeface="微软雅黑"/>
                        </a:rPr>
                        <a:t>-</a:t>
                      </a:r>
                      <a:r>
                        <a:rPr lang="zh-CN" sz="1400">
                          <a:solidFill>
                            <a:schemeClr val="tx1"/>
                          </a:solidFill>
                          <a:latin typeface="微软雅黑"/>
                          <a:ea typeface="微软雅黑"/>
                        </a:rPr>
                        <a:t>年末从业人员数量，其中：外方</a:t>
                      </a:r>
                      <a:r>
                        <a:rPr lang="en-US" sz="1400">
                          <a:solidFill>
                            <a:schemeClr val="tx1"/>
                          </a:solidFill>
                          <a:latin typeface="微软雅黑"/>
                          <a:ea typeface="微软雅黑"/>
                        </a:rPr>
                        <a:t>(</a:t>
                      </a:r>
                      <a:r>
                        <a:rPr lang="zh-CN" sz="1400">
                          <a:solidFill>
                            <a:schemeClr val="tx1"/>
                          </a:solidFill>
                          <a:latin typeface="微软雅黑"/>
                          <a:ea typeface="微软雅黑"/>
                        </a:rPr>
                        <a:t>人</a:t>
                      </a:r>
                      <a:r>
                        <a:rPr lang="en-US" sz="1400">
                          <a:solidFill>
                            <a:schemeClr val="tx1"/>
                          </a:solidFill>
                          <a:latin typeface="微软雅黑"/>
                          <a:ea typeface="微软雅黑"/>
                        </a:rPr>
                        <a:t>)</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人</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zh-CN" sz="1400">
                        <a:solidFill>
                          <a:schemeClr val="tx1"/>
                        </a:solidFill>
                        <a:latin typeface="微软雅黑"/>
                        <a:ea typeface="微软雅黑"/>
                      </a:endParaRPr>
                    </a:p>
                  </a:txBody>
                  <a:tcPr marL="112527" marR="112527" marT="45731" marB="45731">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zh-CN" sz="1400">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pSp>
        <p:nvGrpSpPr>
          <p:cNvPr id="56" name="组合 55"/>
          <p:cNvGrpSpPr/>
          <p:nvPr/>
        </p:nvGrpSpPr>
        <p:grpSpPr>
          <a:xfrm>
            <a:off x="6465451" y="2671760"/>
            <a:ext cx="4716597" cy="3211100"/>
            <a:chOff x="5253863" y="1124744"/>
            <a:chExt cx="3832734" cy="3210357"/>
          </a:xfrm>
        </p:grpSpPr>
        <p:sp>
          <p:nvSpPr>
            <p:cNvPr id="28" name="矩形 27"/>
            <p:cNvSpPr/>
            <p:nvPr/>
          </p:nvSpPr>
          <p:spPr>
            <a:xfrm>
              <a:off x="6991605" y="1124744"/>
              <a:ext cx="1016555" cy="621069"/>
            </a:xfrm>
            <a:prstGeom prst="rect">
              <a:avLst/>
            </a:prstGeom>
            <a:solidFill>
              <a:schemeClr val="lt1"/>
            </a:solidFill>
            <a:ln w="28575" cap="flat" cmpd="sng">
              <a:solidFill>
                <a:schemeClr val="dk1"/>
              </a:solidFill>
              <a:prstDash val="solid"/>
            </a:ln>
          </p:spPr>
          <p:txBody>
            <a:bodyPr anchor="ctr"/>
            <a:lstStyle/>
            <a:p>
              <a:pPr algn="ctr"/>
              <a:r>
                <a:rPr lang="zh-CN" sz="1500">
                  <a:solidFill>
                    <a:schemeClr val="dk1"/>
                  </a:solidFill>
                  <a:latin typeface="微软雅黑"/>
                  <a:ea typeface="微软雅黑"/>
                </a:rPr>
                <a:t>境内企业</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A</a:t>
              </a:r>
              <a:endParaRPr lang="zh-CN" sz="1500">
                <a:solidFill>
                  <a:schemeClr val="dk1"/>
                </a:solidFill>
                <a:latin typeface="微软雅黑"/>
                <a:ea typeface="微软雅黑"/>
              </a:endParaRPr>
            </a:p>
          </p:txBody>
        </p:sp>
        <p:sp>
          <p:nvSpPr>
            <p:cNvPr id="29" name="矩形 28"/>
            <p:cNvSpPr/>
            <p:nvPr/>
          </p:nvSpPr>
          <p:spPr>
            <a:xfrm>
              <a:off x="5718564" y="2303875"/>
              <a:ext cx="1016555" cy="621069"/>
            </a:xfrm>
            <a:prstGeom prst="rect">
              <a:avLst/>
            </a:prstGeom>
            <a:solidFill>
              <a:schemeClr val="lt1"/>
            </a:solidFill>
            <a:ln w="28575" cap="flat" cmpd="sng">
              <a:solidFill>
                <a:schemeClr val="dk1"/>
              </a:solidFill>
              <a:prstDash val="solid"/>
            </a:ln>
          </p:spPr>
          <p:txBody>
            <a:bodyPr anchor="ctr"/>
            <a:lstStyle/>
            <a:p>
              <a:pPr algn="ctr"/>
              <a:r>
                <a:rPr lang="zh-CN" sz="1500">
                  <a:solidFill>
                    <a:schemeClr val="dk1"/>
                  </a:solidFill>
                  <a:latin typeface="微软雅黑"/>
                  <a:ea typeface="微软雅黑"/>
                </a:rPr>
                <a:t>中国香港</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B</a:t>
              </a:r>
              <a:endParaRPr lang="zh-CN" sz="1500">
                <a:solidFill>
                  <a:schemeClr val="dk1"/>
                </a:solidFill>
                <a:latin typeface="微软雅黑"/>
                <a:ea typeface="微软雅黑"/>
              </a:endParaRPr>
            </a:p>
          </p:txBody>
        </p:sp>
        <p:cxnSp>
          <p:nvCxnSpPr>
            <p:cNvPr id="30" name="直接连接符 29"/>
            <p:cNvCxnSpPr/>
            <p:nvPr/>
          </p:nvCxnSpPr>
          <p:spPr>
            <a:xfrm>
              <a:off x="5253863" y="1745813"/>
              <a:ext cx="1737742" cy="0"/>
            </a:xfrm>
            <a:prstGeom prst="line">
              <a:avLst/>
            </a:prstGeom>
            <a:ln w="19050">
              <a:solidFill>
                <a:schemeClr val="dk1">
                  <a:shade val="95000"/>
                </a:schemeClr>
              </a:solidFill>
              <a:prstDash val="solid"/>
            </a:ln>
          </p:spPr>
        </p:cxnSp>
        <p:sp>
          <p:nvSpPr>
            <p:cNvPr id="31" name="矩形 30"/>
            <p:cNvSpPr/>
            <p:nvPr/>
          </p:nvSpPr>
          <p:spPr>
            <a:xfrm>
              <a:off x="7790985" y="2290387"/>
              <a:ext cx="1295612" cy="922589"/>
            </a:xfrm>
            <a:prstGeom prst="rect">
              <a:avLst/>
            </a:prstGeom>
            <a:solidFill>
              <a:schemeClr val="lt1"/>
            </a:solidFill>
            <a:ln w="28575" cap="flat" cmpd="sng">
              <a:solidFill>
                <a:schemeClr val="dk1"/>
              </a:solidFill>
              <a:prstDash val="solid"/>
            </a:ln>
          </p:spPr>
          <p:txBody>
            <a:bodyPr anchor="ctr"/>
            <a:lstStyle/>
            <a:p>
              <a:pPr algn="ctr"/>
              <a:r>
                <a:rPr lang="zh-CN" sz="1500">
                  <a:solidFill>
                    <a:schemeClr val="dk1"/>
                  </a:solidFill>
                  <a:latin typeface="微软雅黑"/>
                  <a:ea typeface="微软雅黑"/>
                </a:rPr>
                <a:t>开曼群岛</a:t>
              </a:r>
              <a:r>
                <a:rPr lang="en-US" sz="1500">
                  <a:solidFill>
                    <a:schemeClr val="dk1"/>
                  </a:solidFill>
                  <a:latin typeface="微软雅黑"/>
                  <a:ea typeface="微软雅黑"/>
                </a:rPr>
                <a:t>/</a:t>
              </a:r>
              <a:endParaRPr lang="en-US" sz="1500">
                <a:solidFill>
                  <a:schemeClr val="dk1"/>
                </a:solidFill>
                <a:latin typeface="微软雅黑"/>
                <a:ea typeface="微软雅黑"/>
              </a:endParaRPr>
            </a:p>
            <a:p>
              <a:pPr algn="ctr"/>
              <a:r>
                <a:rPr lang="zh-CN" sz="1500">
                  <a:solidFill>
                    <a:srgbClr val="000000"/>
                  </a:solidFill>
                  <a:latin typeface="微软雅黑"/>
                  <a:ea typeface="微软雅黑"/>
                </a:rPr>
                <a:t>英属维尔京</a:t>
              </a:r>
              <a:r>
                <a:rPr lang="en-US" sz="1500">
                  <a:solidFill>
                    <a:srgbClr val="000000"/>
                  </a:solidFill>
                  <a:latin typeface="微软雅黑"/>
                  <a:ea typeface="微软雅黑"/>
                </a:rPr>
                <a:t>/</a:t>
              </a:r>
              <a:endParaRPr lang="en-US" sz="1500">
                <a:solidFill>
                  <a:srgbClr val="000000"/>
                </a:solidFill>
                <a:latin typeface="微软雅黑"/>
                <a:ea typeface="微软雅黑"/>
              </a:endParaRPr>
            </a:p>
            <a:p>
              <a:pPr algn="ctr"/>
              <a:r>
                <a:rPr lang="zh-CN" sz="1500">
                  <a:solidFill>
                    <a:srgbClr val="000000"/>
                  </a:solidFill>
                  <a:latin typeface="微软雅黑"/>
                  <a:ea typeface="微软雅黑"/>
                </a:rPr>
                <a:t>百慕大群岛</a:t>
              </a:r>
              <a:endParaRPr lang="zh-CN" sz="1500">
                <a:solidFill>
                  <a:schemeClr val="dk1"/>
                </a:solidFill>
                <a:latin typeface="微软雅黑"/>
                <a:ea typeface="微软雅黑"/>
              </a:endParaRPr>
            </a:p>
            <a:p>
              <a:pPr algn="ctr"/>
              <a:r>
                <a:rPr lang="en-US" sz="1500">
                  <a:solidFill>
                    <a:schemeClr val="dk1"/>
                  </a:solidFill>
                  <a:latin typeface="微软雅黑"/>
                  <a:ea typeface="微软雅黑"/>
                </a:rPr>
                <a:t>C</a:t>
              </a:r>
              <a:endParaRPr lang="zh-CN" sz="1500">
                <a:solidFill>
                  <a:schemeClr val="dk1"/>
                </a:solidFill>
                <a:latin typeface="微软雅黑"/>
                <a:ea typeface="微软雅黑"/>
              </a:endParaRPr>
            </a:p>
          </p:txBody>
        </p:sp>
        <p:sp>
          <p:nvSpPr>
            <p:cNvPr id="32" name="矩形 31"/>
            <p:cNvSpPr/>
            <p:nvPr/>
          </p:nvSpPr>
          <p:spPr>
            <a:xfrm>
              <a:off x="5718564" y="3356992"/>
              <a:ext cx="994545" cy="606946"/>
            </a:xfrm>
            <a:prstGeom prst="rect">
              <a:avLst/>
            </a:prstGeom>
            <a:solidFill>
              <a:schemeClr val="lt1"/>
            </a:solidFill>
            <a:ln w="28575" cap="flat" cmpd="sng">
              <a:solidFill>
                <a:schemeClr val="dk1"/>
              </a:solidFill>
              <a:prstDash val="solid"/>
            </a:ln>
          </p:spPr>
          <p:txBody>
            <a:bodyPr anchor="ctr"/>
            <a:lstStyle/>
            <a:p>
              <a:pPr algn="ctr"/>
              <a:r>
                <a:rPr lang="zh-CN" sz="1500">
                  <a:solidFill>
                    <a:schemeClr val="dk1"/>
                  </a:solidFill>
                  <a:latin typeface="微软雅黑"/>
                  <a:ea typeface="微软雅黑"/>
                </a:rPr>
                <a:t>巴西</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D</a:t>
              </a:r>
              <a:endParaRPr lang="zh-CN" sz="1500">
                <a:solidFill>
                  <a:schemeClr val="dk1"/>
                </a:solidFill>
                <a:latin typeface="微软雅黑"/>
                <a:ea typeface="微软雅黑"/>
              </a:endParaRPr>
            </a:p>
          </p:txBody>
        </p:sp>
        <p:sp>
          <p:nvSpPr>
            <p:cNvPr id="33" name="矩形 32"/>
            <p:cNvSpPr/>
            <p:nvPr/>
          </p:nvSpPr>
          <p:spPr>
            <a:xfrm>
              <a:off x="7790985" y="3645024"/>
              <a:ext cx="1295612" cy="690077"/>
            </a:xfrm>
            <a:prstGeom prst="rect">
              <a:avLst/>
            </a:prstGeom>
            <a:solidFill>
              <a:schemeClr val="lt1"/>
            </a:solidFill>
            <a:ln w="28575" cap="flat" cmpd="sng">
              <a:solidFill>
                <a:schemeClr val="dk1"/>
              </a:solidFill>
              <a:prstDash val="solid"/>
            </a:ln>
          </p:spPr>
          <p:txBody>
            <a:bodyPr anchor="ctr"/>
            <a:lstStyle/>
            <a:p>
              <a:pPr algn="ctr"/>
              <a:r>
                <a:rPr lang="zh-CN" sz="1500">
                  <a:solidFill>
                    <a:schemeClr val="dk1"/>
                  </a:solidFill>
                  <a:latin typeface="微软雅黑"/>
                  <a:ea typeface="微软雅黑"/>
                </a:rPr>
                <a:t>美国</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E</a:t>
              </a:r>
              <a:endParaRPr lang="zh-CN" sz="1500">
                <a:solidFill>
                  <a:schemeClr val="dk1"/>
                </a:solidFill>
                <a:latin typeface="微软雅黑"/>
                <a:ea typeface="微软雅黑"/>
              </a:endParaRPr>
            </a:p>
          </p:txBody>
        </p:sp>
        <p:cxnSp>
          <p:nvCxnSpPr>
            <p:cNvPr id="34" name="直接箭头连接符 33"/>
            <p:cNvCxnSpPr>
              <a:stCxn id="28" idx="2"/>
              <a:endCxn id="29" idx="0"/>
            </p:cNvCxnSpPr>
            <p:nvPr/>
          </p:nvCxnSpPr>
          <p:spPr>
            <a:xfrm flipH="1">
              <a:off x="6226842" y="1745813"/>
              <a:ext cx="1273041" cy="558062"/>
            </a:xfrm>
            <a:prstGeom prst="straightConnector1">
              <a:avLst/>
            </a:prstGeom>
            <a:ln w="9525">
              <a:solidFill>
                <a:schemeClr val="dk1">
                  <a:shade val="95000"/>
                </a:schemeClr>
              </a:solidFill>
              <a:prstDash val="solid"/>
              <a:tailEnd type="arrow"/>
            </a:ln>
          </p:spPr>
        </p:cxnSp>
        <p:cxnSp>
          <p:nvCxnSpPr>
            <p:cNvPr id="35" name="直接箭头连接符 34"/>
            <p:cNvCxnSpPr>
              <a:stCxn id="28" idx="2"/>
              <a:endCxn id="31" idx="0"/>
            </p:cNvCxnSpPr>
            <p:nvPr/>
          </p:nvCxnSpPr>
          <p:spPr>
            <a:xfrm>
              <a:off x="7499883" y="1745813"/>
              <a:ext cx="938908" cy="544574"/>
            </a:xfrm>
            <a:prstGeom prst="straightConnector1">
              <a:avLst/>
            </a:prstGeom>
            <a:ln w="9525">
              <a:solidFill>
                <a:schemeClr val="dk1">
                  <a:shade val="95000"/>
                </a:schemeClr>
              </a:solidFill>
              <a:prstDash val="solid"/>
              <a:tailEnd type="arrow"/>
            </a:ln>
          </p:spPr>
        </p:cxnSp>
        <p:cxnSp>
          <p:nvCxnSpPr>
            <p:cNvPr id="36" name="直接箭头连接符 35"/>
            <p:cNvCxnSpPr>
              <a:stCxn id="29" idx="2"/>
              <a:endCxn id="32" idx="0"/>
            </p:cNvCxnSpPr>
            <p:nvPr/>
          </p:nvCxnSpPr>
          <p:spPr>
            <a:xfrm flipH="1">
              <a:off x="6215837" y="2924944"/>
              <a:ext cx="11005" cy="432048"/>
            </a:xfrm>
            <a:prstGeom prst="straightConnector1">
              <a:avLst/>
            </a:prstGeom>
            <a:ln w="9525">
              <a:solidFill>
                <a:schemeClr val="dk1">
                  <a:shade val="95000"/>
                </a:schemeClr>
              </a:solidFill>
              <a:prstDash val="solid"/>
              <a:tailEnd type="arrow"/>
            </a:ln>
          </p:spPr>
        </p:cxnSp>
        <p:cxnSp>
          <p:nvCxnSpPr>
            <p:cNvPr id="37" name="直接箭头连接符 36"/>
            <p:cNvCxnSpPr>
              <a:stCxn id="31" idx="2"/>
              <a:endCxn id="33" idx="0"/>
            </p:cNvCxnSpPr>
            <p:nvPr/>
          </p:nvCxnSpPr>
          <p:spPr>
            <a:xfrm>
              <a:off x="8438791" y="3212976"/>
              <a:ext cx="0" cy="432048"/>
            </a:xfrm>
            <a:prstGeom prst="straightConnector1">
              <a:avLst/>
            </a:prstGeom>
            <a:ln w="9525">
              <a:solidFill>
                <a:schemeClr val="dk1">
                  <a:shade val="95000"/>
                </a:schemeClr>
              </a:solidFill>
              <a:prstDash val="solid"/>
              <a:tailEnd type="arrow"/>
            </a:ln>
          </p:spPr>
        </p:cxnSp>
        <p:sp>
          <p:nvSpPr>
            <p:cNvPr id="38" name="TextBox 37"/>
            <p:cNvSpPr txBox="1"/>
            <p:nvPr/>
          </p:nvSpPr>
          <p:spPr>
            <a:xfrm>
              <a:off x="5347277" y="1391870"/>
              <a:ext cx="618810" cy="323090"/>
            </a:xfrm>
            <a:prstGeom prst="rect">
              <a:avLst/>
            </a:prstGeom>
            <a:noFill/>
          </p:spPr>
          <p:txBody>
            <a:bodyPr wrap="square">
              <a:spAutoFit/>
            </a:bodyPr>
            <a:lstStyle/>
            <a:p>
              <a:r>
                <a:rPr lang="zh-CN" sz="1500">
                  <a:latin typeface="微软雅黑"/>
                  <a:ea typeface="微软雅黑"/>
                </a:rPr>
                <a:t>境内</a:t>
              </a:r>
              <a:endParaRPr lang="zh-CN" sz="1500">
                <a:latin typeface="微软雅黑"/>
                <a:ea typeface="微软雅黑"/>
              </a:endParaRPr>
            </a:p>
          </p:txBody>
        </p:sp>
        <p:sp>
          <p:nvSpPr>
            <p:cNvPr id="39" name="TextBox 38"/>
            <p:cNvSpPr txBox="1"/>
            <p:nvPr/>
          </p:nvSpPr>
          <p:spPr>
            <a:xfrm>
              <a:off x="5347277" y="1805917"/>
              <a:ext cx="618810" cy="323090"/>
            </a:xfrm>
            <a:prstGeom prst="rect">
              <a:avLst/>
            </a:prstGeom>
            <a:noFill/>
          </p:spPr>
          <p:txBody>
            <a:bodyPr wrap="square">
              <a:spAutoFit/>
            </a:bodyPr>
            <a:lstStyle/>
            <a:p>
              <a:r>
                <a:rPr lang="zh-CN" sz="1500">
                  <a:latin typeface="微软雅黑"/>
                  <a:ea typeface="微软雅黑"/>
                </a:rPr>
                <a:t>境外</a:t>
              </a:r>
              <a:endParaRPr lang="zh-CN" sz="1500">
                <a:latin typeface="微软雅黑"/>
                <a:ea typeface="微软雅黑"/>
              </a:endParaRPr>
            </a:p>
          </p:txBody>
        </p:sp>
      </p:grpSp>
      <p:sp>
        <p:nvSpPr>
          <p:cNvPr id="40" name="椭圆 39"/>
          <p:cNvSpPr/>
          <p:nvPr/>
        </p:nvSpPr>
        <p:spPr>
          <a:xfrm>
            <a:off x="6892730" y="4793912"/>
            <a:ext cx="1550204" cy="830863"/>
          </a:xfrm>
          <a:prstGeom prst="ellipse">
            <a:avLst/>
          </a:prstGeom>
          <a:noFill/>
          <a:ln w="28575">
            <a:solidFill>
              <a:srgbClr val="FF0000"/>
            </a:solidFill>
            <a:prstDash val="solid"/>
          </a:ln>
        </p:spPr>
        <p:txBody>
          <a:bodyPr lIns="103829" tIns="51913" rIns="103829" bIns="51913" anchor="ctr"/>
          <a:lstStyle/>
          <a:p>
            <a:pPr algn="ctr"/>
            <a:endParaRPr lang="zh-CN" sz="1500">
              <a:solidFill>
                <a:schemeClr val="lt1"/>
              </a:solidFill>
              <a:latin typeface="微软雅黑"/>
              <a:ea typeface="微软雅黑"/>
            </a:endParaRPr>
          </a:p>
        </p:txBody>
      </p:sp>
      <p:sp>
        <p:nvSpPr>
          <p:cNvPr id="41" name="椭圆 40"/>
          <p:cNvSpPr/>
          <p:nvPr/>
        </p:nvSpPr>
        <p:spPr>
          <a:xfrm>
            <a:off x="9405074" y="5052308"/>
            <a:ext cx="1911131" cy="1004616"/>
          </a:xfrm>
          <a:prstGeom prst="ellipse">
            <a:avLst/>
          </a:prstGeom>
          <a:noFill/>
          <a:ln w="28575">
            <a:solidFill>
              <a:srgbClr val="FF0000"/>
            </a:solidFill>
            <a:prstDash val="solid"/>
          </a:ln>
        </p:spPr>
        <p:txBody>
          <a:bodyPr lIns="103829" tIns="51913" rIns="103829" bIns="51913" anchor="ctr"/>
          <a:lstStyle/>
          <a:p>
            <a:pPr algn="ctr"/>
            <a:endParaRPr lang="zh-CN" sz="1500">
              <a:solidFill>
                <a:schemeClr val="lt1"/>
              </a:solidFill>
              <a:latin typeface="微软雅黑"/>
              <a:ea typeface="微软雅黑"/>
            </a:endParaRPr>
          </a:p>
        </p:txBody>
      </p:sp>
      <p:sp>
        <p:nvSpPr>
          <p:cNvPr id="47" name="文本框 14"/>
          <p:cNvSpPr txBox="1"/>
          <p:nvPr/>
        </p:nvSpPr>
        <p:spPr>
          <a:xfrm>
            <a:off x="703668" y="1046398"/>
            <a:ext cx="10933183" cy="1579603"/>
          </a:xfrm>
          <a:prstGeom prst="rect">
            <a:avLst/>
          </a:prstGeom>
          <a:noFill/>
          <a:ln>
            <a:noFill/>
          </a:ln>
        </p:spPr>
        <p:txBody>
          <a:bodyPr wrap="square" lIns="103829" tIns="51913" rIns="103829" bIns="51913">
            <a:spAutoFit/>
          </a:bodyPr>
          <a:lstStyle>
            <a:lvl1pPr marL="0" lvl="0" algn="l" defTabSz="914400">
              <a:defRPr sz="1800" kern="1200">
                <a:solidFill>
                  <a:schemeClr val="tx1"/>
                </a:solidFill>
                <a:latin typeface="Palatino Linotype"/>
                <a:ea typeface="宋体"/>
              </a:defRPr>
            </a:lvl1pPr>
            <a:lvl2pPr marL="457200" lvl="1" algn="l" defTabSz="914400">
              <a:defRPr sz="1800" kern="1200">
                <a:solidFill>
                  <a:schemeClr val="tx1"/>
                </a:solidFill>
                <a:latin typeface="Palatino Linotype"/>
                <a:ea typeface="宋体"/>
              </a:defRPr>
            </a:lvl2pPr>
            <a:lvl3pPr marL="914400" lvl="2" algn="l" defTabSz="914400">
              <a:defRPr sz="1800" kern="1200">
                <a:solidFill>
                  <a:schemeClr val="tx1"/>
                </a:solidFill>
                <a:latin typeface="Palatino Linotype"/>
                <a:ea typeface="宋体"/>
              </a:defRPr>
            </a:lvl3pPr>
            <a:lvl4pPr marL="1371600" lvl="3" algn="l" defTabSz="914400">
              <a:defRPr sz="1800" kern="1200">
                <a:solidFill>
                  <a:schemeClr val="tx1"/>
                </a:solidFill>
                <a:latin typeface="Palatino Linotype"/>
                <a:ea typeface="宋体"/>
              </a:defRPr>
            </a:lvl4pPr>
            <a:lvl5pPr marL="1828800" lvl="4" algn="l" defTabSz="914400">
              <a:defRPr sz="1800" kern="1200">
                <a:solidFill>
                  <a:schemeClr val="tx1"/>
                </a:solidFill>
                <a:latin typeface="Palatino Linotype"/>
                <a:ea typeface="宋体"/>
              </a:defRPr>
            </a:lvl5pPr>
            <a:lvl6pPr marL="2286000" lvl="5" algn="l" defTabSz="914400">
              <a:defRPr sz="1800" kern="1200">
                <a:solidFill>
                  <a:schemeClr val="tx1"/>
                </a:solidFill>
                <a:latin typeface="Palatino Linotype"/>
                <a:ea typeface="宋体"/>
              </a:defRPr>
            </a:lvl6pPr>
            <a:lvl7pPr marL="2743200" lvl="6" algn="l" defTabSz="914400">
              <a:defRPr sz="1800" kern="1200">
                <a:solidFill>
                  <a:schemeClr val="tx1"/>
                </a:solidFill>
                <a:latin typeface="Palatino Linotype"/>
                <a:ea typeface="宋体"/>
              </a:defRPr>
            </a:lvl7pPr>
            <a:lvl8pPr marL="3200400" lvl="7" algn="l" defTabSz="914400">
              <a:defRPr sz="1800" kern="1200">
                <a:solidFill>
                  <a:schemeClr val="tx1"/>
                </a:solidFill>
                <a:latin typeface="Palatino Linotype"/>
                <a:ea typeface="宋体"/>
              </a:defRPr>
            </a:lvl8pPr>
            <a:lvl9pPr marL="3657600" lvl="8" algn="l" defTabSz="914400">
              <a:defRPr sz="1800" kern="1200">
                <a:solidFill>
                  <a:schemeClr val="tx1"/>
                </a:solidFill>
                <a:latin typeface="Palatino Linotype"/>
                <a:ea typeface="宋体"/>
              </a:defRPr>
            </a:lvl9pPr>
          </a:lstStyle>
          <a:p>
            <a:pPr>
              <a:lnSpc>
                <a:spcPts val="2270"/>
              </a:lnSpc>
            </a:pPr>
            <a:r>
              <a:rPr lang="zh-CN" b="1">
                <a:solidFill>
                  <a:srgbClr val="000000"/>
                </a:solidFill>
                <a:latin typeface="微软雅黑"/>
                <a:ea typeface="微软雅黑"/>
              </a:rPr>
              <a:t>主要概念及指标解释</a:t>
            </a:r>
            <a:r>
              <a:rPr lang="en-US" b="1">
                <a:latin typeface="微软雅黑"/>
                <a:ea typeface="微软雅黑"/>
              </a:rPr>
              <a:t>——</a:t>
            </a:r>
            <a:r>
              <a:rPr lang="zh-CN" b="1" kern="0">
                <a:latin typeface="微软雅黑"/>
                <a:ea typeface="微软雅黑"/>
              </a:rPr>
              <a:t>国家</a:t>
            </a:r>
            <a:r>
              <a:rPr lang="en-US" b="1" kern="0">
                <a:latin typeface="微软雅黑"/>
                <a:ea typeface="微软雅黑"/>
              </a:rPr>
              <a:t>(</a:t>
            </a:r>
            <a:r>
              <a:rPr lang="zh-CN" b="1" kern="0">
                <a:latin typeface="微软雅黑"/>
                <a:ea typeface="微软雅黑"/>
              </a:rPr>
              <a:t>地区</a:t>
            </a:r>
            <a:r>
              <a:rPr lang="en-US" b="1" kern="0">
                <a:latin typeface="微软雅黑"/>
                <a:ea typeface="微软雅黑"/>
              </a:rPr>
              <a:t>)</a:t>
            </a:r>
            <a:endParaRPr lang="en-US" b="1">
              <a:latin typeface="微软雅黑"/>
              <a:ea typeface="微软雅黑"/>
            </a:endParaRPr>
          </a:p>
          <a:p>
            <a:pPr marL="106680" indent="-106680">
              <a:lnSpc>
                <a:spcPts val="2270"/>
              </a:lnSpc>
              <a:buFont typeface="Arial" charset="0"/>
              <a:buChar char="•"/>
            </a:pPr>
            <a:r>
              <a:rPr lang="zh-CN" sz="1500">
                <a:solidFill>
                  <a:srgbClr val="000000"/>
                </a:solidFill>
                <a:latin typeface="微软雅黑"/>
                <a:ea typeface="微软雅黑"/>
              </a:rPr>
              <a:t>对外直接投资的国家</a:t>
            </a:r>
            <a:r>
              <a:rPr lang="en-US" sz="1500">
                <a:solidFill>
                  <a:srgbClr val="000000"/>
                </a:solidFill>
                <a:latin typeface="微软雅黑"/>
                <a:ea typeface="微软雅黑"/>
              </a:rPr>
              <a:t>(</a:t>
            </a:r>
            <a:r>
              <a:rPr lang="zh-CN" sz="1500">
                <a:solidFill>
                  <a:srgbClr val="000000"/>
                </a:solidFill>
                <a:latin typeface="微软雅黑"/>
                <a:ea typeface="微软雅黑"/>
              </a:rPr>
              <a:t>地区</a:t>
            </a:r>
            <a:r>
              <a:rPr lang="en-US" sz="1500">
                <a:solidFill>
                  <a:srgbClr val="000000"/>
                </a:solidFill>
                <a:latin typeface="微软雅黑"/>
                <a:ea typeface="微软雅黑"/>
              </a:rPr>
              <a:t>)</a:t>
            </a:r>
            <a:r>
              <a:rPr lang="zh-CN" sz="1500">
                <a:solidFill>
                  <a:srgbClr val="000000"/>
                </a:solidFill>
                <a:latin typeface="微软雅黑"/>
                <a:ea typeface="微软雅黑"/>
              </a:rPr>
              <a:t>按</a:t>
            </a:r>
            <a:r>
              <a:rPr lang="zh-CN" sz="1500" b="1">
                <a:solidFill>
                  <a:srgbClr val="000000"/>
                </a:solidFill>
                <a:latin typeface="微软雅黑"/>
                <a:ea typeface="微软雅黑"/>
              </a:rPr>
              <a:t>首个投资目的国家（地区</a:t>
            </a:r>
            <a:r>
              <a:rPr lang="en-US" sz="1500" b="1">
                <a:solidFill>
                  <a:srgbClr val="000000"/>
                </a:solidFill>
                <a:latin typeface="微软雅黑"/>
                <a:ea typeface="微软雅黑"/>
              </a:rPr>
              <a:t>)</a:t>
            </a:r>
            <a:r>
              <a:rPr lang="zh-CN" sz="1500">
                <a:solidFill>
                  <a:srgbClr val="000000"/>
                </a:solidFill>
                <a:latin typeface="微软雅黑"/>
                <a:ea typeface="微软雅黑"/>
              </a:rPr>
              <a:t>进行统计。直接投资的首个流入国家（地区）是</a:t>
            </a:r>
            <a:r>
              <a:rPr lang="zh-CN" sz="1500" b="1">
                <a:solidFill>
                  <a:srgbClr val="000000"/>
                </a:solidFill>
                <a:latin typeface="微软雅黑"/>
                <a:ea typeface="微软雅黑"/>
              </a:rPr>
              <a:t>英属维尔京、开曼群岛、百慕大群岛</a:t>
            </a:r>
            <a:r>
              <a:rPr lang="zh-CN" sz="1500">
                <a:solidFill>
                  <a:srgbClr val="000000"/>
                </a:solidFill>
                <a:latin typeface="微软雅黑"/>
                <a:ea typeface="微软雅黑"/>
              </a:rPr>
              <a:t>，按首个投资目的国家（地区）进行统计。</a:t>
            </a:r>
            <a:endParaRPr lang="en-US" sz="1500">
              <a:solidFill>
                <a:srgbClr val="000000"/>
              </a:solidFill>
              <a:latin typeface="微软雅黑"/>
              <a:ea typeface="微软雅黑"/>
            </a:endParaRPr>
          </a:p>
          <a:p>
            <a:pPr marL="106680" indent="-106680">
              <a:lnSpc>
                <a:spcPts val="2270"/>
              </a:lnSpc>
              <a:buFont typeface="Arial" charset="0"/>
              <a:buChar char="•"/>
            </a:pPr>
            <a:r>
              <a:rPr lang="zh-CN" sz="1500">
                <a:solidFill>
                  <a:srgbClr val="000000"/>
                </a:solidFill>
                <a:latin typeface="微软雅黑"/>
                <a:ea typeface="微软雅黑"/>
              </a:rPr>
              <a:t>再投资境外企业情况表，按境外企业</a:t>
            </a:r>
            <a:r>
              <a:rPr lang="zh-CN" sz="1500" b="1">
                <a:solidFill>
                  <a:srgbClr val="000000"/>
                </a:solidFill>
                <a:latin typeface="微软雅黑"/>
                <a:ea typeface="微软雅黑"/>
              </a:rPr>
              <a:t>再投资的最终国家（地区）</a:t>
            </a:r>
            <a:r>
              <a:rPr lang="zh-CN" sz="1500">
                <a:solidFill>
                  <a:srgbClr val="000000"/>
                </a:solidFill>
                <a:latin typeface="微软雅黑"/>
                <a:ea typeface="微软雅黑"/>
              </a:rPr>
              <a:t>分别填报。</a:t>
            </a:r>
            <a:r>
              <a:rPr lang="zh-CN" sz="1500" b="1">
                <a:solidFill>
                  <a:srgbClr val="FF0000"/>
                </a:solidFill>
                <a:latin typeface="微软雅黑"/>
                <a:ea typeface="微软雅黑"/>
              </a:rPr>
              <a:t>不属于再投资统计范畴</a:t>
            </a:r>
            <a:r>
              <a:rPr lang="zh-CN" sz="1500" b="1">
                <a:latin typeface="微软雅黑"/>
                <a:ea typeface="微软雅黑"/>
              </a:rPr>
              <a:t>：境外企业在本企业注册国家（地区）内进行的再投资活动；境外企业再投资回中国内地的投资属返程投资。</a:t>
            </a:r>
            <a:endParaRPr lang="en-US" sz="1500" b="1">
              <a:latin typeface="微软雅黑"/>
              <a:ea typeface="微软雅黑"/>
            </a:endParaRPr>
          </a:p>
        </p:txBody>
      </p:sp>
      <p:sp>
        <p:nvSpPr>
          <p:cNvPr id="49" name="TextBox 48"/>
          <p:cNvSpPr txBox="1"/>
          <p:nvPr/>
        </p:nvSpPr>
        <p:spPr>
          <a:xfrm>
            <a:off x="13184307" y="980218"/>
            <a:ext cx="3190093" cy="7799254"/>
          </a:xfrm>
          <a:prstGeom prst="rect">
            <a:avLst/>
          </a:prstGeom>
          <a:noFill/>
        </p:spPr>
        <p:txBody>
          <a:bodyPr wrap="square" lIns="103829" tIns="51913" rIns="103829" bIns="51913">
            <a:spAutoFit/>
          </a:bodyPr>
          <a:lstStyle/>
          <a:p>
            <a:r>
              <a:rPr lang="zh-CN">
                <a:solidFill>
                  <a:srgbClr val="FF0000"/>
                </a:solidFill>
                <a:latin typeface="微软雅黑"/>
                <a:ea typeface="微软雅黑"/>
              </a:rPr>
              <a:t>需要增加修订内容</a:t>
            </a:r>
            <a:endParaRPr lang="en-US">
              <a:solidFill>
                <a:srgbClr val="FF0000"/>
              </a:solidFill>
              <a:latin typeface="微软雅黑"/>
              <a:ea typeface="微软雅黑"/>
            </a:endParaRPr>
          </a:p>
          <a:p>
            <a:r>
              <a:rPr lang="zh-CN">
                <a:latin typeface="微软雅黑"/>
                <a:ea typeface="微软雅黑"/>
              </a:rPr>
              <a:t>原统计口径：</a:t>
            </a:r>
            <a:r>
              <a:rPr lang="zh-CN">
                <a:solidFill>
                  <a:srgbClr val="000000"/>
                </a:solidFill>
                <a:latin typeface="微软雅黑"/>
                <a:ea typeface="微软雅黑"/>
              </a:rPr>
              <a:t>对外直接投资的国家</a:t>
            </a:r>
            <a:r>
              <a:rPr lang="en-US">
                <a:solidFill>
                  <a:srgbClr val="000000"/>
                </a:solidFill>
                <a:latin typeface="微软雅黑"/>
                <a:ea typeface="微软雅黑"/>
              </a:rPr>
              <a:t>(</a:t>
            </a:r>
            <a:r>
              <a:rPr lang="zh-CN">
                <a:solidFill>
                  <a:srgbClr val="000000"/>
                </a:solidFill>
                <a:latin typeface="微软雅黑"/>
                <a:ea typeface="微软雅黑"/>
              </a:rPr>
              <a:t>地区</a:t>
            </a:r>
            <a:r>
              <a:rPr lang="en-US">
                <a:solidFill>
                  <a:srgbClr val="000000"/>
                </a:solidFill>
                <a:latin typeface="微软雅黑"/>
                <a:ea typeface="微软雅黑"/>
              </a:rPr>
              <a:t>)</a:t>
            </a:r>
            <a:r>
              <a:rPr lang="zh-CN">
                <a:solidFill>
                  <a:srgbClr val="000000"/>
                </a:solidFill>
                <a:latin typeface="微软雅黑"/>
                <a:ea typeface="微软雅黑"/>
              </a:rPr>
              <a:t>按</a:t>
            </a:r>
            <a:r>
              <a:rPr lang="zh-CN" b="1">
                <a:solidFill>
                  <a:srgbClr val="000000"/>
                </a:solidFill>
                <a:latin typeface="微软雅黑"/>
                <a:ea typeface="微软雅黑"/>
              </a:rPr>
              <a:t>首个投资目的国家（地区</a:t>
            </a:r>
            <a:r>
              <a:rPr lang="en-US" b="1">
                <a:solidFill>
                  <a:srgbClr val="000000"/>
                </a:solidFill>
                <a:latin typeface="微软雅黑"/>
                <a:ea typeface="微软雅黑"/>
              </a:rPr>
              <a:t>)</a:t>
            </a:r>
            <a:r>
              <a:rPr lang="zh-CN">
                <a:solidFill>
                  <a:srgbClr val="000000"/>
                </a:solidFill>
                <a:latin typeface="微软雅黑"/>
                <a:ea typeface="微软雅黑"/>
              </a:rPr>
              <a:t>进行统计。如果直接投资的首个流入国家（地区）是</a:t>
            </a:r>
            <a:r>
              <a:rPr lang="zh-CN" b="1">
                <a:solidFill>
                  <a:srgbClr val="000000"/>
                </a:solidFill>
                <a:latin typeface="微软雅黑"/>
                <a:ea typeface="微软雅黑"/>
              </a:rPr>
              <a:t>英属维尔京、开曼群岛、百慕大群岛</a:t>
            </a:r>
            <a:r>
              <a:rPr lang="zh-CN">
                <a:solidFill>
                  <a:srgbClr val="000000"/>
                </a:solidFill>
                <a:latin typeface="微软雅黑"/>
                <a:ea typeface="微软雅黑"/>
              </a:rPr>
              <a:t>，需将下一个实体境外企业（有雇员、办公室）存在的国家（地区）作为直接投资的国家（地区）进行统计，</a:t>
            </a:r>
            <a:r>
              <a:rPr lang="zh-CN" b="1">
                <a:solidFill>
                  <a:srgbClr val="000000"/>
                </a:solidFill>
                <a:latin typeface="微软雅黑"/>
                <a:ea typeface="微软雅黑"/>
              </a:rPr>
              <a:t>但</a:t>
            </a:r>
            <a:r>
              <a:rPr lang="zh-CN">
                <a:solidFill>
                  <a:srgbClr val="000000"/>
                </a:solidFill>
                <a:latin typeface="微软雅黑"/>
                <a:ea typeface="微软雅黑"/>
              </a:rPr>
              <a:t>当下属实体企业是</a:t>
            </a:r>
            <a:r>
              <a:rPr lang="zh-CN" b="1">
                <a:solidFill>
                  <a:srgbClr val="000000"/>
                </a:solidFill>
                <a:latin typeface="微软雅黑"/>
                <a:ea typeface="微软雅黑"/>
              </a:rPr>
              <a:t>中国大陆企业</a:t>
            </a:r>
            <a:r>
              <a:rPr lang="zh-CN">
                <a:solidFill>
                  <a:srgbClr val="000000"/>
                </a:solidFill>
                <a:latin typeface="微软雅黑"/>
                <a:ea typeface="微软雅黑"/>
              </a:rPr>
              <a:t>时，应将英属维尔京、开曼群岛、百慕大群岛作为首个投资目的国家（地区）进行统计</a:t>
            </a:r>
            <a:r>
              <a:rPr lang="zh-CN">
                <a:solidFill>
                  <a:srgbClr val="000000"/>
                </a:solidFill>
                <a:latin typeface="微软雅黑"/>
                <a:ea typeface="微软雅黑"/>
              </a:rPr>
              <a:t>。</a:t>
            </a:r>
            <a:endParaRPr lang="en-US">
              <a:solidFill>
                <a:srgbClr val="000000"/>
              </a:solidFill>
              <a:latin typeface="微软雅黑"/>
              <a:ea typeface="微软雅黑"/>
            </a:endParaRPr>
          </a:p>
          <a:p>
            <a:endParaRPr lang="en-US">
              <a:solidFill>
                <a:srgbClr val="000000"/>
              </a:solidFill>
              <a:latin typeface="微软雅黑"/>
              <a:ea typeface="微软雅黑"/>
            </a:endParaRPr>
          </a:p>
          <a:p>
            <a:r>
              <a:rPr lang="zh-CN">
                <a:latin typeface="微软雅黑"/>
                <a:ea typeface="微软雅黑"/>
              </a:rPr>
              <a:t>本年度修改：根据</a:t>
            </a:r>
            <a:r>
              <a:rPr lang="zh-CN">
                <a:latin typeface="微软雅黑"/>
                <a:ea typeface="微软雅黑"/>
              </a:rPr>
              <a:t>文件，首个投资国家为避税地，开曼群岛等，填写境外直接投资表</a:t>
            </a:r>
            <a:r>
              <a:rPr lang="zh-CN">
                <a:latin typeface="微软雅黑"/>
                <a:ea typeface="微软雅黑"/>
              </a:rPr>
              <a:t>。再投资情况表填写最后实体境外企业。</a:t>
            </a:r>
            <a:endParaRPr lang="en-US">
              <a:latin typeface="微软雅黑"/>
              <a:ea typeface="微软雅黑"/>
            </a:endParaRPr>
          </a:p>
          <a:p>
            <a:endParaRPr lang="zh-CN">
              <a:solidFill>
                <a:srgbClr val="000000"/>
              </a:solidFill>
              <a:latin typeface="微软雅黑"/>
              <a:ea typeface="微软雅黑"/>
            </a:endParaRPr>
          </a:p>
          <a:p>
            <a:endParaRPr lang="zh-CN">
              <a:latin typeface="微软雅黑"/>
              <a:ea typeface="微软雅黑"/>
            </a:endParaRPr>
          </a:p>
        </p:txBody>
      </p:sp>
      <p:sp>
        <p:nvSpPr>
          <p:cNvPr id="5" name="矩形 4"/>
          <p:cNvSpPr/>
          <p:nvPr/>
        </p:nvSpPr>
        <p:spPr>
          <a:xfrm>
            <a:off x="158090" y="3304484"/>
            <a:ext cx="6095207" cy="2182332"/>
          </a:xfrm>
          <a:prstGeom prst="rect">
            <a:avLst/>
          </a:prstGeom>
        </p:spPr>
        <p:txBody>
          <a:bodyPr lIns="103829" tIns="51913" rIns="103829" bIns="51913">
            <a:spAutoFit/>
          </a:bodyPr>
          <a:lstStyle/>
          <a:p>
            <a:pPr>
              <a:lnSpc>
                <a:spcPct val="150000"/>
              </a:lnSpc>
            </a:pPr>
            <a:r>
              <a:rPr lang="zh-CN" sz="1500" b="1">
                <a:solidFill>
                  <a:srgbClr val="FF0000"/>
                </a:solidFill>
                <a:latin typeface="微软雅黑"/>
                <a:ea typeface="微软雅黑"/>
              </a:rPr>
              <a:t>注：</a:t>
            </a:r>
            <a:r>
              <a:rPr lang="zh-CN" sz="1500">
                <a:latin typeface="微软雅黑"/>
                <a:ea typeface="微软雅黑"/>
              </a:rPr>
              <a:t>虽统计制度规定如上文所述</a:t>
            </a:r>
            <a:r>
              <a:rPr lang="zh-CN" sz="1500">
                <a:solidFill>
                  <a:srgbClr val="000000"/>
                </a:solidFill>
                <a:latin typeface="微软雅黑"/>
                <a:ea typeface="微软雅黑"/>
              </a:rPr>
              <a:t>，但</a:t>
            </a:r>
            <a:r>
              <a:rPr lang="zh-CN" sz="1500">
                <a:latin typeface="微软雅黑"/>
                <a:ea typeface="微软雅黑"/>
              </a:rPr>
              <a:t>自</a:t>
            </a:r>
            <a:r>
              <a:rPr lang="en-US" sz="1500">
                <a:latin typeface="微软雅黑"/>
                <a:ea typeface="微软雅黑"/>
              </a:rPr>
              <a:t>2014</a:t>
            </a:r>
            <a:r>
              <a:rPr lang="zh-CN" sz="1500">
                <a:latin typeface="微软雅黑"/>
                <a:ea typeface="微软雅黑"/>
              </a:rPr>
              <a:t>年起若首个投资地为</a:t>
            </a:r>
            <a:r>
              <a:rPr lang="zh-CN" sz="1500">
                <a:latin typeface="微软雅黑"/>
                <a:ea typeface="微软雅黑"/>
              </a:rPr>
              <a:t>英属维尔京、开曼群岛、百慕大群岛</a:t>
            </a:r>
            <a:r>
              <a:rPr lang="zh-CN" sz="1500">
                <a:latin typeface="微软雅黑"/>
                <a:ea typeface="微软雅黑"/>
              </a:rPr>
              <a:t>等地，则商务部和省级商务主管颁布的</a:t>
            </a:r>
            <a:r>
              <a:rPr lang="en-US" sz="1500">
                <a:solidFill>
                  <a:srgbClr val="C00000"/>
                </a:solidFill>
                <a:latin typeface="微软雅黑"/>
                <a:ea typeface="微软雅黑"/>
              </a:rPr>
              <a:t>《</a:t>
            </a:r>
            <a:r>
              <a:rPr lang="zh-CN" sz="1500">
                <a:solidFill>
                  <a:srgbClr val="C00000"/>
                </a:solidFill>
                <a:latin typeface="微软雅黑"/>
                <a:ea typeface="微软雅黑"/>
              </a:rPr>
              <a:t>企业境外投资证书</a:t>
            </a:r>
            <a:r>
              <a:rPr lang="en-US" sz="1500">
                <a:solidFill>
                  <a:srgbClr val="C00000"/>
                </a:solidFill>
                <a:latin typeface="微软雅黑"/>
                <a:ea typeface="微软雅黑"/>
              </a:rPr>
              <a:t>》</a:t>
            </a:r>
            <a:r>
              <a:rPr lang="zh-CN" sz="1500">
                <a:solidFill>
                  <a:srgbClr val="C00000"/>
                </a:solidFill>
                <a:latin typeface="微软雅黑"/>
                <a:ea typeface="微软雅黑"/>
              </a:rPr>
              <a:t>按境外投资最终目的地颁发</a:t>
            </a:r>
            <a:r>
              <a:rPr lang="zh-CN" sz="1500">
                <a:latin typeface="微软雅黑"/>
                <a:ea typeface="微软雅黑"/>
              </a:rPr>
              <a:t>。所以，对外投资首个流入地为</a:t>
            </a:r>
            <a:r>
              <a:rPr lang="zh-CN" sz="1500">
                <a:latin typeface="微软雅黑"/>
                <a:ea typeface="微软雅黑"/>
              </a:rPr>
              <a:t>英属维尔京、开曼群岛、百慕大群岛</a:t>
            </a:r>
            <a:r>
              <a:rPr lang="zh-CN" sz="1500">
                <a:latin typeface="微软雅黑"/>
                <a:ea typeface="微软雅黑"/>
              </a:rPr>
              <a:t>再投资到第三个国家</a:t>
            </a:r>
            <a:r>
              <a:rPr lang="zh-CN" sz="1500">
                <a:solidFill>
                  <a:srgbClr val="C00000"/>
                </a:solidFill>
                <a:latin typeface="微软雅黑"/>
                <a:ea typeface="微软雅黑"/>
              </a:rPr>
              <a:t>，按取得</a:t>
            </a:r>
            <a:r>
              <a:rPr lang="en-US" sz="1500">
                <a:solidFill>
                  <a:srgbClr val="C00000"/>
                </a:solidFill>
                <a:latin typeface="微软雅黑"/>
                <a:ea typeface="微软雅黑"/>
              </a:rPr>
              <a:t>《</a:t>
            </a:r>
            <a:r>
              <a:rPr lang="zh-CN" sz="1500">
                <a:solidFill>
                  <a:srgbClr val="C00000"/>
                </a:solidFill>
                <a:latin typeface="微软雅黑"/>
                <a:ea typeface="微软雅黑"/>
              </a:rPr>
              <a:t>证书</a:t>
            </a:r>
            <a:r>
              <a:rPr lang="en-US" sz="1500">
                <a:solidFill>
                  <a:srgbClr val="C00000"/>
                </a:solidFill>
                <a:latin typeface="微软雅黑"/>
                <a:ea typeface="微软雅黑"/>
              </a:rPr>
              <a:t>》</a:t>
            </a:r>
            <a:r>
              <a:rPr lang="zh-CN" sz="1500">
                <a:solidFill>
                  <a:srgbClr val="C00000"/>
                </a:solidFill>
                <a:latin typeface="微软雅黑"/>
                <a:ea typeface="微软雅黑"/>
              </a:rPr>
              <a:t>的境外企业所在的国家作为首个投资目的地国家进行统计</a:t>
            </a:r>
            <a:r>
              <a:rPr lang="zh-CN" sz="1500">
                <a:latin typeface="微软雅黑"/>
                <a:ea typeface="微软雅黑"/>
              </a:rPr>
              <a:t>。</a:t>
            </a:r>
            <a:endParaRPr lang="en-US" sz="1500">
              <a:latin typeface="微软雅黑"/>
              <a:ea typeface="微软雅黑"/>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59" name="矩形 58"/>
          <p:cNvSpPr/>
          <p:nvPr/>
        </p:nvSpPr>
        <p:spPr>
          <a:xfrm>
            <a:off x="2871458" y="1341078"/>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Times New Roman"/>
                <a:ea typeface="微软雅黑"/>
              </a:rPr>
              <a:t>境内企业</a:t>
            </a:r>
            <a:endParaRPr lang="en-US" sz="1500">
              <a:solidFill>
                <a:schemeClr val="dk1"/>
              </a:solidFill>
              <a:latin typeface="Times New Roman"/>
              <a:ea typeface="微软雅黑"/>
            </a:endParaRPr>
          </a:p>
          <a:p>
            <a:pPr algn="ctr"/>
            <a:r>
              <a:rPr lang="en-US" sz="1500">
                <a:solidFill>
                  <a:schemeClr val="dk1"/>
                </a:solidFill>
                <a:latin typeface="Times New Roman"/>
                <a:ea typeface="微软雅黑"/>
              </a:rPr>
              <a:t>A</a:t>
            </a:r>
            <a:endParaRPr lang="zh-CN" sz="1500">
              <a:solidFill>
                <a:schemeClr val="dk1"/>
              </a:solidFill>
              <a:latin typeface="Times New Roman"/>
              <a:ea typeface="微软雅黑"/>
            </a:endParaRPr>
          </a:p>
        </p:txBody>
      </p:sp>
      <p:sp>
        <p:nvSpPr>
          <p:cNvPr id="61" name="矩形 60"/>
          <p:cNvSpPr/>
          <p:nvPr/>
        </p:nvSpPr>
        <p:spPr>
          <a:xfrm>
            <a:off x="1223526" y="2651578"/>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Times New Roman"/>
                <a:ea typeface="微软雅黑"/>
              </a:rPr>
              <a:t>中国香港</a:t>
            </a:r>
            <a:endParaRPr lang="en-US" sz="1500">
              <a:solidFill>
                <a:schemeClr val="dk1"/>
              </a:solidFill>
              <a:latin typeface="Times New Roman"/>
              <a:ea typeface="微软雅黑"/>
            </a:endParaRPr>
          </a:p>
          <a:p>
            <a:pPr algn="ctr"/>
            <a:r>
              <a:rPr lang="en-US" sz="1500">
                <a:solidFill>
                  <a:schemeClr val="dk1"/>
                </a:solidFill>
                <a:latin typeface="Times New Roman"/>
                <a:ea typeface="微软雅黑"/>
              </a:rPr>
              <a:t>B</a:t>
            </a:r>
            <a:endParaRPr lang="zh-CN" sz="1500">
              <a:solidFill>
                <a:schemeClr val="dk1"/>
              </a:solidFill>
              <a:latin typeface="Times New Roman"/>
              <a:ea typeface="微软雅黑"/>
            </a:endParaRPr>
          </a:p>
        </p:txBody>
      </p:sp>
      <p:cxnSp>
        <p:nvCxnSpPr>
          <p:cNvPr id="62" name="直接连接符 61"/>
          <p:cNvCxnSpPr/>
          <p:nvPr/>
        </p:nvCxnSpPr>
        <p:spPr>
          <a:xfrm>
            <a:off x="795930" y="1989301"/>
            <a:ext cx="2075524" cy="0"/>
          </a:xfrm>
          <a:prstGeom prst="line">
            <a:avLst/>
          </a:prstGeom>
          <a:ln w="19050">
            <a:solidFill>
              <a:schemeClr val="dk1">
                <a:shade val="95000"/>
              </a:schemeClr>
            </a:solidFill>
            <a:prstDash val="solid"/>
          </a:ln>
        </p:spPr>
      </p:cxnSp>
      <p:sp>
        <p:nvSpPr>
          <p:cNvPr id="63" name="矩形 62"/>
          <p:cNvSpPr/>
          <p:nvPr/>
        </p:nvSpPr>
        <p:spPr>
          <a:xfrm>
            <a:off x="4052375" y="2651578"/>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微软雅黑"/>
                <a:ea typeface="微软雅黑"/>
              </a:rPr>
              <a:t>中国香港</a:t>
            </a:r>
            <a:r>
              <a:rPr lang="en-US" sz="1500">
                <a:solidFill>
                  <a:schemeClr val="dk1"/>
                </a:solidFill>
                <a:latin typeface="微软雅黑"/>
                <a:ea typeface="微软雅黑"/>
              </a:rPr>
              <a:t>C</a:t>
            </a:r>
            <a:endParaRPr lang="zh-CN" sz="1500">
              <a:solidFill>
                <a:schemeClr val="dk1"/>
              </a:solidFill>
              <a:latin typeface="微软雅黑"/>
              <a:ea typeface="微软雅黑"/>
            </a:endParaRPr>
          </a:p>
        </p:txBody>
      </p:sp>
      <p:sp>
        <p:nvSpPr>
          <p:cNvPr id="64" name="矩形 63"/>
          <p:cNvSpPr/>
          <p:nvPr/>
        </p:nvSpPr>
        <p:spPr>
          <a:xfrm>
            <a:off x="1223526" y="3909045"/>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Times New Roman"/>
                <a:ea typeface="微软雅黑"/>
              </a:rPr>
              <a:t>英国</a:t>
            </a:r>
            <a:endParaRPr lang="en-US" sz="1500">
              <a:solidFill>
                <a:schemeClr val="dk1"/>
              </a:solidFill>
              <a:latin typeface="Times New Roman"/>
              <a:ea typeface="微软雅黑"/>
            </a:endParaRPr>
          </a:p>
          <a:p>
            <a:pPr algn="ctr"/>
            <a:r>
              <a:rPr lang="en-US" sz="1500">
                <a:solidFill>
                  <a:schemeClr val="dk1"/>
                </a:solidFill>
                <a:latin typeface="Times New Roman"/>
                <a:ea typeface="微软雅黑"/>
              </a:rPr>
              <a:t>D</a:t>
            </a:r>
            <a:endParaRPr lang="zh-CN" sz="1500">
              <a:solidFill>
                <a:schemeClr val="dk1"/>
              </a:solidFill>
              <a:latin typeface="Times New Roman"/>
              <a:ea typeface="微软雅黑"/>
            </a:endParaRPr>
          </a:p>
        </p:txBody>
      </p:sp>
      <p:sp>
        <p:nvSpPr>
          <p:cNvPr id="65" name="矩形 64"/>
          <p:cNvSpPr/>
          <p:nvPr/>
        </p:nvSpPr>
        <p:spPr>
          <a:xfrm>
            <a:off x="4052375" y="3868970"/>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微软雅黑"/>
                <a:ea typeface="微软雅黑"/>
              </a:rPr>
              <a:t>新加坡</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E</a:t>
            </a:r>
            <a:endParaRPr lang="zh-CN" sz="1500">
              <a:solidFill>
                <a:schemeClr val="dk1"/>
              </a:solidFill>
              <a:latin typeface="微软雅黑"/>
              <a:ea typeface="微软雅黑"/>
            </a:endParaRPr>
          </a:p>
        </p:txBody>
      </p:sp>
      <p:sp>
        <p:nvSpPr>
          <p:cNvPr id="66" name="矩形 65"/>
          <p:cNvSpPr/>
          <p:nvPr/>
        </p:nvSpPr>
        <p:spPr>
          <a:xfrm>
            <a:off x="4052375" y="5086362"/>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微软雅黑"/>
                <a:ea typeface="微软雅黑"/>
              </a:rPr>
              <a:t>新加坡</a:t>
            </a:r>
            <a:endParaRPr lang="en-US" sz="1500">
              <a:solidFill>
                <a:schemeClr val="dk1"/>
              </a:solidFill>
              <a:latin typeface="微软雅黑"/>
              <a:ea typeface="微软雅黑"/>
            </a:endParaRPr>
          </a:p>
          <a:p>
            <a:pPr algn="ctr"/>
            <a:r>
              <a:rPr lang="en-US" sz="1500">
                <a:solidFill>
                  <a:schemeClr val="dk1"/>
                </a:solidFill>
                <a:latin typeface="微软雅黑"/>
                <a:ea typeface="微软雅黑"/>
              </a:rPr>
              <a:t>F</a:t>
            </a:r>
            <a:endParaRPr lang="zh-CN" sz="1500">
              <a:solidFill>
                <a:schemeClr val="dk1"/>
              </a:solidFill>
              <a:latin typeface="微软雅黑"/>
              <a:ea typeface="微软雅黑"/>
            </a:endParaRPr>
          </a:p>
        </p:txBody>
      </p:sp>
      <p:cxnSp>
        <p:nvCxnSpPr>
          <p:cNvPr id="67" name="直接箭头连接符 66"/>
          <p:cNvCxnSpPr>
            <a:stCxn id="59" idx="2"/>
            <a:endCxn id="61" idx="0"/>
          </p:cNvCxnSpPr>
          <p:nvPr/>
        </p:nvCxnSpPr>
        <p:spPr>
          <a:xfrm flipH="1">
            <a:off x="2012025" y="1989305"/>
            <a:ext cx="1647936" cy="662277"/>
          </a:xfrm>
          <a:prstGeom prst="straightConnector1">
            <a:avLst/>
          </a:prstGeom>
          <a:ln w="9525">
            <a:solidFill>
              <a:schemeClr val="dk1">
                <a:shade val="95000"/>
              </a:schemeClr>
            </a:solidFill>
            <a:prstDash val="solid"/>
            <a:tailEnd type="arrow"/>
          </a:ln>
        </p:spPr>
      </p:cxnSp>
      <p:cxnSp>
        <p:nvCxnSpPr>
          <p:cNvPr id="68" name="直接箭头连接符 67"/>
          <p:cNvCxnSpPr>
            <a:stCxn id="59" idx="2"/>
            <a:endCxn id="63" idx="0"/>
          </p:cNvCxnSpPr>
          <p:nvPr/>
        </p:nvCxnSpPr>
        <p:spPr>
          <a:xfrm>
            <a:off x="3659963" y="1989305"/>
            <a:ext cx="1180920" cy="662277"/>
          </a:xfrm>
          <a:prstGeom prst="straightConnector1">
            <a:avLst/>
          </a:prstGeom>
          <a:ln w="9525">
            <a:solidFill>
              <a:schemeClr val="dk1">
                <a:shade val="95000"/>
              </a:schemeClr>
            </a:solidFill>
            <a:prstDash val="solid"/>
            <a:tailEnd type="arrow"/>
          </a:ln>
        </p:spPr>
      </p:cxnSp>
      <p:cxnSp>
        <p:nvCxnSpPr>
          <p:cNvPr id="69" name="直接箭头连接符 68"/>
          <p:cNvCxnSpPr>
            <a:stCxn id="61" idx="2"/>
            <a:endCxn id="64" idx="0"/>
          </p:cNvCxnSpPr>
          <p:nvPr/>
        </p:nvCxnSpPr>
        <p:spPr>
          <a:xfrm>
            <a:off x="2012025" y="3299804"/>
            <a:ext cx="0" cy="609245"/>
          </a:xfrm>
          <a:prstGeom prst="straightConnector1">
            <a:avLst/>
          </a:prstGeom>
          <a:ln w="9525">
            <a:solidFill>
              <a:schemeClr val="dk1">
                <a:shade val="95000"/>
              </a:schemeClr>
            </a:solidFill>
            <a:prstDash val="solid"/>
            <a:tailEnd type="arrow"/>
          </a:ln>
        </p:spPr>
      </p:cxnSp>
      <p:cxnSp>
        <p:nvCxnSpPr>
          <p:cNvPr id="70" name="直接箭头连接符 69"/>
          <p:cNvCxnSpPr>
            <a:stCxn id="63" idx="2"/>
            <a:endCxn id="65" idx="0"/>
          </p:cNvCxnSpPr>
          <p:nvPr/>
        </p:nvCxnSpPr>
        <p:spPr>
          <a:xfrm>
            <a:off x="4840880" y="3299800"/>
            <a:ext cx="0" cy="569170"/>
          </a:xfrm>
          <a:prstGeom prst="straightConnector1">
            <a:avLst/>
          </a:prstGeom>
          <a:ln w="9525">
            <a:solidFill>
              <a:schemeClr val="dk1">
                <a:shade val="95000"/>
              </a:schemeClr>
            </a:solidFill>
            <a:prstDash val="solid"/>
            <a:tailEnd type="arrow"/>
          </a:ln>
        </p:spPr>
      </p:cxnSp>
      <p:cxnSp>
        <p:nvCxnSpPr>
          <p:cNvPr id="71" name="直接箭头连接符 70"/>
          <p:cNvCxnSpPr>
            <a:stCxn id="65" idx="2"/>
            <a:endCxn id="66" idx="0"/>
          </p:cNvCxnSpPr>
          <p:nvPr/>
        </p:nvCxnSpPr>
        <p:spPr>
          <a:xfrm flipH="1">
            <a:off x="4840887" y="4517192"/>
            <a:ext cx="1" cy="569170"/>
          </a:xfrm>
          <a:prstGeom prst="straightConnector1">
            <a:avLst/>
          </a:prstGeom>
          <a:ln w="9525">
            <a:solidFill>
              <a:schemeClr val="dk1">
                <a:shade val="95000"/>
              </a:schemeClr>
            </a:solidFill>
            <a:prstDash val="solid"/>
            <a:tailEnd type="arrow"/>
          </a:ln>
        </p:spPr>
      </p:cxnSp>
      <p:sp>
        <p:nvSpPr>
          <p:cNvPr id="72" name="TextBox 71"/>
          <p:cNvSpPr txBox="1"/>
          <p:nvPr/>
        </p:nvSpPr>
        <p:spPr>
          <a:xfrm>
            <a:off x="884543" y="1619891"/>
            <a:ext cx="959982" cy="335672"/>
          </a:xfrm>
          <a:prstGeom prst="rect">
            <a:avLst/>
          </a:prstGeom>
          <a:noFill/>
        </p:spPr>
        <p:txBody>
          <a:bodyPr wrap="square" lIns="103829" tIns="51913" rIns="103829" bIns="51913">
            <a:spAutoFit/>
          </a:bodyPr>
          <a:lstStyle/>
          <a:p>
            <a:r>
              <a:rPr lang="zh-CN" sz="1500">
                <a:latin typeface="Times New Roman"/>
                <a:ea typeface="微软雅黑"/>
              </a:rPr>
              <a:t>境内</a:t>
            </a:r>
            <a:endParaRPr lang="zh-CN" sz="1500">
              <a:latin typeface="Times New Roman"/>
              <a:ea typeface="微软雅黑"/>
            </a:endParaRPr>
          </a:p>
        </p:txBody>
      </p:sp>
      <p:sp>
        <p:nvSpPr>
          <p:cNvPr id="73" name="TextBox 72"/>
          <p:cNvSpPr txBox="1"/>
          <p:nvPr/>
        </p:nvSpPr>
        <p:spPr>
          <a:xfrm>
            <a:off x="884543" y="2052039"/>
            <a:ext cx="959982" cy="335672"/>
          </a:xfrm>
          <a:prstGeom prst="rect">
            <a:avLst/>
          </a:prstGeom>
          <a:noFill/>
        </p:spPr>
        <p:txBody>
          <a:bodyPr wrap="square" lIns="103829" tIns="51913" rIns="103829" bIns="51913">
            <a:spAutoFit/>
          </a:bodyPr>
          <a:lstStyle/>
          <a:p>
            <a:r>
              <a:rPr lang="zh-CN" sz="1500">
                <a:latin typeface="Times New Roman"/>
                <a:ea typeface="微软雅黑"/>
              </a:rPr>
              <a:t>境外</a:t>
            </a:r>
            <a:endParaRPr lang="zh-CN" sz="1500">
              <a:latin typeface="Times New Roman"/>
              <a:ea typeface="微软雅黑"/>
            </a:endParaRPr>
          </a:p>
        </p:txBody>
      </p:sp>
      <p:sp>
        <p:nvSpPr>
          <p:cNvPr id="74" name="椭圆 73"/>
          <p:cNvSpPr/>
          <p:nvPr/>
        </p:nvSpPr>
        <p:spPr>
          <a:xfrm>
            <a:off x="884544" y="4905623"/>
            <a:ext cx="2331431" cy="1045043"/>
          </a:xfrm>
          <a:prstGeom prst="ellipse">
            <a:avLst/>
          </a:prstGeom>
          <a:noFill/>
          <a:ln w="28575">
            <a:solidFill>
              <a:srgbClr val="FF0000"/>
            </a:solidFill>
            <a:prstDash val="solid"/>
          </a:ln>
        </p:spPr>
        <p:txBody>
          <a:bodyPr lIns="103829" tIns="51913" rIns="103829" bIns="51913" anchor="ctr"/>
          <a:lstStyle/>
          <a:p>
            <a:pPr algn="ctr"/>
            <a:endParaRPr lang="zh-CN" sz="1500">
              <a:solidFill>
                <a:schemeClr val="lt1"/>
              </a:solidFill>
              <a:latin typeface="Times New Roman"/>
              <a:ea typeface="微软雅黑"/>
            </a:endParaRPr>
          </a:p>
        </p:txBody>
      </p:sp>
      <p:sp>
        <p:nvSpPr>
          <p:cNvPr id="75" name="椭圆 74"/>
          <p:cNvSpPr/>
          <p:nvPr/>
        </p:nvSpPr>
        <p:spPr>
          <a:xfrm>
            <a:off x="3675168" y="3710642"/>
            <a:ext cx="2331431" cy="1045043"/>
          </a:xfrm>
          <a:prstGeom prst="ellipse">
            <a:avLst/>
          </a:prstGeom>
          <a:noFill/>
          <a:ln w="28575">
            <a:solidFill>
              <a:srgbClr val="FF0000"/>
            </a:solidFill>
            <a:prstDash val="solid"/>
          </a:ln>
        </p:spPr>
        <p:txBody>
          <a:bodyPr lIns="103829" tIns="51913" rIns="103829" bIns="51913" anchor="ctr"/>
          <a:lstStyle/>
          <a:p>
            <a:pPr algn="ctr"/>
            <a:endParaRPr lang="zh-CN" sz="1500">
              <a:solidFill>
                <a:schemeClr val="lt1"/>
              </a:solidFill>
              <a:latin typeface="微软雅黑"/>
              <a:ea typeface="微软雅黑"/>
            </a:endParaRPr>
          </a:p>
        </p:txBody>
      </p:sp>
      <p:sp>
        <p:nvSpPr>
          <p:cNvPr id="76" name="TextBox 75"/>
          <p:cNvSpPr txBox="1"/>
          <p:nvPr/>
        </p:nvSpPr>
        <p:spPr>
          <a:xfrm>
            <a:off x="2100590" y="2124056"/>
            <a:ext cx="893140" cy="412616"/>
          </a:xfrm>
          <a:prstGeom prst="rect">
            <a:avLst/>
          </a:prstGeom>
          <a:noFill/>
        </p:spPr>
        <p:txBody>
          <a:bodyPr wrap="square" lIns="103829" tIns="51913" rIns="103829" bIns="51913">
            <a:spAutoFit/>
          </a:bodyPr>
          <a:lstStyle/>
          <a:p>
            <a:r>
              <a:rPr lang="en-US">
                <a:latin typeface="Times New Roman"/>
              </a:rPr>
              <a:t>100%</a:t>
            </a:r>
            <a:endParaRPr lang="zh-CN">
              <a:latin typeface="Times New Roman"/>
            </a:endParaRPr>
          </a:p>
        </p:txBody>
      </p:sp>
      <p:sp>
        <p:nvSpPr>
          <p:cNvPr id="77" name="TextBox 76"/>
          <p:cNvSpPr txBox="1"/>
          <p:nvPr/>
        </p:nvSpPr>
        <p:spPr>
          <a:xfrm>
            <a:off x="4234322" y="2061329"/>
            <a:ext cx="893140" cy="412616"/>
          </a:xfrm>
          <a:prstGeom prst="rect">
            <a:avLst/>
          </a:prstGeom>
          <a:noFill/>
        </p:spPr>
        <p:txBody>
          <a:bodyPr wrap="square" lIns="103829" tIns="51913" rIns="103829" bIns="51913">
            <a:spAutoFit/>
          </a:bodyPr>
          <a:lstStyle/>
          <a:p>
            <a:r>
              <a:rPr lang="en-US">
                <a:latin typeface="Times New Roman"/>
              </a:rPr>
              <a:t>40%</a:t>
            </a:r>
            <a:endParaRPr lang="zh-CN">
              <a:latin typeface="Times New Roman"/>
            </a:endParaRPr>
          </a:p>
        </p:txBody>
      </p:sp>
      <p:sp>
        <p:nvSpPr>
          <p:cNvPr id="78" name="TextBox 77"/>
          <p:cNvSpPr txBox="1"/>
          <p:nvPr/>
        </p:nvSpPr>
        <p:spPr>
          <a:xfrm>
            <a:off x="1962347" y="3419717"/>
            <a:ext cx="893140" cy="412616"/>
          </a:xfrm>
          <a:prstGeom prst="rect">
            <a:avLst/>
          </a:prstGeom>
          <a:noFill/>
        </p:spPr>
        <p:txBody>
          <a:bodyPr wrap="square" lIns="103829" tIns="51913" rIns="103829" bIns="51913">
            <a:spAutoFit/>
          </a:bodyPr>
          <a:lstStyle/>
          <a:p>
            <a:r>
              <a:rPr lang="en-US">
                <a:latin typeface="Times New Roman"/>
              </a:rPr>
              <a:t>80%</a:t>
            </a:r>
            <a:endParaRPr lang="zh-CN">
              <a:latin typeface="Times New Roman"/>
            </a:endParaRPr>
          </a:p>
        </p:txBody>
      </p:sp>
      <p:sp>
        <p:nvSpPr>
          <p:cNvPr id="79" name="TextBox 78"/>
          <p:cNvSpPr txBox="1"/>
          <p:nvPr/>
        </p:nvSpPr>
        <p:spPr>
          <a:xfrm>
            <a:off x="4753516" y="4716948"/>
            <a:ext cx="893140" cy="412616"/>
          </a:xfrm>
          <a:prstGeom prst="rect">
            <a:avLst/>
          </a:prstGeom>
          <a:noFill/>
        </p:spPr>
        <p:txBody>
          <a:bodyPr wrap="square" lIns="103829" tIns="51913" rIns="103829" bIns="51913">
            <a:spAutoFit/>
          </a:bodyPr>
          <a:lstStyle/>
          <a:p>
            <a:r>
              <a:rPr lang="en-US">
                <a:latin typeface="Times New Roman"/>
              </a:rPr>
              <a:t>50%</a:t>
            </a:r>
            <a:endParaRPr lang="zh-CN">
              <a:latin typeface="Times New Roman"/>
            </a:endParaRPr>
          </a:p>
        </p:txBody>
      </p:sp>
      <p:sp>
        <p:nvSpPr>
          <p:cNvPr id="82" name="TextBox 81"/>
          <p:cNvSpPr txBox="1"/>
          <p:nvPr/>
        </p:nvSpPr>
        <p:spPr>
          <a:xfrm>
            <a:off x="4791201" y="3357770"/>
            <a:ext cx="893140" cy="412616"/>
          </a:xfrm>
          <a:prstGeom prst="rect">
            <a:avLst/>
          </a:prstGeom>
          <a:noFill/>
        </p:spPr>
        <p:txBody>
          <a:bodyPr wrap="square" lIns="103829" tIns="51913" rIns="103829" bIns="51913">
            <a:spAutoFit/>
          </a:bodyPr>
          <a:lstStyle/>
          <a:p>
            <a:r>
              <a:rPr lang="en-US">
                <a:latin typeface="Times New Roman"/>
              </a:rPr>
              <a:t>30%</a:t>
            </a:r>
            <a:endParaRPr lang="zh-CN">
              <a:latin typeface="Times New Roman"/>
            </a:endParaRPr>
          </a:p>
        </p:txBody>
      </p:sp>
      <p:sp>
        <p:nvSpPr>
          <p:cNvPr id="6" name="TextBox 5"/>
          <p:cNvSpPr txBox="1"/>
          <p:nvPr/>
        </p:nvSpPr>
        <p:spPr>
          <a:xfrm>
            <a:off x="6467890" y="2667340"/>
            <a:ext cx="4235237" cy="3939223"/>
          </a:xfrm>
          <a:prstGeom prst="rect">
            <a:avLst/>
          </a:prstGeom>
          <a:noFill/>
        </p:spPr>
        <p:txBody>
          <a:bodyPr wrap="square" lIns="103829" tIns="51913" rIns="103829" bIns="51913">
            <a:spAutoFit/>
          </a:bodyPr>
          <a:lstStyle/>
          <a:p>
            <a:pPr marL="324485" indent="-324485">
              <a:lnSpc>
                <a:spcPts val="2270"/>
              </a:lnSpc>
              <a:buFont typeface="Wingdings" charset="2"/>
              <a:buChar char="ü"/>
            </a:pPr>
            <a:r>
              <a:rPr lang="zh-CN" sz="1500">
                <a:latin typeface="微软雅黑"/>
                <a:ea typeface="微软雅黑"/>
              </a:rPr>
              <a:t>中方比例</a:t>
            </a:r>
            <a:r>
              <a:rPr lang="zh-CN" sz="1500" b="1">
                <a:solidFill>
                  <a:srgbClr val="C00000"/>
                </a:solidFill>
              </a:rPr>
              <a:t>（采用连乘法计算）</a:t>
            </a:r>
            <a:endParaRPr lang="en-US" sz="1500">
              <a:latin typeface="微软雅黑"/>
              <a:ea typeface="微软雅黑"/>
            </a:endParaRPr>
          </a:p>
          <a:p>
            <a:pPr>
              <a:lnSpc>
                <a:spcPts val="2270"/>
              </a:lnSpc>
            </a:pPr>
            <a:r>
              <a:rPr lang="zh-CN" sz="1500">
                <a:latin typeface="微软雅黑"/>
                <a:ea typeface="微软雅黑"/>
              </a:rPr>
              <a:t>德国</a:t>
            </a:r>
            <a:r>
              <a:rPr lang="en-US" sz="1500">
                <a:latin typeface="微软雅黑"/>
                <a:ea typeface="微软雅黑"/>
              </a:rPr>
              <a:t>G=100%</a:t>
            </a:r>
            <a:r>
              <a:rPr lang="zh-CN" sz="1500">
                <a:latin typeface="微软雅黑"/>
                <a:ea typeface="微软雅黑"/>
              </a:rPr>
              <a:t>*</a:t>
            </a:r>
            <a:r>
              <a:rPr lang="en-US" sz="1500">
                <a:latin typeface="微软雅黑"/>
                <a:ea typeface="微软雅黑"/>
              </a:rPr>
              <a:t>80%</a:t>
            </a:r>
            <a:r>
              <a:rPr lang="zh-CN" sz="1500">
                <a:latin typeface="微软雅黑"/>
                <a:ea typeface="微软雅黑"/>
              </a:rPr>
              <a:t>*</a:t>
            </a:r>
            <a:r>
              <a:rPr lang="en-US" sz="1500">
                <a:latin typeface="微软雅黑"/>
                <a:ea typeface="微软雅黑"/>
              </a:rPr>
              <a:t>60%=48%</a:t>
            </a:r>
            <a:endParaRPr lang="en-US" sz="1500">
              <a:latin typeface="微软雅黑"/>
              <a:ea typeface="微软雅黑"/>
            </a:endParaRPr>
          </a:p>
          <a:p>
            <a:pPr>
              <a:lnSpc>
                <a:spcPts val="2270"/>
              </a:lnSpc>
            </a:pPr>
            <a:r>
              <a:rPr lang="zh-CN" sz="1500">
                <a:latin typeface="微软雅黑"/>
                <a:ea typeface="微软雅黑"/>
              </a:rPr>
              <a:t>新加坡</a:t>
            </a:r>
            <a:r>
              <a:rPr lang="en-US" sz="1500">
                <a:latin typeface="微软雅黑"/>
                <a:ea typeface="微软雅黑"/>
              </a:rPr>
              <a:t>E=40%</a:t>
            </a:r>
            <a:r>
              <a:rPr lang="zh-CN" sz="1500">
                <a:latin typeface="微软雅黑"/>
                <a:ea typeface="微软雅黑"/>
              </a:rPr>
              <a:t>*</a:t>
            </a:r>
            <a:r>
              <a:rPr lang="en-US" sz="1500">
                <a:latin typeface="微软雅黑"/>
                <a:ea typeface="微软雅黑"/>
              </a:rPr>
              <a:t>30%=12%</a:t>
            </a:r>
            <a:endParaRPr lang="en-US" sz="1500">
              <a:latin typeface="微软雅黑"/>
              <a:ea typeface="微软雅黑"/>
            </a:endParaRPr>
          </a:p>
          <a:p>
            <a:pPr>
              <a:lnSpc>
                <a:spcPts val="2270"/>
              </a:lnSpc>
            </a:pPr>
            <a:endParaRPr lang="en-US" sz="1500">
              <a:latin typeface="微软雅黑"/>
              <a:ea typeface="微软雅黑"/>
            </a:endParaRPr>
          </a:p>
          <a:p>
            <a:pPr marL="324485" indent="-324485">
              <a:lnSpc>
                <a:spcPts val="2270"/>
              </a:lnSpc>
              <a:buFont typeface="Wingdings" charset="2"/>
              <a:buChar char="ü"/>
            </a:pPr>
            <a:r>
              <a:rPr lang="zh-CN" sz="1500">
                <a:latin typeface="微软雅黑"/>
                <a:ea typeface="微软雅黑"/>
              </a:rPr>
              <a:t>当期各类投资流量</a:t>
            </a:r>
            <a:endParaRPr lang="en-US" sz="1500">
              <a:latin typeface="微软雅黑"/>
              <a:ea typeface="微软雅黑"/>
            </a:endParaRPr>
          </a:p>
          <a:p>
            <a:pPr>
              <a:lnSpc>
                <a:spcPts val="2270"/>
              </a:lnSpc>
            </a:pPr>
            <a:r>
              <a:rPr lang="en-US" sz="1500">
                <a:latin typeface="微软雅黑"/>
                <a:ea typeface="微软雅黑"/>
              </a:rPr>
              <a:t>G\E</a:t>
            </a:r>
            <a:r>
              <a:rPr lang="zh-CN" sz="1500">
                <a:latin typeface="微软雅黑"/>
                <a:ea typeface="微软雅黑"/>
              </a:rPr>
              <a:t>公司的合并报表的</a:t>
            </a:r>
            <a:endParaRPr lang="zh-CN" sz="1500">
              <a:latin typeface="微软雅黑"/>
              <a:ea typeface="微软雅黑"/>
            </a:endParaRPr>
          </a:p>
          <a:p>
            <a:pPr>
              <a:lnSpc>
                <a:spcPts val="2270"/>
              </a:lnSpc>
            </a:pPr>
            <a:r>
              <a:rPr lang="zh-CN" sz="1500">
                <a:latin typeface="微软雅黑"/>
                <a:ea typeface="微软雅黑"/>
              </a:rPr>
              <a:t>（实收资本</a:t>
            </a:r>
            <a:r>
              <a:rPr lang="en-US" sz="1500">
                <a:latin typeface="微软雅黑"/>
                <a:ea typeface="微软雅黑"/>
              </a:rPr>
              <a:t>+</a:t>
            </a:r>
            <a:r>
              <a:rPr lang="zh-CN" sz="1500">
                <a:latin typeface="微软雅黑"/>
                <a:ea typeface="微软雅黑"/>
              </a:rPr>
              <a:t>未分配利润</a:t>
            </a:r>
            <a:r>
              <a:rPr lang="en-US" sz="1500">
                <a:latin typeface="微软雅黑"/>
                <a:ea typeface="微软雅黑"/>
              </a:rPr>
              <a:t>+</a:t>
            </a:r>
            <a:r>
              <a:rPr lang="zh-CN" sz="1500">
                <a:latin typeface="微软雅黑"/>
                <a:ea typeface="微软雅黑"/>
              </a:rPr>
              <a:t>长</a:t>
            </a:r>
            <a:r>
              <a:rPr lang="en-US" sz="1500">
                <a:latin typeface="微软雅黑"/>
                <a:ea typeface="微软雅黑"/>
              </a:rPr>
              <a:t>/</a:t>
            </a:r>
            <a:r>
              <a:rPr lang="zh-CN" sz="1500">
                <a:latin typeface="微软雅黑"/>
                <a:ea typeface="微软雅黑"/>
              </a:rPr>
              <a:t>短期借款</a:t>
            </a:r>
            <a:r>
              <a:rPr lang="en-US" sz="1500">
                <a:latin typeface="微软雅黑"/>
                <a:ea typeface="微软雅黑"/>
              </a:rPr>
              <a:t>+</a:t>
            </a:r>
            <a:r>
              <a:rPr lang="zh-CN" sz="1500">
                <a:latin typeface="微软雅黑"/>
                <a:ea typeface="微软雅黑"/>
              </a:rPr>
              <a:t>公司债券</a:t>
            </a:r>
            <a:r>
              <a:rPr lang="en-US" sz="1500">
                <a:latin typeface="微软雅黑"/>
                <a:ea typeface="微软雅黑"/>
              </a:rPr>
              <a:t>+</a:t>
            </a:r>
            <a:r>
              <a:rPr lang="zh-CN" sz="1500">
                <a:latin typeface="微软雅黑"/>
                <a:ea typeface="微软雅黑"/>
              </a:rPr>
              <a:t>债务工具对应的往来</a:t>
            </a:r>
            <a:r>
              <a:rPr lang="zh-CN" sz="1500" b="1">
                <a:solidFill>
                  <a:srgbClr val="FF0000"/>
                </a:solidFill>
                <a:latin typeface="微软雅黑"/>
                <a:ea typeface="微软雅黑"/>
              </a:rPr>
              <a:t>等</a:t>
            </a:r>
            <a:r>
              <a:rPr lang="zh-CN" sz="1500">
                <a:latin typeface="微软雅黑"/>
                <a:ea typeface="微软雅黑"/>
              </a:rPr>
              <a:t>）期末数</a:t>
            </a:r>
            <a:r>
              <a:rPr lang="en-US" sz="1500">
                <a:latin typeface="微软雅黑"/>
                <a:ea typeface="微软雅黑"/>
              </a:rPr>
              <a:t>-</a:t>
            </a:r>
            <a:r>
              <a:rPr lang="zh-CN" sz="1500">
                <a:latin typeface="微软雅黑"/>
                <a:ea typeface="微软雅黑"/>
              </a:rPr>
              <a:t>期初数</a:t>
            </a:r>
            <a:endParaRPr lang="en-US" sz="1500">
              <a:latin typeface="微软雅黑"/>
              <a:ea typeface="微软雅黑"/>
            </a:endParaRPr>
          </a:p>
          <a:p>
            <a:pPr>
              <a:lnSpc>
                <a:spcPts val="2270"/>
              </a:lnSpc>
            </a:pPr>
            <a:endParaRPr lang="en-US" sz="1500">
              <a:latin typeface="微软雅黑"/>
              <a:ea typeface="微软雅黑"/>
            </a:endParaRPr>
          </a:p>
          <a:p>
            <a:pPr marL="324485" indent="-324485">
              <a:lnSpc>
                <a:spcPts val="2270"/>
              </a:lnSpc>
              <a:buFont typeface="Wingdings" charset="2"/>
              <a:buChar char="ü"/>
            </a:pPr>
            <a:r>
              <a:rPr lang="zh-CN" sz="1500">
                <a:latin typeface="微软雅黑"/>
                <a:ea typeface="微软雅黑"/>
              </a:rPr>
              <a:t>年末各类投资存量</a:t>
            </a:r>
            <a:endParaRPr lang="zh-CN" sz="1500">
              <a:latin typeface="微软雅黑"/>
              <a:ea typeface="微软雅黑"/>
            </a:endParaRPr>
          </a:p>
          <a:p>
            <a:pPr>
              <a:lnSpc>
                <a:spcPts val="2270"/>
              </a:lnSpc>
            </a:pPr>
            <a:r>
              <a:rPr lang="en-US" sz="1500">
                <a:latin typeface="微软雅黑"/>
                <a:ea typeface="微软雅黑"/>
              </a:rPr>
              <a:t>G\E</a:t>
            </a:r>
            <a:r>
              <a:rPr lang="zh-CN" sz="1500">
                <a:latin typeface="微软雅黑"/>
                <a:ea typeface="微软雅黑"/>
              </a:rPr>
              <a:t>公司的合并报表的</a:t>
            </a:r>
            <a:endParaRPr lang="zh-CN" sz="1500">
              <a:latin typeface="微软雅黑"/>
              <a:ea typeface="微软雅黑"/>
            </a:endParaRPr>
          </a:p>
          <a:p>
            <a:pPr>
              <a:lnSpc>
                <a:spcPts val="2270"/>
              </a:lnSpc>
            </a:pPr>
            <a:r>
              <a:rPr lang="zh-CN" sz="1500">
                <a:latin typeface="微软雅黑"/>
                <a:ea typeface="微软雅黑"/>
              </a:rPr>
              <a:t>（实收资本</a:t>
            </a:r>
            <a:r>
              <a:rPr lang="en-US" sz="1500">
                <a:latin typeface="微软雅黑"/>
                <a:ea typeface="微软雅黑"/>
              </a:rPr>
              <a:t>+</a:t>
            </a:r>
            <a:r>
              <a:rPr lang="zh-CN" sz="1500">
                <a:latin typeface="微软雅黑"/>
                <a:ea typeface="微软雅黑"/>
              </a:rPr>
              <a:t>未分配利润</a:t>
            </a:r>
            <a:r>
              <a:rPr lang="en-US" sz="1500">
                <a:latin typeface="微软雅黑"/>
                <a:ea typeface="微软雅黑"/>
              </a:rPr>
              <a:t>+</a:t>
            </a:r>
            <a:r>
              <a:rPr lang="zh-CN" sz="1500">
                <a:latin typeface="微软雅黑"/>
                <a:ea typeface="微软雅黑"/>
              </a:rPr>
              <a:t>长</a:t>
            </a:r>
            <a:r>
              <a:rPr lang="en-US" sz="1500">
                <a:latin typeface="微软雅黑"/>
                <a:ea typeface="微软雅黑"/>
              </a:rPr>
              <a:t>/</a:t>
            </a:r>
            <a:r>
              <a:rPr lang="zh-CN" sz="1500">
                <a:latin typeface="微软雅黑"/>
                <a:ea typeface="微软雅黑"/>
              </a:rPr>
              <a:t>短期借款</a:t>
            </a:r>
            <a:r>
              <a:rPr lang="en-US" sz="1500">
                <a:latin typeface="微软雅黑"/>
                <a:ea typeface="微软雅黑"/>
              </a:rPr>
              <a:t>+</a:t>
            </a:r>
            <a:r>
              <a:rPr lang="zh-CN" sz="1500">
                <a:latin typeface="微软雅黑"/>
                <a:ea typeface="微软雅黑"/>
              </a:rPr>
              <a:t>公司债券</a:t>
            </a:r>
            <a:r>
              <a:rPr lang="en-US" sz="1500">
                <a:latin typeface="微软雅黑"/>
                <a:ea typeface="微软雅黑"/>
              </a:rPr>
              <a:t>+</a:t>
            </a:r>
            <a:r>
              <a:rPr lang="zh-CN" sz="1500">
                <a:latin typeface="微软雅黑"/>
                <a:ea typeface="微软雅黑"/>
              </a:rPr>
              <a:t>债务工具对应的往来</a:t>
            </a:r>
            <a:r>
              <a:rPr lang="zh-CN" sz="1500" b="1">
                <a:solidFill>
                  <a:srgbClr val="FF0000"/>
                </a:solidFill>
                <a:latin typeface="微软雅黑"/>
                <a:ea typeface="微软雅黑"/>
              </a:rPr>
              <a:t>等</a:t>
            </a:r>
            <a:r>
              <a:rPr lang="zh-CN" sz="1500">
                <a:latin typeface="微软雅黑"/>
                <a:ea typeface="微软雅黑"/>
              </a:rPr>
              <a:t>）期末数</a:t>
            </a:r>
            <a:endParaRPr lang="en-US" sz="1500">
              <a:latin typeface="微软雅黑"/>
              <a:ea typeface="微软雅黑"/>
            </a:endParaRPr>
          </a:p>
        </p:txBody>
      </p:sp>
      <p:sp>
        <p:nvSpPr>
          <p:cNvPr id="31" name="矩形 30"/>
          <p:cNvSpPr/>
          <p:nvPr/>
        </p:nvSpPr>
        <p:spPr>
          <a:xfrm>
            <a:off x="1223526" y="5045947"/>
            <a:ext cx="1577017" cy="648222"/>
          </a:xfrm>
          <a:prstGeom prst="rect">
            <a:avLst/>
          </a:prstGeom>
          <a:solidFill>
            <a:schemeClr val="lt1"/>
          </a:solidFill>
          <a:ln w="28575" cap="flat" cmpd="sng">
            <a:solidFill>
              <a:schemeClr val="dk1"/>
            </a:solidFill>
            <a:prstDash val="solid"/>
          </a:ln>
        </p:spPr>
        <p:txBody>
          <a:bodyPr lIns="103829" tIns="51913" rIns="103829" bIns="51913" anchor="ctr"/>
          <a:lstStyle/>
          <a:p>
            <a:pPr algn="ctr"/>
            <a:r>
              <a:rPr lang="zh-CN" sz="1500">
                <a:solidFill>
                  <a:schemeClr val="dk1"/>
                </a:solidFill>
                <a:latin typeface="Times New Roman"/>
                <a:ea typeface="微软雅黑"/>
              </a:rPr>
              <a:t>德国</a:t>
            </a:r>
            <a:endParaRPr lang="en-US" sz="1500">
              <a:solidFill>
                <a:schemeClr val="dk1"/>
              </a:solidFill>
              <a:latin typeface="Times New Roman"/>
              <a:ea typeface="微软雅黑"/>
            </a:endParaRPr>
          </a:p>
          <a:p>
            <a:pPr algn="ctr"/>
            <a:r>
              <a:rPr lang="en-US" sz="1500">
                <a:solidFill>
                  <a:schemeClr val="dk1"/>
                </a:solidFill>
                <a:latin typeface="Times New Roman"/>
                <a:ea typeface="微软雅黑"/>
              </a:rPr>
              <a:t>G</a:t>
            </a:r>
            <a:endParaRPr lang="zh-CN" sz="1500">
              <a:solidFill>
                <a:schemeClr val="dk1"/>
              </a:solidFill>
              <a:latin typeface="Times New Roman"/>
              <a:ea typeface="微软雅黑"/>
            </a:endParaRPr>
          </a:p>
        </p:txBody>
      </p:sp>
      <p:cxnSp>
        <p:nvCxnSpPr>
          <p:cNvPr id="7" name="直接箭头连接符 6"/>
          <p:cNvCxnSpPr>
            <a:stCxn id="64" idx="2"/>
            <a:endCxn id="31" idx="0"/>
          </p:cNvCxnSpPr>
          <p:nvPr/>
        </p:nvCxnSpPr>
        <p:spPr>
          <a:xfrm>
            <a:off x="2012025" y="4557276"/>
            <a:ext cx="0" cy="488680"/>
          </a:xfrm>
          <a:prstGeom prst="straightConnector1">
            <a:avLst/>
          </a:prstGeom>
          <a:ln w="9525">
            <a:solidFill>
              <a:schemeClr val="dk1">
                <a:shade val="95000"/>
              </a:schemeClr>
            </a:solidFill>
            <a:prstDash val="solid"/>
            <a:tailEnd type="arrow"/>
          </a:ln>
        </p:spPr>
      </p:cxnSp>
      <p:sp>
        <p:nvSpPr>
          <p:cNvPr id="36" name="TextBox 35"/>
          <p:cNvSpPr txBox="1"/>
          <p:nvPr/>
        </p:nvSpPr>
        <p:spPr>
          <a:xfrm>
            <a:off x="1962347" y="4582193"/>
            <a:ext cx="893140" cy="412616"/>
          </a:xfrm>
          <a:prstGeom prst="rect">
            <a:avLst/>
          </a:prstGeom>
          <a:noFill/>
        </p:spPr>
        <p:txBody>
          <a:bodyPr wrap="square" lIns="103829" tIns="51913" rIns="103829" bIns="51913">
            <a:spAutoFit/>
          </a:bodyPr>
          <a:lstStyle/>
          <a:p>
            <a:r>
              <a:rPr lang="en-US">
                <a:latin typeface="Times New Roman"/>
              </a:rPr>
              <a:t>60%</a:t>
            </a:r>
            <a:endParaRPr lang="zh-CN">
              <a:latin typeface="Times New Roman"/>
            </a:endParaRPr>
          </a:p>
        </p:txBody>
      </p:sp>
      <p:pic>
        <p:nvPicPr>
          <p:cNvPr id="3" name="Picture 2"/>
          <p:cNvPicPr/>
          <p:nvPr/>
        </p:nvPicPr>
        <p:blipFill>
          <a:blip r:embed="rId2"/>
          <a:stretch/>
        </p:blipFill>
        <p:spPr>
          <a:xfrm>
            <a:off x="6467890" y="660592"/>
            <a:ext cx="5573318" cy="200919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11033" y="4438144"/>
            <a:ext cx="5105671" cy="1570023"/>
          </a:xfrm>
          <a:prstGeom prst="roundRect">
            <a:avLst/>
          </a:prstGeom>
          <a:gradFill>
            <a:gsLst>
              <a:gs pos="0">
                <a:schemeClr val="accent1">
                  <a:tint val="66000"/>
                </a:schemeClr>
              </a:gs>
              <a:gs pos="50000">
                <a:schemeClr val="accent1">
                  <a:tint val="44500"/>
                </a:schemeClr>
              </a:gs>
              <a:gs pos="100000">
                <a:schemeClr val="accent1">
                  <a:tint val="23500"/>
                </a:schemeClr>
              </a:gs>
            </a:gsLst>
            <a:lin ang="5400000" scaled="0"/>
          </a:gradFill>
          <a:ln w="28575" cap="flat" cmpd="sng">
            <a:solidFill>
              <a:schemeClr val="accent1">
                <a:shade val="50000"/>
              </a:schemeClr>
            </a:solidFill>
            <a:prstDash val="solid"/>
          </a:ln>
        </p:spPr>
        <p:txBody>
          <a:bodyPr lIns="103829" tIns="51913" rIns="103829" bIns="51913" anchor="ctr"/>
          <a:lstStyle/>
          <a:p>
            <a:pPr algn="ctr"/>
            <a:endParaRPr lang="zh-CN">
              <a:solidFill>
                <a:schemeClr val="lt1"/>
              </a:solidFill>
            </a:endParaRPr>
          </a:p>
        </p:txBody>
      </p:sp>
      <p:grpSp>
        <p:nvGrpSpPr>
          <p:cNvPr id="4" name="组合 3"/>
          <p:cNvGrpSpPr/>
          <p:nvPr/>
        </p:nvGrpSpPr>
        <p:grpSpPr>
          <a:xfrm>
            <a:off x="400615" y="476791"/>
            <a:ext cx="820838" cy="648965"/>
            <a:chOff x="454393" y="1302524"/>
            <a:chExt cx="792086" cy="792806"/>
          </a:xfrm>
          <a:solidFill>
            <a:srgbClr val="C00000"/>
          </a:solidFill>
        </p:grpSpPr>
        <p:sp>
          <p:nvSpPr>
            <p:cNvPr id="5" name="椭圆 4"/>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6" name="TextBox 5"/>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5</a:t>
              </a:r>
              <a:endParaRPr lang="zh-CN" sz="3200" b="1">
                <a:solidFill>
                  <a:srgbClr val="FFFFFF"/>
                </a:solidFill>
                <a:latin typeface="Arial Unicode MS"/>
                <a:ea typeface="Arial Unicode MS"/>
              </a:endParaRPr>
            </a:p>
          </p:txBody>
        </p:sp>
      </p:grpSp>
      <p:sp>
        <p:nvSpPr>
          <p:cNvPr id="8" name="矩形 7"/>
          <p:cNvSpPr/>
          <p:nvPr/>
        </p:nvSpPr>
        <p:spPr>
          <a:xfrm>
            <a:off x="1310069" y="476786"/>
            <a:ext cx="10279188" cy="2182352"/>
          </a:xfrm>
          <a:prstGeom prst="rect">
            <a:avLst/>
          </a:prstGeom>
        </p:spPr>
        <p:txBody>
          <a:bodyPr wrap="square" lIns="103829" tIns="51913" rIns="103829" bIns="51913">
            <a:spAutoFit/>
          </a:bodyPr>
          <a:lstStyle/>
          <a:p>
            <a:pPr>
              <a:lnSpc>
                <a:spcPct val="150000"/>
              </a:lnSpc>
            </a:pPr>
            <a:r>
              <a:rPr lang="en-US" sz="1800">
                <a:latin typeface="微软雅黑"/>
                <a:ea typeface="微软雅黑"/>
              </a:rPr>
              <a:t>2018</a:t>
            </a:r>
            <a:r>
              <a:rPr lang="zh-CN" sz="1800">
                <a:latin typeface="微软雅黑"/>
                <a:ea typeface="微软雅黑"/>
              </a:rPr>
              <a:t>年</a:t>
            </a:r>
            <a:r>
              <a:rPr lang="en-US" sz="1800">
                <a:latin typeface="微软雅黑"/>
                <a:ea typeface="微软雅黑"/>
              </a:rPr>
              <a:t>2</a:t>
            </a:r>
            <a:r>
              <a:rPr lang="zh-CN" sz="1800">
                <a:latin typeface="微软雅黑"/>
                <a:ea typeface="微软雅黑"/>
              </a:rPr>
              <a:t>月，中国化工集团投资</a:t>
            </a:r>
            <a:r>
              <a:rPr lang="en-US" sz="1800">
                <a:latin typeface="微软雅黑"/>
                <a:ea typeface="微软雅黑"/>
              </a:rPr>
              <a:t>5000</a:t>
            </a:r>
            <a:r>
              <a:rPr lang="zh-CN" sz="1800">
                <a:latin typeface="微软雅黑"/>
                <a:ea typeface="微软雅黑"/>
              </a:rPr>
              <a:t>万美元在香港设立了化工香港投资有限公司，主要为实施海外并购项目。</a:t>
            </a:r>
            <a:r>
              <a:rPr lang="en-US" sz="1800">
                <a:latin typeface="微软雅黑"/>
                <a:ea typeface="微软雅黑"/>
              </a:rPr>
              <a:t>4</a:t>
            </a:r>
            <a:r>
              <a:rPr lang="zh-CN" sz="1800">
                <a:latin typeface="微软雅黑"/>
                <a:ea typeface="微软雅黑"/>
              </a:rPr>
              <a:t>月化工集团与意大利</a:t>
            </a:r>
            <a:r>
              <a:rPr lang="en-US" sz="1800">
                <a:latin typeface="微软雅黑"/>
                <a:ea typeface="微软雅黑"/>
              </a:rPr>
              <a:t>BNL</a:t>
            </a:r>
            <a:r>
              <a:rPr lang="zh-CN" sz="1800">
                <a:latin typeface="微软雅黑"/>
                <a:ea typeface="微软雅黑"/>
              </a:rPr>
              <a:t>公司签订了收购其</a:t>
            </a:r>
            <a:r>
              <a:rPr lang="en-US" sz="1800">
                <a:latin typeface="微软雅黑"/>
                <a:ea typeface="微软雅黑"/>
              </a:rPr>
              <a:t>60%</a:t>
            </a:r>
            <a:r>
              <a:rPr lang="zh-CN" sz="1800">
                <a:latin typeface="微软雅黑"/>
                <a:ea typeface="微软雅黑"/>
              </a:rPr>
              <a:t>股份协议，总金额</a:t>
            </a:r>
            <a:r>
              <a:rPr lang="en-US" sz="1800">
                <a:latin typeface="微软雅黑"/>
                <a:ea typeface="微软雅黑"/>
              </a:rPr>
              <a:t>46</a:t>
            </a:r>
            <a:r>
              <a:rPr lang="zh-CN" sz="1800">
                <a:latin typeface="微软雅黑"/>
                <a:ea typeface="微软雅黑"/>
              </a:rPr>
              <a:t>亿美元。为完成交易，</a:t>
            </a:r>
            <a:r>
              <a:rPr lang="en-US" sz="1800">
                <a:latin typeface="微软雅黑"/>
                <a:ea typeface="微软雅黑"/>
              </a:rPr>
              <a:t>5</a:t>
            </a:r>
            <a:r>
              <a:rPr lang="zh-CN" sz="1800">
                <a:latin typeface="微软雅黑"/>
                <a:ea typeface="微软雅黑"/>
              </a:rPr>
              <a:t>月化工集团自有资金</a:t>
            </a:r>
            <a:r>
              <a:rPr lang="en-US" sz="1800">
                <a:latin typeface="微软雅黑"/>
                <a:ea typeface="微软雅黑"/>
              </a:rPr>
              <a:t>16</a:t>
            </a:r>
            <a:r>
              <a:rPr lang="zh-CN" sz="1800">
                <a:latin typeface="微软雅黑"/>
                <a:ea typeface="微软雅黑"/>
              </a:rPr>
              <a:t>亿美元注资香港公司， 香港投资有限公司通过中银香港公司境外银团贷款</a:t>
            </a:r>
            <a:r>
              <a:rPr lang="en-US" sz="1800">
                <a:latin typeface="微软雅黑"/>
                <a:ea typeface="微软雅黑"/>
              </a:rPr>
              <a:t>29.5</a:t>
            </a:r>
            <a:r>
              <a:rPr lang="zh-CN" sz="1800">
                <a:latin typeface="微软雅黑"/>
                <a:ea typeface="微软雅黑"/>
              </a:rPr>
              <a:t>亿美元，</a:t>
            </a:r>
            <a:r>
              <a:rPr lang="en-US" sz="1800">
                <a:latin typeface="微软雅黑"/>
                <a:ea typeface="微软雅黑"/>
              </a:rPr>
              <a:t>11</a:t>
            </a:r>
            <a:r>
              <a:rPr lang="zh-CN" sz="1800">
                <a:latin typeface="微软雅黑"/>
                <a:ea typeface="微软雅黑"/>
              </a:rPr>
              <a:t>月份项目正式交割。请问</a:t>
            </a:r>
            <a:r>
              <a:rPr lang="en-US" sz="1800">
                <a:latin typeface="微软雅黑"/>
                <a:ea typeface="微软雅黑"/>
              </a:rPr>
              <a:t>:</a:t>
            </a:r>
            <a:r>
              <a:rPr lang="zh-CN" sz="1800">
                <a:latin typeface="微软雅黑"/>
                <a:ea typeface="微软雅黑"/>
              </a:rPr>
              <a:t>中国化工集团</a:t>
            </a:r>
            <a:r>
              <a:rPr lang="en-US" sz="1800">
                <a:latin typeface="微软雅黑"/>
                <a:ea typeface="微软雅黑"/>
              </a:rPr>
              <a:t>2018</a:t>
            </a:r>
            <a:r>
              <a:rPr lang="zh-CN" sz="1800">
                <a:latin typeface="微软雅黑"/>
                <a:ea typeface="微软雅黑"/>
              </a:rPr>
              <a:t>年对外直接投资的国家地区是什么？当年直接投资流量、存量是多少？如何填报</a:t>
            </a:r>
            <a:r>
              <a:rPr lang="en-US" sz="1800">
                <a:latin typeface="微软雅黑"/>
                <a:ea typeface="微软雅黑"/>
              </a:rPr>
              <a:t>2018</a:t>
            </a:r>
            <a:r>
              <a:rPr lang="zh-CN" sz="1800">
                <a:latin typeface="微软雅黑"/>
                <a:ea typeface="微软雅黑"/>
              </a:rPr>
              <a:t>年境内投资者通过境外企业再投资情况表？</a:t>
            </a:r>
            <a:endParaRPr lang="zh-CN" sz="1800">
              <a:latin typeface="微软雅黑"/>
              <a:ea typeface="微软雅黑"/>
            </a:endParaRPr>
          </a:p>
        </p:txBody>
      </p:sp>
      <p:sp>
        <p:nvSpPr>
          <p:cNvPr id="2" name="矩形 1"/>
          <p:cNvSpPr/>
          <p:nvPr/>
        </p:nvSpPr>
        <p:spPr>
          <a:xfrm>
            <a:off x="1336312" y="2702768"/>
            <a:ext cx="10430174" cy="1766833"/>
          </a:xfrm>
          <a:prstGeom prst="rect">
            <a:avLst/>
          </a:prstGeom>
        </p:spPr>
        <p:txBody>
          <a:bodyPr wrap="square" lIns="103829" tIns="51913" rIns="103829" bIns="51913">
            <a:spAutoFit/>
          </a:bodyPr>
          <a:lstStyle/>
          <a:p>
            <a:pPr>
              <a:lnSpc>
                <a:spcPct val="150000"/>
              </a:lnSpc>
            </a:pPr>
            <a:r>
              <a:rPr lang="zh-CN" sz="1800" b="1">
                <a:latin typeface="微软雅黑"/>
                <a:ea typeface="微软雅黑"/>
              </a:rPr>
              <a:t>答案：</a:t>
            </a:r>
            <a:endParaRPr lang="en-US" sz="1800" b="1">
              <a:latin typeface="微软雅黑"/>
              <a:ea typeface="微软雅黑"/>
            </a:endParaRPr>
          </a:p>
          <a:p>
            <a:pPr>
              <a:lnSpc>
                <a:spcPct val="150000"/>
              </a:lnSpc>
            </a:pPr>
            <a:r>
              <a:rPr lang="en-US" sz="1800" b="1">
                <a:latin typeface="微软雅黑"/>
                <a:ea typeface="微软雅黑"/>
              </a:rPr>
              <a:t>1</a:t>
            </a:r>
            <a:r>
              <a:rPr lang="zh-CN" sz="1800" b="1">
                <a:latin typeface="微软雅黑"/>
                <a:ea typeface="微软雅黑"/>
              </a:rPr>
              <a:t>、直接投资的国家地区：中国香港。（应将化工香港投资有限公司作为直接投资企业填报）</a:t>
            </a:r>
            <a:endParaRPr lang="zh-CN" sz="1800" b="1">
              <a:latin typeface="微软雅黑"/>
              <a:ea typeface="微软雅黑"/>
            </a:endParaRPr>
          </a:p>
          <a:p>
            <a:pPr>
              <a:lnSpc>
                <a:spcPct val="150000"/>
              </a:lnSpc>
            </a:pPr>
            <a:r>
              <a:rPr lang="en-US" sz="1800" b="1">
                <a:latin typeface="微软雅黑"/>
                <a:ea typeface="微软雅黑"/>
              </a:rPr>
              <a:t>2</a:t>
            </a:r>
            <a:r>
              <a:rPr lang="zh-CN" sz="1800" b="1">
                <a:latin typeface="微软雅黑"/>
                <a:ea typeface="微软雅黑"/>
              </a:rPr>
              <a:t>、当年流量</a:t>
            </a:r>
            <a:r>
              <a:rPr lang="en-US" sz="1800" b="1">
                <a:latin typeface="微软雅黑"/>
                <a:ea typeface="微软雅黑"/>
              </a:rPr>
              <a:t>16.5</a:t>
            </a:r>
            <a:r>
              <a:rPr lang="zh-CN" sz="1800" b="1">
                <a:latin typeface="微软雅黑"/>
                <a:ea typeface="微软雅黑"/>
              </a:rPr>
              <a:t>亿美元</a:t>
            </a:r>
            <a:r>
              <a:rPr lang="en-US" sz="1800" b="1">
                <a:latin typeface="微软雅黑"/>
                <a:ea typeface="微软雅黑"/>
              </a:rPr>
              <a:t>,</a:t>
            </a:r>
            <a:r>
              <a:rPr lang="zh-CN" sz="1800" b="1">
                <a:latin typeface="微软雅黑"/>
                <a:ea typeface="微软雅黑"/>
              </a:rPr>
              <a:t>同时增加相应的存量。</a:t>
            </a:r>
            <a:endParaRPr lang="zh-CN" sz="1800" b="1">
              <a:latin typeface="微软雅黑"/>
              <a:ea typeface="微软雅黑"/>
            </a:endParaRPr>
          </a:p>
          <a:p>
            <a:pPr>
              <a:lnSpc>
                <a:spcPct val="150000"/>
              </a:lnSpc>
            </a:pPr>
            <a:r>
              <a:rPr lang="en-US" sz="1800" b="1">
                <a:latin typeface="微软雅黑"/>
                <a:ea typeface="微软雅黑"/>
              </a:rPr>
              <a:t>3</a:t>
            </a:r>
            <a:r>
              <a:rPr lang="zh-CN" sz="1800" b="1">
                <a:latin typeface="微软雅黑"/>
                <a:ea typeface="微软雅黑"/>
              </a:rPr>
              <a:t>、通过境外企业再投资填写如下：</a:t>
            </a:r>
            <a:endParaRPr lang="en-US" sz="1800" b="1">
              <a:latin typeface="微软雅黑"/>
              <a:ea typeface="微软雅黑"/>
            </a:endParaRPr>
          </a:p>
        </p:txBody>
      </p:sp>
      <p:sp>
        <p:nvSpPr>
          <p:cNvPr id="10" name="矩形 9"/>
          <p:cNvSpPr/>
          <p:nvPr/>
        </p:nvSpPr>
        <p:spPr>
          <a:xfrm>
            <a:off x="780808" y="4438141"/>
            <a:ext cx="5105671" cy="1489834"/>
          </a:xfrm>
          <a:prstGeom prst="rect">
            <a:avLst/>
          </a:prstGeom>
        </p:spPr>
        <p:txBody>
          <a:bodyPr wrap="square" lIns="103829" tIns="51913" rIns="103829" bIns="51913">
            <a:spAutoFit/>
          </a:bodyPr>
          <a:lstStyle/>
          <a:p>
            <a:pPr lvl="0">
              <a:lnSpc>
                <a:spcPct val="150000"/>
              </a:lnSpc>
            </a:pPr>
            <a:r>
              <a:rPr lang="zh-CN" sz="1500">
                <a:solidFill>
                  <a:srgbClr val="000000"/>
                </a:solidFill>
                <a:latin typeface="微软雅黑"/>
                <a:ea typeface="微软雅黑"/>
              </a:rPr>
              <a:t>境内投资者组织机构代码：</a:t>
            </a:r>
            <a:r>
              <a:rPr lang="en-US" sz="1500">
                <a:solidFill>
                  <a:srgbClr val="000000"/>
                </a:solidFill>
                <a:latin typeface="微软雅黑"/>
                <a:ea typeface="微软雅黑"/>
              </a:rPr>
              <a:t>123456789</a:t>
            </a:r>
            <a:endParaRPr lang="en-US" sz="1500">
              <a:solidFill>
                <a:srgbClr val="000000"/>
              </a:solidFill>
              <a:latin typeface="微软雅黑"/>
              <a:ea typeface="微软雅黑"/>
            </a:endParaRPr>
          </a:p>
          <a:p>
            <a:pPr lvl="0">
              <a:lnSpc>
                <a:spcPct val="150000"/>
              </a:lnSpc>
            </a:pPr>
            <a:r>
              <a:rPr lang="zh-CN" sz="1500">
                <a:solidFill>
                  <a:srgbClr val="000000"/>
                </a:solidFill>
                <a:latin typeface="微软雅黑"/>
                <a:ea typeface="微软雅黑"/>
              </a:rPr>
              <a:t>境内投资者名称：中国化工集团</a:t>
            </a:r>
            <a:endParaRPr lang="zh-CN" sz="1500">
              <a:solidFill>
                <a:srgbClr val="000000"/>
              </a:solidFill>
              <a:latin typeface="微软雅黑"/>
              <a:ea typeface="微软雅黑"/>
            </a:endParaRPr>
          </a:p>
          <a:p>
            <a:pPr lvl="0">
              <a:lnSpc>
                <a:spcPct val="150000"/>
              </a:lnSpc>
            </a:pPr>
            <a:r>
              <a:rPr lang="zh-CN" sz="1500">
                <a:solidFill>
                  <a:srgbClr val="000000"/>
                </a:solidFill>
                <a:latin typeface="微软雅黑"/>
                <a:ea typeface="微软雅黑"/>
              </a:rPr>
              <a:t>直接投资企业名称： 化工香港投资有限公司</a:t>
            </a:r>
            <a:endParaRPr lang="zh-CN" sz="1500">
              <a:solidFill>
                <a:srgbClr val="000000"/>
              </a:solidFill>
              <a:latin typeface="微软雅黑"/>
              <a:ea typeface="微软雅黑"/>
            </a:endParaRPr>
          </a:p>
          <a:p>
            <a:pPr lvl="0">
              <a:lnSpc>
                <a:spcPct val="150000"/>
              </a:lnSpc>
            </a:pPr>
            <a:r>
              <a:rPr lang="zh-CN" sz="1500">
                <a:solidFill>
                  <a:srgbClr val="000000"/>
                </a:solidFill>
                <a:latin typeface="微软雅黑"/>
                <a:ea typeface="微软雅黑"/>
              </a:rPr>
              <a:t>直接投资企业行业类别：商务服务业</a:t>
            </a:r>
            <a:endParaRPr lang="zh-CN" sz="1500">
              <a:solidFill>
                <a:srgbClr val="000000"/>
              </a:solidFill>
              <a:latin typeface="微软雅黑"/>
              <a:ea typeface="微软雅黑"/>
            </a:endParaRPr>
          </a:p>
        </p:txBody>
      </p:sp>
      <p:sp>
        <p:nvSpPr>
          <p:cNvPr id="11" name="圆角矩形 10"/>
          <p:cNvSpPr/>
          <p:nvPr/>
        </p:nvSpPr>
        <p:spPr>
          <a:xfrm>
            <a:off x="6383238" y="3722687"/>
            <a:ext cx="5474927" cy="2659436"/>
          </a:xfrm>
          <a:prstGeom prst="roundRect">
            <a:avLst/>
          </a:prstGeom>
          <a:gradFill>
            <a:gsLst>
              <a:gs pos="0">
                <a:schemeClr val="accent1">
                  <a:tint val="66000"/>
                </a:schemeClr>
              </a:gs>
              <a:gs pos="50000">
                <a:schemeClr val="accent1">
                  <a:tint val="44500"/>
                </a:schemeClr>
              </a:gs>
              <a:gs pos="100000">
                <a:schemeClr val="accent1">
                  <a:tint val="23500"/>
                </a:schemeClr>
              </a:gs>
            </a:gsLst>
            <a:lin ang="5400000" scaled="0"/>
          </a:gradFill>
          <a:ln w="28575" cap="flat" cmpd="sng">
            <a:solidFill>
              <a:schemeClr val="accent1">
                <a:shade val="50000"/>
              </a:schemeClr>
            </a:solidFill>
            <a:prstDash val="solid"/>
          </a:ln>
        </p:spPr>
        <p:txBody>
          <a:bodyPr lIns="103829" tIns="51913" rIns="103829" bIns="51913" anchor="ctr"/>
          <a:lstStyle/>
          <a:p>
            <a:pPr algn="ctr"/>
            <a:endParaRPr lang="zh-CN">
              <a:solidFill>
                <a:schemeClr val="lt1"/>
              </a:solidFill>
            </a:endParaRPr>
          </a:p>
        </p:txBody>
      </p:sp>
      <p:sp>
        <p:nvSpPr>
          <p:cNvPr id="12" name="矩形 11"/>
          <p:cNvSpPr/>
          <p:nvPr/>
        </p:nvSpPr>
        <p:spPr>
          <a:xfrm>
            <a:off x="6792280" y="3733673"/>
            <a:ext cx="5036358" cy="2182332"/>
          </a:xfrm>
          <a:prstGeom prst="rect">
            <a:avLst/>
          </a:prstGeom>
        </p:spPr>
        <p:txBody>
          <a:bodyPr wrap="square" lIns="103829" tIns="51913" rIns="103829" bIns="51913">
            <a:spAutoFit/>
          </a:bodyPr>
          <a:lstStyle/>
          <a:p>
            <a:pPr>
              <a:lnSpc>
                <a:spcPct val="150000"/>
              </a:lnSpc>
            </a:pPr>
            <a:r>
              <a:rPr lang="zh-CN" sz="1500">
                <a:latin typeface="微软雅黑"/>
                <a:ea typeface="微软雅黑"/>
              </a:rPr>
              <a:t>再投资项目或企业名称：意大利</a:t>
            </a:r>
            <a:r>
              <a:rPr lang="en-US" sz="1500">
                <a:latin typeface="微软雅黑"/>
                <a:ea typeface="微软雅黑"/>
              </a:rPr>
              <a:t>BNL</a:t>
            </a:r>
            <a:r>
              <a:rPr lang="zh-CN" sz="1500">
                <a:latin typeface="微软雅黑"/>
                <a:ea typeface="微软雅黑"/>
              </a:rPr>
              <a:t>公司</a:t>
            </a:r>
            <a:endParaRPr lang="zh-CN" sz="1500">
              <a:latin typeface="微软雅黑"/>
              <a:ea typeface="微软雅黑"/>
            </a:endParaRPr>
          </a:p>
          <a:p>
            <a:pPr>
              <a:lnSpc>
                <a:spcPct val="150000"/>
              </a:lnSpc>
            </a:pPr>
            <a:r>
              <a:rPr lang="zh-CN" sz="1500">
                <a:latin typeface="微软雅黑"/>
                <a:ea typeface="微软雅黑"/>
              </a:rPr>
              <a:t>当期再投资净额：</a:t>
            </a:r>
            <a:r>
              <a:rPr lang="en-US" sz="1500">
                <a:latin typeface="微软雅黑"/>
                <a:ea typeface="微软雅黑"/>
              </a:rPr>
              <a:t>16.5+29.5=46</a:t>
            </a:r>
            <a:r>
              <a:rPr lang="zh-CN" sz="1500">
                <a:latin typeface="微软雅黑"/>
                <a:ea typeface="微软雅黑"/>
              </a:rPr>
              <a:t>亿美元</a:t>
            </a:r>
            <a:endParaRPr lang="zh-CN" sz="1500">
              <a:latin typeface="微软雅黑"/>
              <a:ea typeface="微软雅黑"/>
            </a:endParaRPr>
          </a:p>
          <a:p>
            <a:pPr>
              <a:lnSpc>
                <a:spcPct val="150000"/>
              </a:lnSpc>
            </a:pPr>
            <a:r>
              <a:rPr lang="zh-CN" sz="1500">
                <a:latin typeface="微软雅黑"/>
                <a:ea typeface="微软雅黑"/>
              </a:rPr>
              <a:t>期末累计再投资净额：</a:t>
            </a:r>
            <a:r>
              <a:rPr lang="en-US" sz="1500">
                <a:latin typeface="微软雅黑"/>
                <a:ea typeface="微软雅黑"/>
              </a:rPr>
              <a:t>46</a:t>
            </a:r>
            <a:r>
              <a:rPr lang="zh-CN" sz="1500">
                <a:latin typeface="微软雅黑"/>
                <a:ea typeface="微软雅黑"/>
              </a:rPr>
              <a:t>亿美元</a:t>
            </a:r>
            <a:endParaRPr lang="zh-CN" sz="1500">
              <a:latin typeface="微软雅黑"/>
              <a:ea typeface="微软雅黑"/>
            </a:endParaRPr>
          </a:p>
          <a:p>
            <a:pPr>
              <a:lnSpc>
                <a:spcPct val="150000"/>
              </a:lnSpc>
            </a:pPr>
            <a:r>
              <a:rPr lang="zh-CN" sz="1500">
                <a:latin typeface="微软雅黑"/>
                <a:ea typeface="微软雅黑"/>
              </a:rPr>
              <a:t>再投资国家：意大利</a:t>
            </a:r>
            <a:endParaRPr lang="zh-CN" sz="1500">
              <a:latin typeface="微软雅黑"/>
              <a:ea typeface="微软雅黑"/>
            </a:endParaRPr>
          </a:p>
          <a:p>
            <a:pPr>
              <a:lnSpc>
                <a:spcPct val="150000"/>
              </a:lnSpc>
            </a:pPr>
            <a:r>
              <a:rPr lang="zh-CN" sz="1500">
                <a:latin typeface="微软雅黑"/>
                <a:ea typeface="微软雅黑"/>
              </a:rPr>
              <a:t>所在城市：米兰</a:t>
            </a:r>
            <a:endParaRPr lang="zh-CN" sz="1500">
              <a:latin typeface="微软雅黑"/>
              <a:ea typeface="微软雅黑"/>
            </a:endParaRPr>
          </a:p>
          <a:p>
            <a:pPr>
              <a:lnSpc>
                <a:spcPct val="150000"/>
              </a:lnSpc>
            </a:pPr>
            <a:r>
              <a:rPr lang="zh-CN" sz="1500">
                <a:latin typeface="微软雅黑"/>
                <a:ea typeface="微软雅黑"/>
              </a:rPr>
              <a:t>再投资行业：制造业</a:t>
            </a:r>
            <a:r>
              <a:rPr lang="en-US" sz="1500">
                <a:latin typeface="微软雅黑"/>
                <a:ea typeface="微软雅黑"/>
              </a:rPr>
              <a:t>——</a:t>
            </a:r>
            <a:r>
              <a:rPr lang="zh-CN" sz="1500">
                <a:latin typeface="微软雅黑"/>
                <a:ea typeface="微软雅黑"/>
              </a:rPr>
              <a:t>橡胶和塑料制品业</a:t>
            </a:r>
            <a:endParaRPr lang="zh-CN" sz="1500">
              <a:latin typeface="微软雅黑"/>
              <a:ea typeface="微软雅黑"/>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1"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年报的专项统计表</a:t>
            </a:r>
            <a:r>
              <a:rPr lang="en-US">
                <a:solidFill>
                  <a:srgbClr val="FF0000"/>
                </a:solidFill>
              </a:rPr>
              <a:t>《</a:t>
            </a:r>
            <a:r>
              <a:rPr lang="zh-CN">
                <a:solidFill>
                  <a:srgbClr val="FF0000"/>
                </a:solidFill>
              </a:rPr>
              <a:t>境外主要矿产资源情况</a:t>
            </a:r>
            <a:r>
              <a:rPr lang="en-US">
                <a:solidFill>
                  <a:srgbClr val="FF0000"/>
                </a:solidFill>
              </a:rPr>
              <a:t>》</a:t>
            </a:r>
            <a:r>
              <a:rPr lang="zh-CN">
                <a:solidFill>
                  <a:srgbClr val="FF0000"/>
                </a:solidFill>
              </a:rPr>
              <a:t>、</a:t>
            </a:r>
            <a:r>
              <a:rPr lang="en-US">
                <a:solidFill>
                  <a:srgbClr val="FF0000"/>
                </a:solidFill>
              </a:rPr>
              <a:t>《</a:t>
            </a:r>
            <a:r>
              <a:rPr lang="zh-CN">
                <a:solidFill>
                  <a:srgbClr val="FF0000"/>
                </a:solidFill>
              </a:rPr>
              <a:t>国际产能合作领域情况</a:t>
            </a:r>
            <a:r>
              <a:rPr lang="en-US">
                <a:solidFill>
                  <a:srgbClr val="FF0000"/>
                </a:solidFill>
              </a:rPr>
              <a:t>》</a:t>
            </a:r>
            <a:r>
              <a:rPr lang="zh-CN">
                <a:solidFill>
                  <a:srgbClr val="000000"/>
                </a:solidFill>
              </a:rPr>
              <a:t>需在</a:t>
            </a:r>
            <a:r>
              <a:rPr lang="en-US">
                <a:solidFill>
                  <a:srgbClr val="000000"/>
                </a:solidFill>
              </a:rPr>
              <a:t>6</a:t>
            </a:r>
            <a:r>
              <a:rPr lang="zh-CN">
                <a:solidFill>
                  <a:srgbClr val="000000"/>
                </a:solidFill>
              </a:rPr>
              <a:t>月</a:t>
            </a:r>
            <a:r>
              <a:rPr lang="en-US">
                <a:solidFill>
                  <a:srgbClr val="000000"/>
                </a:solidFill>
              </a:rPr>
              <a:t>20</a:t>
            </a:r>
            <a:r>
              <a:rPr lang="zh-CN">
                <a:solidFill>
                  <a:srgbClr val="000000"/>
                </a:solidFill>
              </a:rPr>
              <a:t>日（含）之前填报完毕。</a:t>
            </a:r>
            <a:endParaRPr lang="en-US">
              <a:solidFill>
                <a:srgbClr val="000000"/>
              </a:solidFill>
            </a:endParaRPr>
          </a:p>
        </p:txBody>
      </p:sp>
      <p:graphicFrame>
        <p:nvGraphicFramePr>
          <p:cNvPr id="9" name="表格 8"/>
          <p:cNvGraphicFramePr/>
          <p:nvPr/>
        </p:nvGraphicFramePr>
        <p:xfrm>
          <a:off x="645473" y="1412674"/>
          <a:ext cx="10766558" cy="2233203"/>
        </p:xfrm>
        <a:graphic>
          <a:graphicData uri="http://schemas.openxmlformats.org/drawingml/2006/table">
            <a:tbl>
              <a:tblPr firstRow="1" firstCol="1" bandRow="1">
                <a:tableStyleId>{5C22544A-7EE6-4342-B048-85BDC9FD1C3A}</a:tableStyleId>
              </a:tblPr>
              <a:tblGrid>
                <a:gridCol w="2065775"/>
                <a:gridCol w="840496"/>
                <a:gridCol w="1657330"/>
                <a:gridCol w="1063364"/>
                <a:gridCol w="1151978"/>
                <a:gridCol w="1240592"/>
                <a:gridCol w="1329206"/>
                <a:gridCol w="1417817"/>
              </a:tblGrid>
              <a:tr h="561830">
                <a:tc gridSpan="8">
                  <a:txBody>
                    <a:bodyPr/>
                    <a:lstStyle/>
                    <a:p>
                      <a:pPr algn="ctr">
                        <a:spcAft>
                          <a:spcPts val="0"/>
                        </a:spcAft>
                      </a:pPr>
                      <a:r>
                        <a:rPr lang="zh-CN" sz="1600" kern="100">
                          <a:solidFill>
                            <a:schemeClr val="tx1"/>
                          </a:solidFill>
                          <a:latin typeface="微软雅黑"/>
                          <a:ea typeface="微软雅黑"/>
                        </a:rPr>
                        <a:t>境外主要矿产资源情况</a:t>
                      </a:r>
                      <a:endParaRPr lang="zh-CN" sz="1600" kern="100">
                        <a:solidFill>
                          <a:schemeClr val="tx1"/>
                        </a:solidFill>
                        <a:latin typeface="微软雅黑"/>
                        <a:ea typeface="微软雅黑"/>
                      </a:endParaRPr>
                    </a:p>
                  </a:txBody>
                  <a:tcPr marL="91428" marR="91428" marT="0" marB="0"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 hMerge="1"/>
                <a:tc hMerge="1">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949018">
                <a:tc>
                  <a:txBody>
                    <a:bodyPr/>
                    <a:lstStyle/>
                    <a:p>
                      <a:pPr algn="ctr">
                        <a:spcAft>
                          <a:spcPts val="0"/>
                        </a:spcAft>
                      </a:pPr>
                      <a:r>
                        <a:rPr lang="zh-CN" sz="1400" b="1" kern="100">
                          <a:solidFill>
                            <a:schemeClr val="tx1"/>
                          </a:solidFill>
                          <a:latin typeface="微软雅黑"/>
                          <a:ea typeface="微软雅黑"/>
                        </a:rPr>
                        <a:t>矿产资源名称</a:t>
                      </a:r>
                      <a:endParaRPr lang="en-US" sz="1400" b="1"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marL="0" indent="0" algn="ctr" defTabSz="914400">
                        <a:lnSpc>
                          <a:spcPct val="100000"/>
                        </a:lnSpc>
                        <a:spcBef>
                          <a:spcPts val="0"/>
                        </a:spcBef>
                        <a:spcAft>
                          <a:spcPts val="0"/>
                        </a:spcAft>
                        <a:buNone/>
                      </a:pPr>
                      <a:r>
                        <a:rPr lang="zh-CN" sz="1400" b="1" kern="100">
                          <a:solidFill>
                            <a:schemeClr val="tx1"/>
                          </a:solidFill>
                          <a:latin typeface="微软雅黑"/>
                          <a:ea typeface="微软雅黑"/>
                        </a:rPr>
                        <a:t>计量</a:t>
                      </a:r>
                      <a:endParaRPr lang="en-US" sz="1400" b="1" kern="100">
                        <a:solidFill>
                          <a:schemeClr val="tx1"/>
                        </a:solidFill>
                        <a:latin typeface="微软雅黑"/>
                        <a:ea typeface="微软雅黑"/>
                      </a:endParaRPr>
                    </a:p>
                    <a:p>
                      <a:pPr marL="0" indent="0" algn="ctr" defTabSz="914400">
                        <a:lnSpc>
                          <a:spcPct val="100000"/>
                        </a:lnSpc>
                        <a:spcBef>
                          <a:spcPts val="0"/>
                        </a:spcBef>
                        <a:spcAft>
                          <a:spcPts val="0"/>
                        </a:spcAft>
                        <a:buNone/>
                      </a:pPr>
                      <a:r>
                        <a:rPr lang="zh-CN" sz="1400" b="1" kern="100">
                          <a:solidFill>
                            <a:schemeClr val="tx1"/>
                          </a:solidFill>
                          <a:latin typeface="微软雅黑"/>
                          <a:ea typeface="微软雅黑"/>
                        </a:rPr>
                        <a:t>单位</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控制资源的境外企业名称</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矿产所在国家地区</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剩余经济可采量</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当年权益产量</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累计各类</a:t>
                      </a:r>
                      <a:r>
                        <a:rPr lang="zh-CN" sz="1400" b="1" kern="100">
                          <a:solidFill>
                            <a:schemeClr val="tx1"/>
                          </a:solidFill>
                          <a:latin typeface="微软雅黑"/>
                          <a:ea typeface="微软雅黑"/>
                        </a:rPr>
                        <a:t>投资额</a:t>
                      </a:r>
                      <a:endParaRPr lang="en-US"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（万美元）</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备注</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r>
              <a:tr h="240785">
                <a:tc>
                  <a:txBody>
                    <a:bodyPr/>
                    <a:lstStyle/>
                    <a:p>
                      <a:pPr algn="ctr">
                        <a:spcAft>
                          <a:spcPts val="0"/>
                        </a:spcAft>
                      </a:pPr>
                      <a:r>
                        <a:rPr lang="zh-CN" sz="1400" kern="100">
                          <a:solidFill>
                            <a:schemeClr val="tx1"/>
                          </a:solidFill>
                          <a:latin typeface="微软雅黑"/>
                          <a:ea typeface="微软雅黑"/>
                        </a:rPr>
                        <a:t>石油</a:t>
                      </a:r>
                      <a:endParaRPr lang="en-US" sz="14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40785">
                <a:tc>
                  <a:txBody>
                    <a:bodyPr/>
                    <a:lstStyle/>
                    <a:p>
                      <a:pPr algn="ctr">
                        <a:spcAft>
                          <a:spcPts val="0"/>
                        </a:spcAft>
                      </a:pPr>
                      <a:r>
                        <a:rPr lang="zh-CN" sz="1400" kern="100">
                          <a:solidFill>
                            <a:schemeClr val="tx1"/>
                          </a:solidFill>
                          <a:latin typeface="微软雅黑"/>
                          <a:ea typeface="微软雅黑"/>
                        </a:rPr>
                        <a:t>铁矿</a:t>
                      </a:r>
                      <a:endParaRPr lang="en-US" sz="14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40785">
                <a:tc>
                  <a:txBody>
                    <a:bodyPr/>
                    <a:lstStyle/>
                    <a:p>
                      <a:pPr marL="0" indent="0" algn="ctr" defTabSz="914400">
                        <a:lnSpc>
                          <a:spcPct val="100000"/>
                        </a:lnSpc>
                        <a:spcBef>
                          <a:spcPts val="0"/>
                        </a:spcBef>
                        <a:spcAft>
                          <a:spcPts val="0"/>
                        </a:spcAft>
                        <a:buNone/>
                      </a:pPr>
                      <a:r>
                        <a:rPr lang="en-US" sz="1400" kern="100">
                          <a:solidFill>
                            <a:schemeClr val="tx1"/>
                          </a:solidFill>
                          <a:latin typeface="微软雅黑"/>
                          <a:ea typeface="微软雅黑"/>
                        </a:rPr>
                        <a:t>……</a:t>
                      </a: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589332" y="3669609"/>
            <a:ext cx="10822698" cy="989698"/>
          </a:xfrm>
          <a:prstGeom prst="rect">
            <a:avLst/>
          </a:prstGeom>
          <a:noFill/>
        </p:spPr>
        <p:txBody>
          <a:bodyPr wrap="square" lIns="103829" tIns="51913" rIns="103829" bIns="51913">
            <a:spAutoFit/>
          </a:bodyPr>
          <a:lstStyle/>
          <a:p>
            <a:pPr>
              <a:lnSpc>
                <a:spcPts val="2270"/>
              </a:lnSpc>
            </a:pPr>
            <a:r>
              <a:rPr lang="en-US" sz="1400" b="1">
                <a:latin typeface="微软雅黑"/>
                <a:ea typeface="微软雅黑"/>
              </a:rPr>
              <a:t>1. </a:t>
            </a:r>
            <a:r>
              <a:rPr lang="zh-CN" sz="1400" b="1">
                <a:latin typeface="微软雅黑"/>
                <a:ea typeface="微软雅黑"/>
              </a:rPr>
              <a:t>统计范围：</a:t>
            </a:r>
            <a:r>
              <a:rPr lang="zh-CN" sz="1400">
                <a:latin typeface="微软雅黑"/>
                <a:ea typeface="微软雅黑"/>
              </a:rPr>
              <a:t>截至报告期我国企业通过对外投资在国（境）外拥有的能源矿产、金属矿产以及非金属矿产等主要矿产资源的情况。</a:t>
            </a:r>
            <a:r>
              <a:rPr lang="zh-CN" sz="1400" b="1">
                <a:solidFill>
                  <a:srgbClr val="FF0000"/>
                </a:solidFill>
                <a:latin typeface="微软雅黑"/>
                <a:ea typeface="微软雅黑"/>
              </a:rPr>
              <a:t>统计范围不包括处于勘探阶段尚未进行开采的境外企业。</a:t>
            </a:r>
            <a:endParaRPr lang="en-US" sz="1400" b="1">
              <a:solidFill>
                <a:srgbClr val="FF0000"/>
              </a:solidFill>
              <a:latin typeface="微软雅黑"/>
              <a:ea typeface="微软雅黑"/>
            </a:endParaRPr>
          </a:p>
          <a:p>
            <a:pPr marL="207645" indent="-207645">
              <a:lnSpc>
                <a:spcPts val="2270"/>
              </a:lnSpc>
              <a:buAutoNum type="arabicPeriod" startAt="2"/>
            </a:pPr>
            <a:r>
              <a:rPr lang="zh-CN" sz="1400" b="1">
                <a:latin typeface="微软雅黑"/>
                <a:ea typeface="微软雅黑"/>
              </a:rPr>
              <a:t>纳入统计的矿产资源：详见表格明细。</a:t>
            </a:r>
            <a:endParaRPr lang="en-US" sz="1400" b="1">
              <a:latin typeface="微软雅黑"/>
              <a:ea typeface="微软雅黑"/>
            </a:endParaRPr>
          </a:p>
        </p:txBody>
      </p:sp>
      <p:sp>
        <p:nvSpPr>
          <p:cNvPr id="12" name="TextBox 11"/>
          <p:cNvSpPr txBox="1"/>
          <p:nvPr/>
        </p:nvSpPr>
        <p:spPr>
          <a:xfrm>
            <a:off x="576399" y="4509915"/>
            <a:ext cx="10822698" cy="1579623"/>
          </a:xfrm>
          <a:prstGeom prst="rect">
            <a:avLst/>
          </a:prstGeom>
          <a:noFill/>
        </p:spPr>
        <p:txBody>
          <a:bodyPr wrap="square" lIns="103829" tIns="51913" rIns="103829" bIns="51913">
            <a:spAutoFit/>
          </a:bodyPr>
          <a:lstStyle/>
          <a:p>
            <a:pPr>
              <a:lnSpc>
                <a:spcPts val="2270"/>
              </a:lnSpc>
            </a:pPr>
            <a:r>
              <a:rPr lang="en-US" sz="1400" b="1">
                <a:latin typeface="微软雅黑"/>
                <a:ea typeface="微软雅黑"/>
              </a:rPr>
              <a:t>3.</a:t>
            </a:r>
            <a:r>
              <a:rPr lang="zh-CN" sz="1400" b="1">
                <a:latin typeface="微软雅黑"/>
                <a:ea typeface="微软雅黑"/>
              </a:rPr>
              <a:t>剩余经济可采储量、当年权益产量</a:t>
            </a:r>
            <a:r>
              <a:rPr lang="zh-CN" sz="1400" b="1">
                <a:solidFill>
                  <a:srgbClr val="FF0000"/>
                </a:solidFill>
                <a:latin typeface="微软雅黑"/>
                <a:ea typeface="微软雅黑"/>
              </a:rPr>
              <a:t>均指矿含量，而不是矿石含量</a:t>
            </a:r>
            <a:endParaRPr lang="en-US" sz="1400" b="1">
              <a:solidFill>
                <a:srgbClr val="FF0000"/>
              </a:solidFill>
              <a:latin typeface="微软雅黑"/>
              <a:ea typeface="微软雅黑"/>
            </a:endParaRPr>
          </a:p>
          <a:p>
            <a:pPr>
              <a:lnSpc>
                <a:spcPts val="2270"/>
              </a:lnSpc>
            </a:pPr>
            <a:r>
              <a:rPr lang="zh-CN" sz="1400">
                <a:latin typeface="微软雅黑"/>
                <a:ea typeface="微软雅黑"/>
              </a:rPr>
              <a:t>   当年权益产量</a:t>
            </a:r>
            <a:r>
              <a:rPr lang="en-US" sz="1400">
                <a:latin typeface="微软雅黑"/>
                <a:ea typeface="微软雅黑"/>
              </a:rPr>
              <a:t>=</a:t>
            </a:r>
            <a:r>
              <a:rPr lang="zh-CN" sz="1400">
                <a:latin typeface="微软雅黑"/>
                <a:ea typeface="微软雅黑"/>
              </a:rPr>
              <a:t>当年总产量*中方所占份额百分比</a:t>
            </a:r>
            <a:endParaRPr lang="zh-CN" sz="1400">
              <a:latin typeface="微软雅黑"/>
              <a:ea typeface="微软雅黑"/>
            </a:endParaRPr>
          </a:p>
          <a:p>
            <a:pPr>
              <a:lnSpc>
                <a:spcPts val="2270"/>
              </a:lnSpc>
            </a:pPr>
            <a:r>
              <a:rPr lang="en-US" sz="1400" b="1">
                <a:latin typeface="微软雅黑"/>
                <a:ea typeface="微软雅黑"/>
              </a:rPr>
              <a:t>4.</a:t>
            </a:r>
            <a:r>
              <a:rPr lang="zh-CN" sz="1400" b="1">
                <a:latin typeface="微软雅黑"/>
                <a:ea typeface="微软雅黑"/>
              </a:rPr>
              <a:t>累计各类投资额：</a:t>
            </a:r>
            <a:r>
              <a:rPr lang="zh-CN" sz="1400">
                <a:latin typeface="微软雅黑"/>
                <a:ea typeface="微软雅黑"/>
              </a:rPr>
              <a:t>指截至报告期末境内投资者（或其境外企业）对该境外企业或项目</a:t>
            </a:r>
            <a:r>
              <a:rPr lang="zh-CN" sz="1400" b="1">
                <a:solidFill>
                  <a:srgbClr val="FF0000"/>
                </a:solidFill>
                <a:latin typeface="微软雅黑"/>
                <a:ea typeface="微软雅黑"/>
              </a:rPr>
              <a:t>实现的投资总额</a:t>
            </a:r>
            <a:r>
              <a:rPr lang="zh-CN" sz="1400">
                <a:latin typeface="微软雅黑"/>
                <a:ea typeface="微软雅黑"/>
              </a:rPr>
              <a:t>。</a:t>
            </a:r>
            <a:endParaRPr lang="en-US" sz="1400">
              <a:latin typeface="微软雅黑"/>
              <a:ea typeface="微软雅黑"/>
            </a:endParaRPr>
          </a:p>
          <a:p>
            <a:pPr>
              <a:lnSpc>
                <a:spcPts val="2270"/>
              </a:lnSpc>
            </a:pPr>
            <a:r>
              <a:rPr lang="zh-CN" sz="1400">
                <a:latin typeface="微软雅黑"/>
                <a:ea typeface="微软雅黑"/>
              </a:rPr>
              <a:t>包括境内投资者（或境外企业）通过各种渠道（包括</a:t>
            </a:r>
            <a:r>
              <a:rPr lang="zh-CN" sz="1400" b="1">
                <a:solidFill>
                  <a:srgbClr val="FF0000"/>
                </a:solidFill>
                <a:latin typeface="微软雅黑"/>
                <a:ea typeface="微软雅黑"/>
              </a:rPr>
              <a:t>自有资金、境内外银行贷款</a:t>
            </a:r>
            <a:r>
              <a:rPr lang="zh-CN" sz="1400">
                <a:latin typeface="微软雅黑"/>
                <a:ea typeface="微软雅黑"/>
              </a:rPr>
              <a:t>等）投入的资金总和。若所购买的矿产资源</a:t>
            </a:r>
            <a:r>
              <a:rPr lang="zh-CN" sz="1400" b="1">
                <a:solidFill>
                  <a:srgbClr val="FF0000"/>
                </a:solidFill>
                <a:latin typeface="微软雅黑"/>
                <a:ea typeface="微软雅黑"/>
              </a:rPr>
              <a:t>并非单一矿</a:t>
            </a:r>
            <a:r>
              <a:rPr lang="zh-CN" sz="1400">
                <a:latin typeface="微软雅黑"/>
                <a:ea typeface="微软雅黑"/>
              </a:rPr>
              <a:t>，则</a:t>
            </a:r>
            <a:r>
              <a:rPr lang="zh-CN" sz="1400">
                <a:solidFill>
                  <a:srgbClr val="FF0000"/>
                </a:solidFill>
                <a:latin typeface="微软雅黑"/>
                <a:ea typeface="微软雅黑"/>
              </a:rPr>
              <a:t>累计各类投资额须根据各种矿的产量比例分摊</a:t>
            </a:r>
            <a:r>
              <a:rPr lang="zh-CN" sz="1400">
                <a:latin typeface="微软雅黑"/>
                <a:ea typeface="微软雅黑"/>
              </a:rPr>
              <a:t>；</a:t>
            </a:r>
            <a:r>
              <a:rPr lang="zh-CN" sz="1400">
                <a:solidFill>
                  <a:srgbClr val="FF0000"/>
                </a:solidFill>
                <a:latin typeface="微软雅黑"/>
                <a:ea typeface="微软雅黑"/>
              </a:rPr>
              <a:t>若其他伴生矿产量很小，则累计各类投资额只计入产量最大的矿产资源名下</a:t>
            </a:r>
            <a:r>
              <a:rPr lang="zh-CN" sz="1400">
                <a:latin typeface="微软雅黑"/>
                <a:ea typeface="微软雅黑"/>
              </a:rPr>
              <a:t>。</a:t>
            </a:r>
            <a:endParaRPr lang="zh-CN" sz="1400">
              <a:latin typeface="微软雅黑"/>
              <a:ea typeface="微软雅黑"/>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纳入统计的矿产资源：详见表格</a:t>
            </a:r>
            <a:endParaRPr lang="zh-CN">
              <a:solidFill>
                <a:srgbClr val="000000"/>
              </a:solidFill>
            </a:endParaRPr>
          </a:p>
        </p:txBody>
      </p:sp>
      <p:graphicFrame>
        <p:nvGraphicFramePr>
          <p:cNvPr id="10" name="表格 9"/>
          <p:cNvGraphicFramePr/>
          <p:nvPr/>
        </p:nvGraphicFramePr>
        <p:xfrm>
          <a:off x="689772" y="1485141"/>
          <a:ext cx="9393053" cy="4897671"/>
        </p:xfrm>
        <a:graphic>
          <a:graphicData uri="http://schemas.openxmlformats.org/drawingml/2006/table">
            <a:tbl>
              <a:tblGrid>
                <a:gridCol w="2217805"/>
                <a:gridCol w="3587624"/>
                <a:gridCol w="3587624"/>
              </a:tblGrid>
              <a:tr h="226023">
                <a:tc>
                  <a:txBody>
                    <a:bodyPr/>
                    <a:lstStyle/>
                    <a:p>
                      <a:pPr algn="ctr"/>
                      <a:r>
                        <a:rPr lang="zh-CN" sz="1400" b="1" i="0" u="none" strike="noStrike">
                          <a:solidFill>
                            <a:srgbClr val="000000"/>
                          </a:solidFill>
                          <a:latin typeface="微软雅黑"/>
                          <a:ea typeface="微软雅黑"/>
                        </a:rPr>
                        <a:t>类别</a:t>
                      </a:r>
                      <a:endParaRPr lang="zh-CN" sz="1400" b="1" i="0" u="none" strike="noStrike">
                        <a:solidFill>
                          <a:srgbClr val="000000"/>
                        </a:solidFill>
                        <a:latin typeface="微软雅黑"/>
                        <a:ea typeface="微软雅黑"/>
                      </a:endParaRPr>
                    </a:p>
                  </a:txBody>
                  <a:tcPr marL="8323" marR="8323" marT="6244" marB="0" anchor="ctr">
                    <a:lnL w="12700" cap="flat" cmpd="sng">
                      <a:solidFill>
                        <a:schemeClr val="tx1"/>
                      </a:solidFill>
                      <a:prstDash val="solid"/>
                      <a:round/>
                      <a:headEnd type="none" w="med" len="med"/>
                      <a:tailEnd type="none" w="med" len="med"/>
                    </a:lnL>
                    <a:lnR w="6350" cap="flat" cmpd="sng">
                      <a:solidFill>
                        <a:srgbClr val="000000"/>
                      </a:solidFill>
                      <a:prstDash val="dot"/>
                      <a:round/>
                      <a:headEnd type="none" w="med" len="med"/>
                      <a:tailEnd type="none" w="med" len="med"/>
                    </a:lnR>
                    <a:lnT w="12700" cap="flat" cmpd="sng">
                      <a:solidFill>
                        <a:schemeClr val="tx1"/>
                      </a:solidFill>
                      <a:prstDash val="solid"/>
                      <a:round/>
                      <a:headEnd type="none" w="med" len="med"/>
                      <a:tailEnd type="none" w="med" len="med"/>
                    </a:lnT>
                    <a:lnB w="6350" cap="flat" cmpd="sng">
                      <a:solidFill>
                        <a:srgbClr val="000000"/>
                      </a:solidFill>
                      <a:prstDash val="dot"/>
                      <a:round/>
                      <a:headEnd type="none" w="med" len="med"/>
                      <a:tailEnd type="none" w="med" len="med"/>
                    </a:lnB>
                    <a:solidFill>
                      <a:schemeClr val="tx2">
                        <a:lumMod val="20000"/>
                        <a:lumOff val="80000"/>
                      </a:schemeClr>
                    </a:solidFill>
                  </a:tcPr>
                </a:tc>
                <a:tc>
                  <a:txBody>
                    <a:bodyPr/>
                    <a:lstStyle/>
                    <a:p>
                      <a:pPr algn="ctr"/>
                      <a:r>
                        <a:rPr lang="zh-CN" sz="1400" b="1" i="0" u="none" strike="noStrike">
                          <a:solidFill>
                            <a:srgbClr val="000000"/>
                          </a:solidFill>
                          <a:latin typeface="微软雅黑"/>
                          <a:ea typeface="微软雅黑"/>
                        </a:rPr>
                        <a:t>名称</a:t>
                      </a:r>
                      <a:endParaRPr lang="zh-CN" sz="1400" b="1"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12700" cap="flat" cmpd="sng">
                      <a:solidFill>
                        <a:schemeClr val="tx1"/>
                      </a:solidFill>
                      <a:prstDash val="solid"/>
                      <a:round/>
                      <a:headEnd type="none" w="med" len="med"/>
                      <a:tailEnd type="none" w="med" len="med"/>
                    </a:lnT>
                    <a:lnB w="6350" cap="flat" cmpd="sng">
                      <a:solidFill>
                        <a:srgbClr val="000000"/>
                      </a:solidFill>
                      <a:prstDash val="dot"/>
                      <a:round/>
                      <a:headEnd type="none" w="med" len="med"/>
                      <a:tailEnd type="none" w="med" len="med"/>
                    </a:lnB>
                    <a:solidFill>
                      <a:schemeClr val="tx2">
                        <a:lumMod val="20000"/>
                        <a:lumOff val="80000"/>
                      </a:schemeClr>
                    </a:solidFill>
                  </a:tcPr>
                </a:tc>
                <a:tc>
                  <a:txBody>
                    <a:bodyPr/>
                    <a:lstStyle/>
                    <a:p>
                      <a:pPr algn="ctr"/>
                      <a:r>
                        <a:rPr lang="zh-CN" sz="1400" b="1" i="0" u="none" strike="noStrike">
                          <a:solidFill>
                            <a:srgbClr val="000000"/>
                          </a:solidFill>
                          <a:latin typeface="微软雅黑"/>
                          <a:ea typeface="微软雅黑"/>
                        </a:rPr>
                        <a:t>单位</a:t>
                      </a:r>
                      <a:endParaRPr lang="zh-CN" sz="1400" b="1"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6350" cap="flat" cmpd="sng">
                      <a:solidFill>
                        <a:srgbClr val="000000"/>
                      </a:solidFill>
                      <a:prstDash val="dot"/>
                      <a:round/>
                      <a:headEnd type="none" w="med" len="med"/>
                      <a:tailEnd type="none" w="med" len="med"/>
                    </a:lnB>
                    <a:solidFill>
                      <a:schemeClr val="tx2">
                        <a:lumMod val="20000"/>
                        <a:lumOff val="80000"/>
                      </a:schemeClr>
                    </a:solidFill>
                  </a:tcPr>
                </a:tc>
              </a:tr>
              <a:tr h="194652">
                <a:tc rowSpan="7">
                  <a:txBody>
                    <a:bodyPr/>
                    <a:lstStyle/>
                    <a:p>
                      <a:pPr algn="ctr"/>
                      <a:r>
                        <a:rPr lang="zh-CN" sz="1400" b="1" i="0" u="none" strike="noStrike">
                          <a:solidFill>
                            <a:srgbClr val="000000"/>
                          </a:solidFill>
                          <a:latin typeface="微软雅黑"/>
                          <a:ea typeface="微软雅黑"/>
                        </a:rPr>
                        <a:t>能源矿产</a:t>
                      </a:r>
                      <a:endParaRPr lang="zh-CN" sz="1400" b="1" i="0" u="none" strike="noStrike">
                        <a:solidFill>
                          <a:srgbClr val="000000"/>
                        </a:solidFill>
                        <a:latin typeface="微软雅黑"/>
                        <a:ea typeface="微软雅黑"/>
                      </a:endParaRPr>
                    </a:p>
                  </a:txBody>
                  <a:tcPr marL="8323" marR="8323" marT="6244" marB="0" anchor="ctr">
                    <a:lnL w="12700" cap="flat" cmpd="sng">
                      <a:solidFill>
                        <a:schemeClr val="tx1"/>
                      </a:solidFill>
                      <a:prstDash val="solid"/>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solidFill>
                      <a:schemeClr val="tx2">
                        <a:lumMod val="20000"/>
                        <a:lumOff val="80000"/>
                      </a:schemeClr>
                    </a:solidFill>
                  </a:tcPr>
                </a:tc>
                <a:tc>
                  <a:txBody>
                    <a:bodyPr/>
                    <a:lstStyle/>
                    <a:p>
                      <a:pPr algn="ctr"/>
                      <a:r>
                        <a:rPr lang="zh-CN" sz="1200" b="0" i="0" u="none" strike="noStrike">
                          <a:solidFill>
                            <a:srgbClr val="000000"/>
                          </a:solidFill>
                          <a:latin typeface="微软雅黑"/>
                          <a:ea typeface="微软雅黑"/>
                        </a:rPr>
                        <a:t>石油</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FF0000"/>
                          </a:solidFill>
                          <a:latin typeface="微软雅黑"/>
                          <a:ea typeface="微软雅黑"/>
                        </a:rPr>
                        <a:t>铀</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FF0000"/>
                          </a:solidFill>
                          <a:latin typeface="微软雅黑"/>
                          <a:ea typeface="微软雅黑"/>
                        </a:rPr>
                        <a:t>万吨</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煤</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亿吨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天然气</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亿立方米</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油页岩</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亿立方米</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页岩气</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亿立方米</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其他</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计量单位自行标准</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rowSpan="11">
                  <a:txBody>
                    <a:bodyPr/>
                    <a:lstStyle/>
                    <a:p>
                      <a:pPr algn="ctr"/>
                      <a:r>
                        <a:rPr lang="zh-CN" sz="1400" b="1" i="0" u="none" strike="noStrike">
                          <a:solidFill>
                            <a:srgbClr val="000000"/>
                          </a:solidFill>
                          <a:latin typeface="微软雅黑"/>
                          <a:ea typeface="微软雅黑"/>
                        </a:rPr>
                        <a:t>金属矿产</a:t>
                      </a:r>
                      <a:endParaRPr lang="zh-CN" sz="1400" b="1" i="0" u="none" strike="noStrike">
                        <a:solidFill>
                          <a:srgbClr val="000000"/>
                        </a:solidFill>
                        <a:latin typeface="微软雅黑"/>
                        <a:ea typeface="微软雅黑"/>
                      </a:endParaRPr>
                    </a:p>
                  </a:txBody>
                  <a:tcPr marL="8323" marR="8323" marT="6244" marB="0" anchor="ctr">
                    <a:lnL w="12700" cap="flat" cmpd="sng">
                      <a:solidFill>
                        <a:schemeClr val="tx1"/>
                      </a:solidFill>
                      <a:prstDash val="solid"/>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solidFill>
                      <a:schemeClr val="tx2">
                        <a:lumMod val="20000"/>
                        <a:lumOff val="80000"/>
                      </a:schemeClr>
                    </a:solidFill>
                  </a:tcPr>
                </a:tc>
                <a:tc>
                  <a:txBody>
                    <a:bodyPr/>
                    <a:lstStyle/>
                    <a:p>
                      <a:pPr algn="ctr"/>
                      <a:r>
                        <a:rPr lang="zh-CN" sz="1200" b="0" i="0" u="none" strike="noStrike">
                          <a:solidFill>
                            <a:srgbClr val="000000"/>
                          </a:solidFill>
                          <a:latin typeface="微软雅黑"/>
                          <a:ea typeface="微软雅黑"/>
                        </a:rPr>
                        <a:t>铁矿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亿吨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铜矿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铅矿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锌矿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铝土矿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镍矿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FF0000"/>
                          </a:solidFill>
                          <a:latin typeface="微软雅黑"/>
                          <a:ea typeface="微软雅黑"/>
                        </a:rPr>
                        <a:t>铌矿</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FF0000"/>
                          </a:solidFill>
                          <a:latin typeface="微软雅黑"/>
                          <a:ea typeface="微软雅黑"/>
                        </a:rPr>
                        <a:t>万吨</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FF0000"/>
                          </a:solidFill>
                          <a:latin typeface="微软雅黑"/>
                          <a:ea typeface="微软雅黑"/>
                        </a:rPr>
                        <a:t>钴矿</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FF0000"/>
                          </a:solidFill>
                          <a:latin typeface="微软雅黑"/>
                          <a:ea typeface="微软雅黑"/>
                        </a:rPr>
                        <a:t>万吨</a:t>
                      </a:r>
                      <a:endParaRPr lang="zh-CN" sz="1200" b="0" i="0" u="none" strike="noStrike">
                        <a:solidFill>
                          <a:srgbClr val="FF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金矿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银矿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其他</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计量单位自行标准</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rowSpan="6">
                  <a:txBody>
                    <a:bodyPr/>
                    <a:lstStyle/>
                    <a:p>
                      <a:pPr algn="ctr"/>
                      <a:r>
                        <a:rPr lang="zh-CN" sz="1400" b="1" i="0" u="none" strike="noStrike">
                          <a:solidFill>
                            <a:srgbClr val="000000"/>
                          </a:solidFill>
                          <a:latin typeface="微软雅黑"/>
                          <a:ea typeface="微软雅黑"/>
                        </a:rPr>
                        <a:t>非金属矿产</a:t>
                      </a:r>
                      <a:endParaRPr lang="zh-CN" sz="1400" b="1" i="0" u="none" strike="noStrike">
                        <a:solidFill>
                          <a:srgbClr val="000000"/>
                        </a:solidFill>
                        <a:latin typeface="微软雅黑"/>
                        <a:ea typeface="微软雅黑"/>
                      </a:endParaRPr>
                    </a:p>
                  </a:txBody>
                  <a:tcPr marL="8323" marR="8323" marT="6244" marB="0" anchor="ctr">
                    <a:lnL w="12700" cap="flat" cmpd="sng">
                      <a:solidFill>
                        <a:schemeClr val="tx1"/>
                      </a:solidFill>
                      <a:prstDash val="solid"/>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200" b="0" i="0" u="none" strike="noStrike">
                          <a:solidFill>
                            <a:srgbClr val="000000"/>
                          </a:solidFill>
                          <a:latin typeface="微软雅黑"/>
                          <a:ea typeface="微软雅黑"/>
                        </a:rPr>
                        <a:t>金刚石</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万克拉</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硫铁矿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菱镁矿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蛭石</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万吨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钾盐</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6350" cap="flat" cmpd="sng">
                      <a:solidFill>
                        <a:srgbClr val="000000"/>
                      </a:solidFill>
                      <a:prstDash val="dot"/>
                      <a:round/>
                      <a:headEnd type="none" w="med" len="med"/>
                      <a:tailEnd type="none" w="med" len="med"/>
                    </a:lnB>
                  </a:tcPr>
                </a:tc>
              </a:tr>
              <a:tr h="194652">
                <a:tc vMerge="1"/>
                <a:tc>
                  <a:txBody>
                    <a:bodyPr/>
                    <a:lstStyle/>
                    <a:p>
                      <a:pPr algn="ctr"/>
                      <a:r>
                        <a:rPr lang="zh-CN" sz="1200" b="0" i="0" u="none" strike="noStrike">
                          <a:solidFill>
                            <a:srgbClr val="000000"/>
                          </a:solidFill>
                          <a:latin typeface="微软雅黑"/>
                          <a:ea typeface="微软雅黑"/>
                        </a:rPr>
                        <a:t>磷矿</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6350" cap="flat" cmpd="sng">
                      <a:solidFill>
                        <a:srgbClr val="000000"/>
                      </a:solidFill>
                      <a:prstDash val="dot"/>
                      <a:round/>
                      <a:headEnd type="none" w="med" len="med"/>
                      <a:tailEnd type="none" w="med" len="med"/>
                    </a:lnR>
                    <a:lnT w="6350" cap="flat" cmpd="sng">
                      <a:solidFill>
                        <a:srgbClr val="000000"/>
                      </a:solidFill>
                      <a:prstDash val="dot"/>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algn="ctr"/>
                      <a:r>
                        <a:rPr lang="zh-CN" sz="1200" b="0" i="0" u="none" strike="noStrike">
                          <a:solidFill>
                            <a:srgbClr val="000000"/>
                          </a:solidFill>
                          <a:latin typeface="微软雅黑"/>
                          <a:ea typeface="微软雅黑"/>
                        </a:rPr>
                        <a:t>吨</a:t>
                      </a:r>
                      <a:endParaRPr lang="zh-CN" sz="1200" b="0" i="0" u="none" strike="noStrike">
                        <a:solidFill>
                          <a:srgbClr val="000000"/>
                        </a:solidFill>
                        <a:latin typeface="微软雅黑"/>
                        <a:ea typeface="微软雅黑"/>
                      </a:endParaRPr>
                    </a:p>
                  </a:txBody>
                  <a:tcPr marL="8323" marR="8323" marT="6244" marB="0" anchor="ctr">
                    <a:lnL w="6350" cap="flat" cmpd="sng">
                      <a:solidFill>
                        <a:srgbClr val="000000"/>
                      </a:solidFill>
                      <a:prstDash val="dot"/>
                      <a:round/>
                      <a:headEnd type="none" w="med" len="med"/>
                      <a:tailEnd type="none" w="med" len="med"/>
                    </a:lnL>
                    <a:lnR w="12700" cap="flat" cmpd="sng">
                      <a:solidFill>
                        <a:schemeClr val="tx1"/>
                      </a:solidFill>
                      <a:prstDash val="solid"/>
                      <a:round/>
                      <a:headEnd type="none" w="med" len="med"/>
                      <a:tailEnd type="none" w="med" len="med"/>
                    </a:lnR>
                    <a:lnT w="6350" cap="flat" cmpd="sng">
                      <a:solidFill>
                        <a:srgbClr val="000000"/>
                      </a:solidFill>
                      <a:prstDash val="dot"/>
                      <a:round/>
                      <a:headEnd type="none" w="med" len="med"/>
                      <a:tailEnd type="none" w="med" len="med"/>
                    </a:lnT>
                    <a:lnB w="12700" cap="flat" cmpd="sng">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en-US">
                <a:solidFill>
                  <a:srgbClr val="000000"/>
                </a:solidFill>
              </a:rPr>
              <a:t>《</a:t>
            </a:r>
            <a:r>
              <a:rPr lang="zh-CN">
                <a:solidFill>
                  <a:srgbClr val="000000"/>
                </a:solidFill>
              </a:rPr>
              <a:t>国际产能合作领域情况表</a:t>
            </a:r>
            <a:r>
              <a:rPr lang="en-US">
                <a:solidFill>
                  <a:srgbClr val="000000"/>
                </a:solidFill>
              </a:rPr>
              <a:t>》</a:t>
            </a:r>
            <a:r>
              <a:rPr lang="zh-CN">
                <a:solidFill>
                  <a:srgbClr val="000000"/>
                </a:solidFill>
              </a:rPr>
              <a:t>是报告</a:t>
            </a:r>
            <a:r>
              <a:rPr lang="zh-CN">
                <a:solidFill>
                  <a:srgbClr val="000000"/>
                </a:solidFill>
              </a:rPr>
              <a:t>期境内投资者涉及调查表内容的国际产能合作领域境外企业基本</a:t>
            </a:r>
            <a:r>
              <a:rPr lang="zh-CN">
                <a:solidFill>
                  <a:srgbClr val="000000"/>
                </a:solidFill>
              </a:rPr>
              <a:t>情况。</a:t>
            </a:r>
            <a:endParaRPr lang="en-US">
              <a:solidFill>
                <a:srgbClr val="000000"/>
              </a:solidFill>
            </a:endParaRPr>
          </a:p>
        </p:txBody>
      </p:sp>
      <p:graphicFrame>
        <p:nvGraphicFramePr>
          <p:cNvPr id="11" name="表格 10"/>
          <p:cNvGraphicFramePr/>
          <p:nvPr/>
        </p:nvGraphicFramePr>
        <p:xfrm>
          <a:off x="778388" y="1413106"/>
          <a:ext cx="10633643" cy="4927709"/>
        </p:xfrm>
        <a:graphic>
          <a:graphicData uri="http://schemas.openxmlformats.org/drawingml/2006/table">
            <a:tbl>
              <a:tblPr firstRow="1" bandRow="1">
                <a:tableStyleId>{5C22544A-7EE6-4342-B048-85BDC9FD1C3A}</a:tableStyleId>
              </a:tblPr>
              <a:tblGrid>
                <a:gridCol w="3012866"/>
                <a:gridCol w="1063364"/>
                <a:gridCol w="2303956"/>
                <a:gridCol w="4253457"/>
              </a:tblGrid>
              <a:tr h="335358">
                <a:tc gridSpan="4">
                  <a:txBody>
                    <a:bodyPr/>
                    <a:lstStyle/>
                    <a:p>
                      <a:pPr marL="0" indent="0" algn="ctr" defTabSz="914400">
                        <a:lnSpc>
                          <a:spcPct val="100000"/>
                        </a:lnSpc>
                        <a:spcBef>
                          <a:spcPts val="0"/>
                        </a:spcBef>
                        <a:spcAft>
                          <a:spcPts val="0"/>
                        </a:spcAft>
                        <a:buNone/>
                      </a:pPr>
                      <a:r>
                        <a:rPr lang="zh-CN" sz="1600">
                          <a:solidFill>
                            <a:schemeClr val="tx1"/>
                          </a:solidFill>
                          <a:latin typeface="微软雅黑"/>
                          <a:ea typeface="微软雅黑"/>
                        </a:rPr>
                        <a:t>国际产能合作领域情况</a:t>
                      </a:r>
                      <a:endParaRPr lang="zh-CN" sz="1600">
                        <a:solidFill>
                          <a:schemeClr val="tx1"/>
                        </a:solidFill>
                        <a:latin typeface="微软雅黑"/>
                        <a:ea typeface="微软雅黑"/>
                      </a:endParaRPr>
                    </a:p>
                  </a:txBody>
                  <a:tcPr marL="112527" marR="112527" marT="45731" marB="45731" anchor="ctr">
                    <a:lnL>
                      <a:noFill/>
                    </a:lnL>
                    <a:lnR>
                      <a:noFill/>
                    </a:lnR>
                    <a:lnT>
                      <a:noFill/>
                    </a:lnT>
                    <a:lnB>
                      <a:noFill/>
                    </a:lnB>
                    <a:lnTlToBr>
                      <a:noFill/>
                    </a:lnTlToBr>
                    <a:lnBlToTr>
                      <a:noFill/>
                    </a:lnBlToTr>
                    <a:noFill/>
                  </a:tcPr>
                </a:tc>
                <a:tc hMerge="1">
                  <a:tcP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noFill/>
                  </a:tcPr>
                </a:tc>
                <a:tc hMerge="1"/>
                <a:tc hMerge="1">
                  <a:tcP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noFill/>
                  </a:tcPr>
                </a:tc>
              </a:tr>
              <a:tr h="304871">
                <a:tc gridSpan="2">
                  <a:txBody>
                    <a:bodyPr/>
                    <a:lstStyle/>
                    <a:p>
                      <a:pPr algn="l"/>
                      <a:r>
                        <a:rPr lang="zh-CN" sz="1200">
                          <a:solidFill>
                            <a:schemeClr val="tx1"/>
                          </a:solidFill>
                          <a:latin typeface="微软雅黑"/>
                          <a:ea typeface="微软雅黑"/>
                        </a:rPr>
                        <a:t>企业名称：</a:t>
                      </a:r>
                      <a:endParaRPr lang="zh-CN" sz="1200">
                        <a:solidFill>
                          <a:schemeClr val="tx1"/>
                        </a:solidFill>
                        <a:latin typeface="微软雅黑"/>
                        <a:ea typeface="微软雅黑"/>
                      </a:endParaRPr>
                    </a:p>
                  </a:txBody>
                  <a:tcPr marL="112527" marR="112527" marT="45731" marB="45731"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Pr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r" defTabSz="914400">
                        <a:lnSpc>
                          <a:spcPct val="100000"/>
                        </a:lnSpc>
                        <a:spcBef>
                          <a:spcPts val="0"/>
                        </a:spcBef>
                        <a:spcAft>
                          <a:spcPts val="0"/>
                        </a:spcAft>
                        <a:buNone/>
                      </a:pPr>
                      <a:r>
                        <a:rPr lang="zh-CN" sz="1200">
                          <a:solidFill>
                            <a:schemeClr val="tx1"/>
                          </a:solidFill>
                          <a:latin typeface="微软雅黑"/>
                          <a:ea typeface="微软雅黑"/>
                        </a:rPr>
                        <a:t>报表编号：</a:t>
                      </a:r>
                      <a:endParaRPr lang="zh-CN" sz="1200">
                        <a:solidFill>
                          <a:schemeClr val="tx1"/>
                        </a:solidFill>
                        <a:latin typeface="微软雅黑"/>
                        <a:ea typeface="微软雅黑"/>
                      </a:endParaRPr>
                    </a:p>
                  </a:txBody>
                  <a:tcPr marL="112527" marR="112527" marT="45731" marB="45731"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l"/>
                      <a:endParaRPr lang="zh-CN" sz="1400">
                        <a:solidFill>
                          <a:schemeClr val="tx1"/>
                        </a:solidFill>
                        <a:latin typeface="微软雅黑"/>
                        <a:ea typeface="微软雅黑"/>
                      </a:endParaRPr>
                    </a:p>
                  </a:txBody>
                  <a:tcPr marL="112527" marR="112527" marT="45731" marB="45731"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r>
              <a:tr h="701202">
                <a:tc>
                  <a:txBody>
                    <a:bodyPr/>
                    <a:lstStyle/>
                    <a:p>
                      <a:pPr algn="ctr"/>
                      <a:r>
                        <a:rPr lang="zh-CN" sz="1400" b="1">
                          <a:solidFill>
                            <a:schemeClr val="tx1"/>
                          </a:solidFill>
                          <a:latin typeface="微软雅黑"/>
                          <a:ea typeface="微软雅黑"/>
                        </a:rPr>
                        <a:t>指标名称</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solidFill>
                            <a:schemeClr val="tx1"/>
                          </a:solidFill>
                          <a:latin typeface="微软雅黑"/>
                          <a:ea typeface="微软雅黑"/>
                        </a:rPr>
                        <a:t>计量</a:t>
                      </a:r>
                      <a:endParaRPr lang="en-US" sz="1400" b="1">
                        <a:solidFill>
                          <a:schemeClr val="tx1"/>
                        </a:solidFill>
                        <a:latin typeface="微软雅黑"/>
                        <a:ea typeface="微软雅黑"/>
                      </a:endParaRPr>
                    </a:p>
                    <a:p>
                      <a:pPr algn="ctr"/>
                      <a:r>
                        <a:rPr lang="zh-CN" sz="1400" b="1">
                          <a:solidFill>
                            <a:schemeClr val="tx1"/>
                          </a:solidFill>
                          <a:latin typeface="微软雅黑"/>
                          <a:ea typeface="微软雅黑"/>
                        </a:rPr>
                        <a:t>单位</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solidFill>
                            <a:schemeClr val="tx1"/>
                          </a:solidFill>
                          <a:latin typeface="微软雅黑"/>
                          <a:ea typeface="微软雅黑"/>
                        </a:rPr>
                        <a:t>内容与数值 </a:t>
                      </a:r>
                      <a:endParaRPr lang="zh-CN" sz="1400" b="1">
                        <a:solidFill>
                          <a:schemeClr val="tx1"/>
                        </a:solidFill>
                        <a:latin typeface="微软雅黑"/>
                        <a:ea typeface="微软雅黑"/>
                      </a:endParaRPr>
                    </a:p>
                    <a:p>
                      <a:pPr algn="ctr"/>
                      <a:r>
                        <a:rPr lang="zh-CN" sz="1200" b="1">
                          <a:solidFill>
                            <a:srgbClr val="FF0000"/>
                          </a:solidFill>
                          <a:latin typeface="微软雅黑"/>
                          <a:ea typeface="微软雅黑"/>
                        </a:rPr>
                        <a:t>数值间不能加逗号，必须全为数</a:t>
                      </a:r>
                      <a:r>
                        <a:rPr lang="zh-CN" sz="1400" b="1">
                          <a:solidFill>
                            <a:srgbClr val="FF0000"/>
                          </a:solidFill>
                          <a:latin typeface="微软雅黑"/>
                          <a:ea typeface="微软雅黑"/>
                        </a:rPr>
                        <a:t>字</a:t>
                      </a:r>
                      <a:endParaRPr lang="zh-CN" sz="1400" b="1">
                        <a:solidFill>
                          <a:srgbClr val="FF0000"/>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b="1">
                          <a:solidFill>
                            <a:schemeClr val="tx1"/>
                          </a:solidFill>
                          <a:latin typeface="微软雅黑"/>
                          <a:ea typeface="微软雅黑"/>
                        </a:rPr>
                        <a:t>指标口径</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304871">
                <a:tc>
                  <a:txBody>
                    <a:bodyPr/>
                    <a:lstStyle/>
                    <a:p>
                      <a:pPr algn="l"/>
                      <a:r>
                        <a:rPr lang="zh-CN" sz="1400">
                          <a:solidFill>
                            <a:schemeClr val="tx1"/>
                          </a:solidFill>
                          <a:latin typeface="微软雅黑"/>
                          <a:ea typeface="微软雅黑"/>
                        </a:rPr>
                        <a:t>领域大类</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en-US" sz="1400">
                          <a:solidFill>
                            <a:schemeClr val="tx1"/>
                          </a:solidFill>
                          <a:latin typeface="微软雅黑"/>
                          <a:ea typeface="微软雅黑"/>
                        </a:rPr>
                        <a:t>——</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r>
                        <a:rPr lang="zh-CN" sz="1400">
                          <a:solidFill>
                            <a:schemeClr val="tx1"/>
                          </a:solidFill>
                          <a:latin typeface="微软雅黑"/>
                          <a:ea typeface="微软雅黑"/>
                        </a:rPr>
                        <a:t>自动生成</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04871">
                <a:tc>
                  <a:txBody>
                    <a:bodyPr/>
                    <a:lstStyle/>
                    <a:p>
                      <a:pPr algn="l"/>
                      <a:r>
                        <a:rPr lang="zh-CN" sz="1400">
                          <a:solidFill>
                            <a:schemeClr val="tx1"/>
                          </a:solidFill>
                          <a:latin typeface="微软雅黑"/>
                          <a:ea typeface="微软雅黑"/>
                        </a:rPr>
                        <a:t>领域名称</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en-US" sz="1400">
                          <a:solidFill>
                            <a:schemeClr val="tx1"/>
                          </a:solidFill>
                          <a:latin typeface="微软雅黑"/>
                          <a:ea typeface="微软雅黑"/>
                        </a:rPr>
                        <a:t>——</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r>
                        <a:rPr lang="zh-CN" sz="1400" b="1">
                          <a:solidFill>
                            <a:schemeClr val="tx1"/>
                          </a:solidFill>
                          <a:latin typeface="微软雅黑"/>
                          <a:ea typeface="微软雅黑"/>
                        </a:rPr>
                        <a:t>详见表格明细</a:t>
                      </a:r>
                      <a:endParaRPr lang="zh-CN" sz="1400" b="1">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04871">
                <a:tc>
                  <a:txBody>
                    <a:bodyPr/>
                    <a:lstStyle/>
                    <a:p>
                      <a:pPr algn="l"/>
                      <a:r>
                        <a:rPr lang="zh-CN" sz="1400">
                          <a:solidFill>
                            <a:schemeClr val="tx1"/>
                          </a:solidFill>
                          <a:latin typeface="微软雅黑"/>
                          <a:ea typeface="微软雅黑"/>
                        </a:rPr>
                        <a:t>计量单位</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en-US" sz="1400">
                          <a:solidFill>
                            <a:schemeClr val="tx1"/>
                          </a:solidFill>
                          <a:latin typeface="微软雅黑"/>
                          <a:ea typeface="微软雅黑"/>
                        </a:rPr>
                        <a:t>——</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marL="0" indent="0" algn="l" defTabSz="914400">
                        <a:lnSpc>
                          <a:spcPct val="100000"/>
                        </a:lnSpc>
                        <a:spcBef>
                          <a:spcPts val="0"/>
                        </a:spcBef>
                        <a:spcAft>
                          <a:spcPts val="0"/>
                        </a:spcAft>
                        <a:buNone/>
                      </a:pPr>
                      <a:r>
                        <a:rPr lang="zh-CN" sz="1400">
                          <a:solidFill>
                            <a:schemeClr val="tx1"/>
                          </a:solidFill>
                          <a:latin typeface="微软雅黑"/>
                          <a:ea typeface="微软雅黑"/>
                        </a:rPr>
                        <a:t>自动生成</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731689">
                <a:tc>
                  <a:txBody>
                    <a:bodyPr/>
                    <a:lstStyle/>
                    <a:p>
                      <a:pPr algn="l"/>
                      <a:r>
                        <a:rPr lang="zh-CN" sz="1400">
                          <a:solidFill>
                            <a:schemeClr val="tx1"/>
                          </a:solidFill>
                          <a:latin typeface="微软雅黑"/>
                          <a:ea typeface="微软雅黑"/>
                        </a:rPr>
                        <a:t>设计生产能力</a:t>
                      </a:r>
                      <a:r>
                        <a:rPr lang="en-US" sz="1400">
                          <a:solidFill>
                            <a:schemeClr val="tx1"/>
                          </a:solidFill>
                          <a:latin typeface="微软雅黑"/>
                          <a:ea typeface="微软雅黑"/>
                        </a:rPr>
                        <a:t>/</a:t>
                      </a:r>
                      <a:r>
                        <a:rPr lang="zh-CN" sz="1400">
                          <a:solidFill>
                            <a:schemeClr val="tx1"/>
                          </a:solidFill>
                          <a:latin typeface="微软雅黑"/>
                          <a:ea typeface="微软雅黑"/>
                        </a:rPr>
                        <a:t>年</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r>
                        <a:rPr lang="zh-CN" sz="1400">
                          <a:solidFill>
                            <a:schemeClr val="tx1"/>
                          </a:solidFill>
                          <a:latin typeface="微软雅黑"/>
                          <a:ea typeface="微软雅黑"/>
                        </a:rPr>
                        <a:t>指新建或改建企业在设计任务书和技术文件中规定的正常条件下达到的生产能力。</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18280">
                <a:tc>
                  <a:txBody>
                    <a:bodyPr/>
                    <a:lstStyle/>
                    <a:p>
                      <a:pPr algn="l"/>
                      <a:r>
                        <a:rPr lang="zh-CN" sz="1400">
                          <a:solidFill>
                            <a:schemeClr val="tx1"/>
                          </a:solidFill>
                          <a:latin typeface="微软雅黑"/>
                          <a:ea typeface="微软雅黑"/>
                        </a:rPr>
                        <a:t>截至报告期累计各类投资额</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万美元</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55424">
                <a:tc>
                  <a:txBody>
                    <a:bodyPr/>
                    <a:lstStyle/>
                    <a:p>
                      <a:pPr algn="l"/>
                      <a:r>
                        <a:rPr lang="zh-CN" sz="1400">
                          <a:solidFill>
                            <a:schemeClr val="tx1"/>
                          </a:solidFill>
                          <a:latin typeface="微软雅黑"/>
                          <a:ea typeface="微软雅黑"/>
                        </a:rPr>
                        <a:t>当年实现销售收入</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万美元</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55424">
                <a:tc>
                  <a:txBody>
                    <a:bodyPr/>
                    <a:lstStyle/>
                    <a:p>
                      <a:pPr algn="l"/>
                      <a:r>
                        <a:rPr lang="zh-CN" sz="1400">
                          <a:solidFill>
                            <a:schemeClr val="tx1"/>
                          </a:solidFill>
                          <a:latin typeface="微软雅黑"/>
                          <a:ea typeface="微软雅黑"/>
                        </a:rPr>
                        <a:t>当年带动国内出口</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万美元</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55424">
                <a:tc>
                  <a:txBody>
                    <a:bodyPr/>
                    <a:lstStyle/>
                    <a:p>
                      <a:pPr algn="l"/>
                      <a:r>
                        <a:rPr lang="zh-CN" sz="1400">
                          <a:solidFill>
                            <a:schemeClr val="tx1"/>
                          </a:solidFill>
                          <a:latin typeface="微软雅黑"/>
                          <a:ea typeface="微软雅黑"/>
                        </a:rPr>
                        <a:t>从业人员期末人数</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人</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55424">
                <a:tc>
                  <a:txBody>
                    <a:bodyPr/>
                    <a:lstStyle/>
                    <a:p>
                      <a:pPr algn="l"/>
                      <a:r>
                        <a:rPr lang="zh-CN" sz="1400">
                          <a:solidFill>
                            <a:schemeClr val="tx1"/>
                          </a:solidFill>
                          <a:latin typeface="微软雅黑"/>
                          <a:ea typeface="微软雅黑"/>
                        </a:rPr>
                        <a:t>其中：外方</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a:solidFill>
                            <a:schemeClr val="tx1"/>
                          </a:solidFill>
                          <a:latin typeface="微软雅黑"/>
                          <a:ea typeface="微软雅黑"/>
                        </a:rPr>
                        <a:t>人</a:t>
                      </a:r>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l"/>
                      <a:endParaRPr lang="zh-CN" sz="1400">
                        <a:solidFill>
                          <a:schemeClr val="tx1"/>
                        </a:solidFill>
                        <a:latin typeface="微软雅黑"/>
                        <a:ea typeface="微软雅黑"/>
                      </a:endParaRPr>
                    </a:p>
                  </a:txBody>
                  <a:tcPr marL="112527" marR="112527" marT="45731" marB="45731"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年报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9" name="文本占位符 6"/>
          <p:cNvSpPr txBox="1"/>
          <p:nvPr/>
        </p:nvSpPr>
        <p:spPr>
          <a:xfrm>
            <a:off x="556853" y="1052244"/>
            <a:ext cx="11076713" cy="504942"/>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国际产能合作领域名称明细表</a:t>
            </a:r>
            <a:endParaRPr lang="en-US">
              <a:solidFill>
                <a:srgbClr val="000000"/>
              </a:solidFill>
            </a:endParaRPr>
          </a:p>
        </p:txBody>
      </p:sp>
      <p:graphicFrame>
        <p:nvGraphicFramePr>
          <p:cNvPr id="10" name="表格 9"/>
          <p:cNvGraphicFramePr/>
          <p:nvPr/>
        </p:nvGraphicFramePr>
        <p:xfrm>
          <a:off x="636095" y="1485130"/>
          <a:ext cx="10775932" cy="4681601"/>
        </p:xfrm>
        <a:graphic>
          <a:graphicData uri="http://schemas.openxmlformats.org/drawingml/2006/table">
            <a:tbl>
              <a:tblPr firstRow="1" firstCol="1" bandRow="1">
                <a:tableStyleId>{5C22544A-7EE6-4342-B048-85BDC9FD1C3A}</a:tableStyleId>
              </a:tblPr>
              <a:tblGrid>
                <a:gridCol w="2800702"/>
                <a:gridCol w="3278705"/>
                <a:gridCol w="4696525"/>
              </a:tblGrid>
              <a:tr h="643419">
                <a:tc>
                  <a:txBody>
                    <a:bodyPr/>
                    <a:lstStyle/>
                    <a:p>
                      <a:pPr algn="ctr">
                        <a:lnSpc>
                          <a:spcPts val="2000"/>
                        </a:lnSpc>
                        <a:spcAft>
                          <a:spcPts val="0"/>
                        </a:spcAft>
                      </a:pPr>
                      <a:r>
                        <a:rPr lang="zh-CN" sz="1400" b="1" kern="0">
                          <a:solidFill>
                            <a:schemeClr val="tx1"/>
                          </a:solidFill>
                          <a:latin typeface="微软雅黑"/>
                          <a:ea typeface="微软雅黑"/>
                        </a:rPr>
                        <a:t>领域</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1" kern="0">
                          <a:solidFill>
                            <a:schemeClr val="tx1"/>
                          </a:solidFill>
                          <a:latin typeface="微软雅黑"/>
                          <a:ea typeface="微软雅黑"/>
                        </a:rPr>
                        <a:t>设计生产能力</a:t>
                      </a:r>
                      <a:r>
                        <a:rPr lang="en-US" sz="1400" b="1" kern="0">
                          <a:solidFill>
                            <a:schemeClr val="tx1"/>
                          </a:solidFill>
                          <a:latin typeface="微软雅黑"/>
                          <a:ea typeface="微软雅黑"/>
                        </a:rPr>
                        <a:t>/</a:t>
                      </a:r>
                      <a:r>
                        <a:rPr lang="zh-CN" sz="1400" b="1" kern="0">
                          <a:solidFill>
                            <a:schemeClr val="tx1"/>
                          </a:solidFill>
                          <a:latin typeface="微软雅黑"/>
                          <a:ea typeface="微软雅黑"/>
                        </a:rPr>
                        <a:t>年的计算单位</a:t>
                      </a:r>
                      <a:endParaRPr lang="zh-CN" sz="1400" b="1">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1">
                          <a:solidFill>
                            <a:schemeClr val="tx1"/>
                          </a:solidFill>
                          <a:latin typeface="微软雅黑"/>
                          <a:ea typeface="微软雅黑"/>
                        </a:rPr>
                        <a:t>设计生产能力</a:t>
                      </a:r>
                      <a:r>
                        <a:rPr lang="en-US" sz="1400" b="1">
                          <a:solidFill>
                            <a:schemeClr val="tx1"/>
                          </a:solidFill>
                          <a:latin typeface="微软雅黑"/>
                          <a:ea typeface="微软雅黑"/>
                        </a:rPr>
                        <a:t>/</a:t>
                      </a:r>
                      <a:r>
                        <a:rPr lang="zh-CN" sz="1400" b="1">
                          <a:solidFill>
                            <a:schemeClr val="tx1"/>
                          </a:solidFill>
                          <a:latin typeface="微软雅黑"/>
                          <a:ea typeface="微软雅黑"/>
                        </a:rPr>
                        <a:t>年的计算标准</a:t>
                      </a:r>
                      <a:endParaRPr lang="zh-CN" sz="1400" b="1">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r>
              <a:tr h="318924">
                <a:tc>
                  <a:txBody>
                    <a:bodyPr/>
                    <a:lstStyle/>
                    <a:p>
                      <a:pPr algn="l">
                        <a:lnSpc>
                          <a:spcPts val="2000"/>
                        </a:lnSpc>
                        <a:spcAft>
                          <a:spcPts val="0"/>
                        </a:spcAft>
                      </a:pPr>
                      <a:r>
                        <a:rPr lang="zh-CN" sz="1400" b="1" kern="0">
                          <a:solidFill>
                            <a:schemeClr val="tx1"/>
                          </a:solidFill>
                          <a:latin typeface="微软雅黑"/>
                          <a:ea typeface="微软雅黑"/>
                        </a:rPr>
                        <a:t>一</a:t>
                      </a:r>
                      <a:r>
                        <a:rPr lang="zh-CN" sz="1400" b="1" kern="0">
                          <a:solidFill>
                            <a:schemeClr val="tx1"/>
                          </a:solidFill>
                          <a:latin typeface="微软雅黑"/>
                          <a:ea typeface="微软雅黑"/>
                        </a:rPr>
                        <a:t>、钢铁</a:t>
                      </a:r>
                      <a:r>
                        <a:rPr lang="zh-CN" sz="1400" b="1" kern="0">
                          <a:solidFill>
                            <a:schemeClr val="tx1"/>
                          </a:solidFill>
                          <a:latin typeface="微软雅黑"/>
                          <a:ea typeface="微软雅黑"/>
                        </a:rPr>
                        <a:t>企业</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万吨</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境外钢铁企业按年度钢铁厂钢材产量计算</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zh-CN" sz="1400" b="1" kern="0">
                          <a:solidFill>
                            <a:schemeClr val="tx1"/>
                          </a:solidFill>
                          <a:latin typeface="微软雅黑"/>
                          <a:ea typeface="微软雅黑"/>
                        </a:rPr>
                        <a:t>二</a:t>
                      </a:r>
                      <a:r>
                        <a:rPr lang="zh-CN" sz="1400" b="1" kern="0">
                          <a:solidFill>
                            <a:schemeClr val="tx1"/>
                          </a:solidFill>
                          <a:latin typeface="微软雅黑"/>
                          <a:ea typeface="微软雅黑"/>
                        </a:rPr>
                        <a:t>、水泥</a:t>
                      </a:r>
                      <a:r>
                        <a:rPr lang="zh-CN" sz="1400" b="1" kern="0">
                          <a:solidFill>
                            <a:schemeClr val="tx1"/>
                          </a:solidFill>
                          <a:latin typeface="微软雅黑"/>
                          <a:ea typeface="微软雅黑"/>
                        </a:rPr>
                        <a:t>企业</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万吨</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水泥企业按年度各种水泥的累计产量计算</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495199">
                <a:tc>
                  <a:txBody>
                    <a:bodyPr/>
                    <a:lstStyle/>
                    <a:p>
                      <a:pPr algn="l">
                        <a:lnSpc>
                          <a:spcPts val="2000"/>
                        </a:lnSpc>
                        <a:spcAft>
                          <a:spcPts val="0"/>
                        </a:spcAft>
                      </a:pPr>
                      <a:r>
                        <a:rPr lang="zh-CN" sz="1400" b="1" kern="0">
                          <a:solidFill>
                            <a:schemeClr val="tx1"/>
                          </a:solidFill>
                          <a:latin typeface="微软雅黑"/>
                          <a:ea typeface="微软雅黑"/>
                        </a:rPr>
                        <a:t>三、平板玻璃生产企业</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万重量箱</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平板玻璃生产企业按各种玻璃的产量计算</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zh-CN" sz="1400" b="1" kern="0">
                          <a:solidFill>
                            <a:schemeClr val="tx1"/>
                          </a:solidFill>
                          <a:latin typeface="微软雅黑"/>
                          <a:ea typeface="微软雅黑"/>
                        </a:rPr>
                        <a:t>四、电力生产企业</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电力生产企业按发电装机容量计算</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1</a:t>
                      </a:r>
                      <a:r>
                        <a:rPr lang="zh-CN" sz="1400" b="1" kern="0">
                          <a:solidFill>
                            <a:schemeClr val="tx1"/>
                          </a:solidFill>
                          <a:latin typeface="微软雅黑"/>
                          <a:ea typeface="微软雅黑"/>
                        </a:rPr>
                        <a:t>、火力发电厂</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万千瓦</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2</a:t>
                      </a:r>
                      <a:r>
                        <a:rPr lang="zh-CN" sz="1400" b="1" kern="0">
                          <a:solidFill>
                            <a:schemeClr val="tx1"/>
                          </a:solidFill>
                          <a:latin typeface="微软雅黑"/>
                          <a:ea typeface="微软雅黑"/>
                        </a:rPr>
                        <a:t>、水利发电厂</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万千瓦</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3</a:t>
                      </a:r>
                      <a:r>
                        <a:rPr lang="zh-CN" sz="1400" b="1" kern="0">
                          <a:solidFill>
                            <a:schemeClr val="tx1"/>
                          </a:solidFill>
                          <a:latin typeface="微软雅黑"/>
                          <a:ea typeface="微软雅黑"/>
                        </a:rPr>
                        <a:t>、核能发电厂</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万千瓦</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4</a:t>
                      </a:r>
                      <a:r>
                        <a:rPr lang="zh-CN" sz="1400" b="1" kern="0">
                          <a:solidFill>
                            <a:schemeClr val="tx1"/>
                          </a:solidFill>
                          <a:latin typeface="微软雅黑"/>
                          <a:ea typeface="微软雅黑"/>
                        </a:rPr>
                        <a:t>、风力发电厂</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万千瓦</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5</a:t>
                      </a:r>
                      <a:r>
                        <a:rPr lang="zh-CN" sz="1400" b="1" kern="0">
                          <a:solidFill>
                            <a:schemeClr val="tx1"/>
                          </a:solidFill>
                          <a:latin typeface="微软雅黑"/>
                          <a:ea typeface="微软雅黑"/>
                        </a:rPr>
                        <a:t>、太阳能光伏电站</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万千瓦</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83700">
                <a:tc>
                  <a:txBody>
                    <a:bodyPr/>
                    <a:lstStyle/>
                    <a:p>
                      <a:pPr algn="l">
                        <a:lnSpc>
                          <a:spcPts val="2000"/>
                        </a:lnSpc>
                        <a:spcAft>
                          <a:spcPts val="0"/>
                        </a:spcAft>
                      </a:pPr>
                      <a:r>
                        <a:rPr lang="zh-CN" sz="1400" b="1" kern="100">
                          <a:solidFill>
                            <a:schemeClr val="tx1"/>
                          </a:solidFill>
                          <a:latin typeface="微软雅黑"/>
                          <a:ea typeface="微软雅黑"/>
                        </a:rPr>
                        <a:t>五、汽车生产企业</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汽车生产企业年度生产数量计算</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1</a:t>
                      </a:r>
                      <a:r>
                        <a:rPr lang="zh-CN" sz="1400" b="1" kern="0">
                          <a:solidFill>
                            <a:schemeClr val="tx1"/>
                          </a:solidFill>
                          <a:latin typeface="微软雅黑"/>
                          <a:ea typeface="微软雅黑"/>
                        </a:rPr>
                        <a:t>、乘用车</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辆</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包括轿车、</a:t>
                      </a:r>
                      <a:r>
                        <a:rPr lang="en-US" sz="1400" b="0" kern="100">
                          <a:solidFill>
                            <a:schemeClr val="tx1"/>
                          </a:solidFill>
                          <a:latin typeface="微软雅黑"/>
                          <a:ea typeface="微软雅黑"/>
                        </a:rPr>
                        <a:t>MPV</a:t>
                      </a:r>
                      <a:r>
                        <a:rPr lang="zh-CN" sz="1400" b="0" kern="100">
                          <a:solidFill>
                            <a:schemeClr val="tx1"/>
                          </a:solidFill>
                          <a:latin typeface="微软雅黑"/>
                          <a:ea typeface="微软雅黑"/>
                        </a:rPr>
                        <a:t>、</a:t>
                      </a:r>
                      <a:r>
                        <a:rPr lang="en-US" sz="1400" b="0" kern="100">
                          <a:solidFill>
                            <a:schemeClr val="tx1"/>
                          </a:solidFill>
                          <a:latin typeface="微软雅黑"/>
                          <a:ea typeface="微软雅黑"/>
                        </a:rPr>
                        <a:t>SUV</a:t>
                      </a:r>
                      <a:r>
                        <a:rPr lang="zh-CN" sz="1400" b="0" kern="100">
                          <a:solidFill>
                            <a:schemeClr val="tx1"/>
                          </a:solidFill>
                          <a:latin typeface="微软雅黑"/>
                          <a:ea typeface="微软雅黑"/>
                        </a:rPr>
                        <a:t>、交叉型乘用车</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2</a:t>
                      </a:r>
                      <a:r>
                        <a:rPr lang="zh-CN" sz="1400" b="1" kern="0">
                          <a:solidFill>
                            <a:schemeClr val="tx1"/>
                          </a:solidFill>
                          <a:latin typeface="微软雅黑"/>
                          <a:ea typeface="微软雅黑"/>
                        </a:rPr>
                        <a:t>、载货汽车</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辆</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包括重型、中型、轻型、微型载货车</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260010">
                <a:tc>
                  <a:txBody>
                    <a:bodyPr/>
                    <a:lstStyle/>
                    <a:p>
                      <a:pPr algn="l">
                        <a:lnSpc>
                          <a:spcPts val="2000"/>
                        </a:lnSpc>
                        <a:spcAft>
                          <a:spcPts val="0"/>
                        </a:spcAft>
                      </a:pPr>
                      <a:r>
                        <a:rPr lang="en-US" sz="1400" b="1" kern="0">
                          <a:solidFill>
                            <a:schemeClr val="tx1"/>
                          </a:solidFill>
                          <a:latin typeface="微软雅黑"/>
                          <a:ea typeface="微软雅黑"/>
                        </a:rPr>
                        <a:t>3</a:t>
                      </a:r>
                      <a:r>
                        <a:rPr lang="zh-CN" sz="1400" b="1" kern="0">
                          <a:solidFill>
                            <a:schemeClr val="tx1"/>
                          </a:solidFill>
                          <a:latin typeface="微软雅黑"/>
                          <a:ea typeface="微软雅黑"/>
                        </a:rPr>
                        <a:t>、客车</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辆</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包括大、中、轻型客车</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r>
              <a:tr h="340259">
                <a:tc>
                  <a:txBody>
                    <a:bodyPr/>
                    <a:lstStyle/>
                    <a:p>
                      <a:pPr algn="l">
                        <a:lnSpc>
                          <a:spcPts val="2000"/>
                        </a:lnSpc>
                        <a:spcAft>
                          <a:spcPts val="0"/>
                        </a:spcAft>
                      </a:pPr>
                      <a:r>
                        <a:rPr lang="en-US" sz="1400" b="1" kern="0">
                          <a:solidFill>
                            <a:schemeClr val="tx1"/>
                          </a:solidFill>
                          <a:latin typeface="微软雅黑"/>
                          <a:ea typeface="微软雅黑"/>
                        </a:rPr>
                        <a:t>4</a:t>
                      </a:r>
                      <a:r>
                        <a:rPr lang="zh-CN" sz="1400" b="1" kern="0">
                          <a:solidFill>
                            <a:schemeClr val="tx1"/>
                          </a:solidFill>
                          <a:latin typeface="微软雅黑"/>
                          <a:ea typeface="微软雅黑"/>
                        </a:rPr>
                        <a:t>、其他汽车</a:t>
                      </a:r>
                      <a:endParaRPr lang="zh-CN" sz="1400" b="1" kern="100">
                        <a:solidFill>
                          <a:schemeClr val="tx1"/>
                        </a:solidFill>
                        <a:latin typeface="微软雅黑"/>
                        <a:ea typeface="微软雅黑"/>
                      </a:endParaRPr>
                    </a:p>
                  </a:txBody>
                  <a:tcPr marL="45689" marR="45689"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lnSpc>
                          <a:spcPts val="2000"/>
                        </a:lnSpc>
                        <a:spcAft>
                          <a:spcPts val="0"/>
                        </a:spcAft>
                      </a:pPr>
                      <a:r>
                        <a:rPr lang="zh-CN" sz="1400" b="0" kern="100">
                          <a:solidFill>
                            <a:schemeClr val="tx1"/>
                          </a:solidFill>
                          <a:latin typeface="微软雅黑"/>
                          <a:ea typeface="微软雅黑"/>
                        </a:rPr>
                        <a:t>辆</a:t>
                      </a:r>
                      <a:r>
                        <a:rPr lang="en-US" sz="1400" b="0" kern="100">
                          <a:solidFill>
                            <a:schemeClr val="tx1"/>
                          </a:solidFill>
                          <a:latin typeface="微软雅黑"/>
                          <a:ea typeface="微软雅黑"/>
                        </a:rPr>
                        <a:t>/</a:t>
                      </a:r>
                      <a:r>
                        <a:rPr lang="zh-CN" sz="1400" b="0" kern="100">
                          <a:solidFill>
                            <a:schemeClr val="tx1"/>
                          </a:solidFill>
                          <a:latin typeface="微软雅黑"/>
                          <a:ea typeface="微软雅黑"/>
                        </a:rPr>
                        <a:t>年</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a:txBody>
                    <a:bodyPr/>
                    <a:lstStyle/>
                    <a:p>
                      <a:pPr algn="l">
                        <a:lnSpc>
                          <a:spcPts val="2000"/>
                        </a:lnSpc>
                        <a:spcAft>
                          <a:spcPts val="0"/>
                        </a:spcAft>
                      </a:pPr>
                      <a:r>
                        <a:rPr lang="zh-CN" sz="1400" b="0" kern="100">
                          <a:solidFill>
                            <a:schemeClr val="tx1"/>
                          </a:solidFill>
                          <a:latin typeface="微软雅黑"/>
                          <a:ea typeface="微软雅黑"/>
                        </a:rPr>
                        <a:t>半挂牵引车等</a:t>
                      </a:r>
                      <a:endParaRPr lang="zh-CN" sz="1400" b="0" kern="100">
                        <a:solidFill>
                          <a:schemeClr val="tx1"/>
                        </a:solidFill>
                        <a:latin typeface="微软雅黑"/>
                        <a:ea typeface="微软雅黑"/>
                      </a:endParaRPr>
                    </a:p>
                  </a:txBody>
                  <a:tcPr marL="45689" marR="45689"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700379" y="260708"/>
            <a:ext cx="0" cy="720247"/>
          </a:xfrm>
          <a:prstGeom prst="line">
            <a:avLst/>
          </a:prstGeom>
          <a:ln w="19050">
            <a:solidFill>
              <a:srgbClr val="990000"/>
            </a:solidFill>
            <a:prstDash val="solid"/>
          </a:ln>
        </p:spPr>
      </p:cxnSp>
      <p:sp>
        <p:nvSpPr>
          <p:cNvPr id="53" name="TextBox 52"/>
          <p:cNvSpPr txBox="1"/>
          <p:nvPr/>
        </p:nvSpPr>
        <p:spPr>
          <a:xfrm>
            <a:off x="158092" y="332743"/>
            <a:ext cx="407072" cy="658838"/>
          </a:xfrm>
          <a:prstGeom prst="rect">
            <a:avLst/>
          </a:prstGeom>
          <a:noFill/>
        </p:spPr>
        <p:txBody>
          <a:bodyPr wrap="square" lIns="103829" tIns="51913" rIns="103829" bIns="51913">
            <a:spAutoFit/>
          </a:bodyPr>
          <a:lstStyle/>
          <a:p>
            <a:r>
              <a:rPr lang="en-US" sz="3600" b="1">
                <a:latin typeface="微软雅黑"/>
                <a:ea typeface="微软雅黑"/>
              </a:rPr>
              <a:t>1</a:t>
            </a:r>
            <a:endParaRPr lang="zh-CN" sz="3600" b="1">
              <a:latin typeface="微软雅黑"/>
              <a:ea typeface="微软雅黑"/>
            </a:endParaRPr>
          </a:p>
        </p:txBody>
      </p:sp>
      <p:sp>
        <p:nvSpPr>
          <p:cNvPr id="54" name="文本框 79"/>
          <p:cNvSpPr txBox="1"/>
          <p:nvPr/>
        </p:nvSpPr>
        <p:spPr>
          <a:xfrm>
            <a:off x="778389" y="332743"/>
            <a:ext cx="3903005" cy="658838"/>
          </a:xfrm>
          <a:prstGeom prst="rect">
            <a:avLst/>
          </a:prstGeom>
          <a:noFill/>
          <a:ln>
            <a:noFill/>
          </a:ln>
        </p:spPr>
        <p:txBody>
          <a:bodyPr wrap="none" lIns="103829" tIns="51913" rIns="103829" bIns="51913">
            <a:spAutoFit/>
          </a:bodyPr>
          <a:lstStyle/>
          <a:p>
            <a:pPr defTabSz="1038225"/>
            <a:r>
              <a:rPr lang="zh-CN" sz="3600" b="1">
                <a:latin typeface="微软雅黑"/>
                <a:ea typeface="微软雅黑"/>
              </a:rPr>
              <a:t>统计工作填报要求</a:t>
            </a:r>
            <a:endParaRPr lang="zh-CN" sz="3600" b="1">
              <a:latin typeface="微软雅黑"/>
              <a:ea typeface="微软雅黑"/>
            </a:endParaRPr>
          </a:p>
        </p:txBody>
      </p:sp>
      <p:cxnSp>
        <p:nvCxnSpPr>
          <p:cNvPr id="111" name="直接连接符 110"/>
          <p:cNvCxnSpPr/>
          <p:nvPr/>
        </p:nvCxnSpPr>
        <p:spPr>
          <a:xfrm>
            <a:off x="-196363" y="278468"/>
            <a:ext cx="5736523"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96365" y="980962"/>
            <a:ext cx="6097700" cy="1"/>
          </a:xfrm>
          <a:prstGeom prst="line">
            <a:avLst/>
          </a:prstGeom>
          <a:ln w="57150" cap="sq" cmpd="dbl">
            <a:solidFill>
              <a:srgbClr val="990000"/>
            </a:solidFill>
            <a:prstDash val="solid"/>
            <a:miter/>
            <a:tailEnd type="none" w="sm" len="sm"/>
          </a:ln>
        </p:spPr>
      </p:cxnSp>
      <p:sp>
        <p:nvSpPr>
          <p:cNvPr id="79" name="文本占位符 6"/>
          <p:cNvSpPr txBox="1"/>
          <p:nvPr/>
        </p:nvSpPr>
        <p:spPr>
          <a:xfrm>
            <a:off x="645469" y="1106844"/>
            <a:ext cx="10855176" cy="450317"/>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对外</a:t>
            </a:r>
            <a:r>
              <a:rPr lang="zh-CN">
                <a:solidFill>
                  <a:srgbClr val="000000"/>
                </a:solidFill>
              </a:rPr>
              <a:t>直接投资统计工作进行年度考核，以保证对外直接投资统计数据的全面性、完整性和及时性。</a:t>
            </a:r>
            <a:endParaRPr lang="en-US" b="0">
              <a:solidFill>
                <a:srgbClr val="000000"/>
              </a:solidFill>
            </a:endParaRPr>
          </a:p>
        </p:txBody>
      </p:sp>
      <p:grpSp>
        <p:nvGrpSpPr>
          <p:cNvPr id="2" name="组合 1"/>
          <p:cNvGrpSpPr/>
          <p:nvPr/>
        </p:nvGrpSpPr>
        <p:grpSpPr>
          <a:xfrm>
            <a:off x="804700" y="1718863"/>
            <a:ext cx="11670701" cy="4447873"/>
            <a:chOff x="365867" y="1628800"/>
            <a:chExt cx="9483678" cy="4086803"/>
          </a:xfrm>
        </p:grpSpPr>
        <p:cxnSp>
          <p:nvCxnSpPr>
            <p:cNvPr id="46" name="直接连接符 45"/>
            <p:cNvCxnSpPr/>
            <p:nvPr/>
          </p:nvCxnSpPr>
          <p:spPr>
            <a:xfrm>
              <a:off x="638259" y="1628970"/>
              <a:ext cx="0" cy="3818951"/>
            </a:xfrm>
            <a:prstGeom prst="line">
              <a:avLst/>
            </a:prstGeom>
            <a:ln w="12700" cap="rnd">
              <a:solidFill>
                <a:schemeClr val="accent1">
                  <a:shade val="95000"/>
                </a:schemeClr>
              </a:solidFill>
              <a:prstDash val="solid"/>
              <a:round/>
              <a:tailEnd type="none" w="sm" len="sm"/>
            </a:ln>
          </p:spPr>
        </p:cxnSp>
        <p:cxnSp>
          <p:nvCxnSpPr>
            <p:cNvPr id="47" name="直接连接符 46"/>
            <p:cNvCxnSpPr/>
            <p:nvPr/>
          </p:nvCxnSpPr>
          <p:spPr>
            <a:xfrm>
              <a:off x="479257" y="1628969"/>
              <a:ext cx="9211286" cy="0"/>
            </a:xfrm>
            <a:prstGeom prst="line">
              <a:avLst/>
            </a:prstGeom>
            <a:ln w="12700" cap="rnd">
              <a:solidFill>
                <a:schemeClr val="accent1">
                  <a:shade val="95000"/>
                </a:schemeClr>
              </a:solidFill>
              <a:prstDash val="solid"/>
              <a:round/>
              <a:tailEnd type="none" w="sm" len="sm"/>
            </a:ln>
          </p:spPr>
        </p:cxnSp>
        <p:cxnSp>
          <p:nvCxnSpPr>
            <p:cNvPr id="49" name="直接连接符 48"/>
            <p:cNvCxnSpPr/>
            <p:nvPr/>
          </p:nvCxnSpPr>
          <p:spPr>
            <a:xfrm>
              <a:off x="479257" y="5276924"/>
              <a:ext cx="9211286" cy="0"/>
            </a:xfrm>
            <a:prstGeom prst="line">
              <a:avLst/>
            </a:prstGeom>
            <a:ln w="12700" cap="rnd">
              <a:solidFill>
                <a:schemeClr val="accent1">
                  <a:shade val="95000"/>
                </a:schemeClr>
              </a:solidFill>
              <a:prstDash val="solid"/>
              <a:round/>
              <a:tailEnd type="none" w="sm" len="sm"/>
            </a:ln>
          </p:spPr>
        </p:cxnSp>
        <p:cxnSp>
          <p:nvCxnSpPr>
            <p:cNvPr id="50" name="直接连接符 49"/>
            <p:cNvCxnSpPr/>
            <p:nvPr/>
          </p:nvCxnSpPr>
          <p:spPr>
            <a:xfrm>
              <a:off x="638259" y="3717032"/>
              <a:ext cx="9211286" cy="0"/>
            </a:xfrm>
            <a:prstGeom prst="line">
              <a:avLst/>
            </a:prstGeom>
            <a:ln w="12700" cap="rnd">
              <a:solidFill>
                <a:schemeClr val="accent1">
                  <a:shade val="95000"/>
                </a:schemeClr>
              </a:solidFill>
              <a:prstDash val="solid"/>
              <a:round/>
              <a:tailEnd type="none" w="sm" len="sm"/>
            </a:ln>
          </p:spPr>
        </p:cxnSp>
        <p:cxnSp>
          <p:nvCxnSpPr>
            <p:cNvPr id="51" name="直接连接符 50"/>
            <p:cNvCxnSpPr/>
            <p:nvPr/>
          </p:nvCxnSpPr>
          <p:spPr>
            <a:xfrm flipH="1">
              <a:off x="3327872" y="1628969"/>
              <a:ext cx="1" cy="4086634"/>
            </a:xfrm>
            <a:prstGeom prst="line">
              <a:avLst/>
            </a:prstGeom>
            <a:ln w="12700" cap="rnd">
              <a:solidFill>
                <a:schemeClr val="accent1">
                  <a:shade val="95000"/>
                </a:schemeClr>
              </a:solidFill>
              <a:prstDash val="solid"/>
              <a:round/>
              <a:tailEnd type="none" w="sm" len="sm"/>
            </a:ln>
          </p:spPr>
        </p:cxnSp>
        <p:cxnSp>
          <p:nvCxnSpPr>
            <p:cNvPr id="52" name="直接连接符 51"/>
            <p:cNvCxnSpPr/>
            <p:nvPr/>
          </p:nvCxnSpPr>
          <p:spPr>
            <a:xfrm>
              <a:off x="5989041" y="1628969"/>
              <a:ext cx="0" cy="4086634"/>
            </a:xfrm>
            <a:prstGeom prst="line">
              <a:avLst/>
            </a:prstGeom>
            <a:ln w="12700" cap="rnd">
              <a:solidFill>
                <a:schemeClr val="accent1">
                  <a:shade val="95000"/>
                </a:schemeClr>
              </a:solidFill>
              <a:prstDash val="solid"/>
              <a:round/>
              <a:tailEnd type="none" w="sm" len="sm"/>
            </a:ln>
          </p:spPr>
        </p:cxnSp>
        <p:cxnSp>
          <p:nvCxnSpPr>
            <p:cNvPr id="55" name="直接连接符 54"/>
            <p:cNvCxnSpPr/>
            <p:nvPr/>
          </p:nvCxnSpPr>
          <p:spPr>
            <a:xfrm>
              <a:off x="8748027" y="1628970"/>
              <a:ext cx="0" cy="3818951"/>
            </a:xfrm>
            <a:prstGeom prst="line">
              <a:avLst/>
            </a:prstGeom>
            <a:ln w="12700" cap="rnd">
              <a:solidFill>
                <a:srgbClr val="990000"/>
              </a:solidFill>
              <a:prstDash val="solid"/>
              <a:round/>
              <a:tailEnd type="none" w="sm" len="sm"/>
            </a:ln>
          </p:spPr>
        </p:cxnSp>
        <p:sp>
          <p:nvSpPr>
            <p:cNvPr id="56" name="矩形 55"/>
            <p:cNvSpPr/>
            <p:nvPr/>
          </p:nvSpPr>
          <p:spPr>
            <a:xfrm>
              <a:off x="632520" y="3717033"/>
              <a:ext cx="8101134" cy="1559892"/>
            </a:xfrm>
            <a:prstGeom prst="rect">
              <a:avLst/>
            </a:prstGeom>
            <a:blipFill rotWithShape="0">
              <a:blip r:embed="rId3">
                <a:alphaModFix amt="25000"/>
              </a:blip>
              <a:tile tx="0" ty="0" sx="100000" sy="100000" flip="none" algn="tl"/>
            </a:blipFill>
            <a:ln w="28575">
              <a:solidFill>
                <a:srgbClr val="990000"/>
              </a:solidFill>
              <a:prstDash val="solid"/>
            </a:ln>
          </p:spPr>
          <p:txBody>
            <a:bodyPr anchor="ctr"/>
            <a:lstStyle/>
            <a:p>
              <a:endParaRPr lang="zh-CN">
                <a:solidFill>
                  <a:schemeClr val="tx1"/>
                </a:solidFill>
              </a:endParaRPr>
            </a:p>
          </p:txBody>
        </p:sp>
        <p:sp>
          <p:nvSpPr>
            <p:cNvPr id="57" name="文本框 35"/>
            <p:cNvSpPr txBox="1"/>
            <p:nvPr/>
          </p:nvSpPr>
          <p:spPr>
            <a:xfrm>
              <a:off x="745480" y="3771387"/>
              <a:ext cx="2623345" cy="1168873"/>
            </a:xfrm>
            <a:prstGeom prst="rect">
              <a:avLst/>
            </a:prstGeom>
            <a:noFill/>
            <a:ln>
              <a:noFill/>
            </a:ln>
          </p:spPr>
          <p:txBody>
            <a:bodyPr wrap="square">
              <a:spAutoFit/>
            </a:bodyPr>
            <a:lstStyle/>
            <a:p>
              <a:pPr>
                <a:lnSpc>
                  <a:spcPts val="2270"/>
                </a:lnSpc>
              </a:pPr>
              <a:r>
                <a:rPr lang="zh-CN" sz="1500">
                  <a:latin typeface="微软雅黑"/>
                  <a:ea typeface="微软雅黑"/>
                </a:rPr>
                <a:t>根据对外直接投资统计工作的需要及工作量，</a:t>
              </a:r>
              <a:r>
                <a:rPr lang="zh-CN" sz="1500" b="1">
                  <a:latin typeface="微软雅黑"/>
                  <a:ea typeface="微软雅黑"/>
                </a:rPr>
                <a:t>配备统计人员（专职或兼职）</a:t>
              </a:r>
              <a:r>
                <a:rPr lang="zh-CN" sz="1500">
                  <a:latin typeface="微软雅黑"/>
                  <a:ea typeface="微软雅黑"/>
                </a:rPr>
                <a:t>，</a:t>
              </a:r>
              <a:endParaRPr lang="en-US" sz="1500">
                <a:latin typeface="微软雅黑"/>
                <a:ea typeface="微软雅黑"/>
              </a:endParaRPr>
            </a:p>
            <a:p>
              <a:pPr>
                <a:lnSpc>
                  <a:spcPts val="2270"/>
                </a:lnSpc>
              </a:pPr>
              <a:r>
                <a:rPr lang="zh-CN" sz="1500">
                  <a:latin typeface="微软雅黑"/>
                  <a:ea typeface="微软雅黑"/>
                </a:rPr>
                <a:t>提供必要的经费及办公设备</a:t>
              </a:r>
              <a:endParaRPr lang="zh-CN" sz="1500">
                <a:latin typeface="微软雅黑"/>
                <a:ea typeface="微软雅黑"/>
              </a:endParaRPr>
            </a:p>
          </p:txBody>
        </p:sp>
        <p:sp>
          <p:nvSpPr>
            <p:cNvPr id="59" name="文本框 34"/>
            <p:cNvSpPr txBox="1"/>
            <p:nvPr/>
          </p:nvSpPr>
          <p:spPr>
            <a:xfrm>
              <a:off x="1252439" y="1734612"/>
              <a:ext cx="1396304" cy="367630"/>
            </a:xfrm>
            <a:prstGeom prst="rect">
              <a:avLst/>
            </a:prstGeom>
            <a:noFill/>
            <a:ln>
              <a:noFill/>
            </a:ln>
          </p:spPr>
          <p:txBody>
            <a:bodyPr wrap="square">
              <a:spAutoFit/>
            </a:bodyPr>
            <a:lstStyle/>
            <a:p>
              <a:pPr algn="ctr"/>
              <a:r>
                <a:rPr lang="zh-CN" b="1">
                  <a:latin typeface="微软雅黑"/>
                  <a:ea typeface="微软雅黑"/>
                </a:rPr>
                <a:t>人员配备</a:t>
              </a:r>
              <a:endParaRPr lang="zh-CN" b="1">
                <a:latin typeface="微软雅黑"/>
                <a:ea typeface="微软雅黑"/>
              </a:endParaRPr>
            </a:p>
          </p:txBody>
        </p:sp>
        <p:sp>
          <p:nvSpPr>
            <p:cNvPr id="62" name="文本框 37"/>
            <p:cNvSpPr txBox="1"/>
            <p:nvPr/>
          </p:nvSpPr>
          <p:spPr>
            <a:xfrm>
              <a:off x="3988748" y="1734612"/>
              <a:ext cx="1396304" cy="367630"/>
            </a:xfrm>
            <a:prstGeom prst="rect">
              <a:avLst/>
            </a:prstGeom>
            <a:noFill/>
            <a:ln>
              <a:noFill/>
            </a:ln>
          </p:spPr>
          <p:txBody>
            <a:bodyPr wrap="square">
              <a:spAutoFit/>
            </a:bodyPr>
            <a:lstStyle/>
            <a:p>
              <a:pPr algn="ctr"/>
              <a:r>
                <a:rPr lang="zh-CN" b="1">
                  <a:latin typeface="微软雅黑"/>
                  <a:ea typeface="微软雅黑"/>
                </a:rPr>
                <a:t>填报时间</a:t>
              </a:r>
              <a:endParaRPr lang="zh-CN" b="1">
                <a:latin typeface="微软雅黑"/>
                <a:ea typeface="微软雅黑"/>
              </a:endParaRPr>
            </a:p>
          </p:txBody>
        </p:sp>
        <p:sp>
          <p:nvSpPr>
            <p:cNvPr id="73" name="文本框 39"/>
            <p:cNvSpPr txBox="1"/>
            <p:nvPr/>
          </p:nvSpPr>
          <p:spPr>
            <a:xfrm>
              <a:off x="6683225" y="1734612"/>
              <a:ext cx="1396304" cy="367630"/>
            </a:xfrm>
            <a:prstGeom prst="rect">
              <a:avLst/>
            </a:prstGeom>
            <a:noFill/>
            <a:ln>
              <a:noFill/>
            </a:ln>
          </p:spPr>
          <p:txBody>
            <a:bodyPr wrap="square">
              <a:spAutoFit/>
            </a:bodyPr>
            <a:lstStyle/>
            <a:p>
              <a:pPr algn="ctr"/>
              <a:r>
                <a:rPr lang="zh-CN" b="1">
                  <a:latin typeface="微软雅黑"/>
                  <a:ea typeface="微软雅黑"/>
                </a:rPr>
                <a:t>考核要求</a:t>
              </a:r>
              <a:endParaRPr lang="zh-CN" b="1">
                <a:latin typeface="微软雅黑"/>
                <a:ea typeface="微软雅黑"/>
              </a:endParaRPr>
            </a:p>
          </p:txBody>
        </p:sp>
        <p:pic>
          <p:nvPicPr>
            <p:cNvPr id="74" name="图片 73"/>
            <p:cNvPicPr/>
            <p:nvPr/>
          </p:nvPicPr>
          <p:blipFill>
            <a:blip r:embed="rId4"/>
            <a:stretch/>
          </p:blipFill>
          <p:spPr>
            <a:xfrm>
              <a:off x="4100135" y="2204864"/>
              <a:ext cx="1207304" cy="1224137"/>
            </a:xfrm>
            <a:prstGeom prst="rect">
              <a:avLst/>
            </a:prstGeom>
            <a:ln>
              <a:noFill/>
            </a:ln>
          </p:spPr>
        </p:pic>
        <p:sp>
          <p:nvSpPr>
            <p:cNvPr id="75" name="圆角矩形 3"/>
            <p:cNvSpPr/>
            <p:nvPr/>
          </p:nvSpPr>
          <p:spPr>
            <a:xfrm>
              <a:off x="365867" y="1628800"/>
              <a:ext cx="281023" cy="3646108"/>
            </a:xfrm>
            <a:custGeom>
              <a:rect l="l" t="t" r="r" b="b"/>
              <a:pathLst>
                <a:path w="281023" h="3646108">
                  <a:moveTo>
                    <a:pt x="4120" y="233760"/>
                  </a:moveTo>
                  <a:cubicBezTo>
                    <a:pt x="5010" y="-23155"/>
                    <a:pt x="240552" y="1358"/>
                    <a:pt x="276402" y="170"/>
                  </a:cubicBezTo>
                  <a:cubicBezTo>
                    <a:pt x="277673" y="610121"/>
                    <a:pt x="281258" y="3032236"/>
                    <a:pt x="281012" y="3646108"/>
                  </a:cubicBezTo>
                  <a:cubicBezTo>
                    <a:pt x="192834" y="3645281"/>
                    <a:pt x="7850" y="3633021"/>
                    <a:pt x="0" y="3432170"/>
                  </a:cubicBezTo>
                  <a:lnTo>
                    <a:pt x="4120" y="233760"/>
                  </a:lnTo>
                  <a:close/>
                </a:path>
              </a:pathLst>
            </a:custGeom>
            <a:noFill/>
            <a:ln w="28575">
              <a:solidFill>
                <a:srgbClr val="990000"/>
              </a:solidFill>
              <a:prstDash val="solid"/>
            </a:ln>
          </p:spPr>
          <p:txBody>
            <a:bodyPr anchor="ctr"/>
            <a:lstStyle/>
            <a:p>
              <a:pPr algn="ctr"/>
              <a:endParaRPr lang="zh-CN">
                <a:solidFill>
                  <a:schemeClr val="tx1"/>
                </a:solidFill>
              </a:endParaRPr>
            </a:p>
          </p:txBody>
        </p:sp>
        <p:cxnSp>
          <p:nvCxnSpPr>
            <p:cNvPr id="76" name="直接连接符 75"/>
            <p:cNvCxnSpPr/>
            <p:nvPr/>
          </p:nvCxnSpPr>
          <p:spPr>
            <a:xfrm>
              <a:off x="533367" y="1634792"/>
              <a:ext cx="0" cy="3600000"/>
            </a:xfrm>
            <a:prstGeom prst="line">
              <a:avLst/>
            </a:prstGeom>
            <a:ln w="12700" cap="rnd">
              <a:solidFill>
                <a:srgbClr val="990000"/>
              </a:solidFill>
              <a:prstDash val="dash"/>
              <a:round/>
              <a:tailEnd type="none" w="sm" len="sm"/>
            </a:ln>
          </p:spPr>
        </p:cxnSp>
        <p:sp>
          <p:nvSpPr>
            <p:cNvPr id="77" name="文本框 36"/>
            <p:cNvSpPr txBox="1"/>
            <p:nvPr/>
          </p:nvSpPr>
          <p:spPr>
            <a:xfrm>
              <a:off x="3327872" y="3734413"/>
              <a:ext cx="2590917" cy="1439882"/>
            </a:xfrm>
            <a:prstGeom prst="rect">
              <a:avLst/>
            </a:prstGeom>
            <a:noFill/>
            <a:ln>
              <a:noFill/>
            </a:ln>
          </p:spPr>
          <p:txBody>
            <a:bodyPr wrap="square">
              <a:spAutoFit/>
            </a:bodyPr>
            <a:lstStyle/>
            <a:p>
              <a:pPr>
                <a:lnSpc>
                  <a:spcPts val="2270"/>
                </a:lnSpc>
              </a:pPr>
              <a:r>
                <a:rPr lang="zh-CN" sz="1500" b="1">
                  <a:latin typeface="微软雅黑"/>
                  <a:ea typeface="微软雅黑"/>
                </a:rPr>
                <a:t>年报：</a:t>
              </a:r>
              <a:endParaRPr lang="en-US" sz="1500" b="1">
                <a:latin typeface="微软雅黑"/>
                <a:ea typeface="微软雅黑"/>
              </a:endParaRPr>
            </a:p>
            <a:p>
              <a:pPr>
                <a:lnSpc>
                  <a:spcPts val="2270"/>
                </a:lnSpc>
              </a:pPr>
              <a:r>
                <a:rPr lang="zh-CN" sz="1500">
                  <a:latin typeface="微软雅黑"/>
                  <a:ea typeface="微软雅黑"/>
                </a:rPr>
                <a:t>每年</a:t>
              </a:r>
              <a:r>
                <a:rPr lang="en-US" sz="1500">
                  <a:latin typeface="微软雅黑"/>
                  <a:ea typeface="微软雅黑"/>
                </a:rPr>
                <a:t>1</a:t>
              </a:r>
              <a:r>
                <a:rPr lang="zh-CN" sz="1500">
                  <a:latin typeface="微软雅黑"/>
                  <a:ea typeface="微软雅黑"/>
                </a:rPr>
                <a:t>月</a:t>
              </a:r>
              <a:r>
                <a:rPr lang="en-US" sz="1500">
                  <a:latin typeface="微软雅黑"/>
                  <a:ea typeface="微软雅黑"/>
                </a:rPr>
                <a:t>1</a:t>
              </a:r>
              <a:r>
                <a:rPr lang="zh-CN" sz="1500">
                  <a:latin typeface="微软雅黑"/>
                  <a:ea typeface="微软雅黑"/>
                </a:rPr>
                <a:t>日 </a:t>
              </a:r>
              <a:r>
                <a:rPr lang="zh-CN" sz="1500" b="1">
                  <a:latin typeface="微软雅黑"/>
                  <a:ea typeface="微软雅黑"/>
                </a:rPr>
                <a:t>至 </a:t>
              </a:r>
              <a:r>
                <a:rPr lang="en-US" sz="1500" b="1">
                  <a:latin typeface="微软雅黑"/>
                  <a:ea typeface="微软雅黑"/>
                </a:rPr>
                <a:t>6</a:t>
              </a:r>
              <a:r>
                <a:rPr lang="zh-CN" sz="1500" b="1">
                  <a:latin typeface="微软雅黑"/>
                  <a:ea typeface="微软雅黑"/>
                </a:rPr>
                <a:t>月</a:t>
              </a:r>
              <a:r>
                <a:rPr lang="en-US" sz="1500" b="1">
                  <a:latin typeface="微软雅黑"/>
                  <a:ea typeface="微软雅黑"/>
                </a:rPr>
                <a:t>20</a:t>
              </a:r>
              <a:r>
                <a:rPr lang="zh-CN" sz="1500" b="1">
                  <a:latin typeface="微软雅黑"/>
                  <a:ea typeface="微软雅黑"/>
                </a:rPr>
                <a:t>日（含）</a:t>
              </a:r>
              <a:endParaRPr lang="en-US" sz="1500" b="1">
                <a:latin typeface="微软雅黑"/>
                <a:ea typeface="微软雅黑"/>
              </a:endParaRPr>
            </a:p>
            <a:p>
              <a:pPr>
                <a:lnSpc>
                  <a:spcPts val="2270"/>
                </a:lnSpc>
              </a:pPr>
              <a:r>
                <a:rPr lang="zh-CN" sz="1500" b="1">
                  <a:latin typeface="微软雅黑"/>
                  <a:ea typeface="微软雅黑"/>
                </a:rPr>
                <a:t>月报：</a:t>
              </a:r>
              <a:endParaRPr lang="en-US" sz="1500" b="1">
                <a:latin typeface="微软雅黑"/>
                <a:ea typeface="微软雅黑"/>
              </a:endParaRPr>
            </a:p>
            <a:p>
              <a:pPr>
                <a:lnSpc>
                  <a:spcPts val="2270"/>
                </a:lnSpc>
              </a:pPr>
              <a:r>
                <a:rPr lang="zh-CN" sz="1500">
                  <a:latin typeface="微软雅黑"/>
                  <a:ea typeface="微软雅黑"/>
                </a:rPr>
                <a:t>每月</a:t>
              </a:r>
              <a:r>
                <a:rPr lang="en-US" sz="1500" b="1">
                  <a:latin typeface="微软雅黑"/>
                  <a:ea typeface="微软雅黑"/>
                </a:rPr>
                <a:t>10</a:t>
              </a:r>
              <a:r>
                <a:rPr lang="zh-CN" sz="1500" b="1">
                  <a:latin typeface="微软雅黑"/>
                  <a:ea typeface="微软雅黑"/>
                </a:rPr>
                <a:t>日</a:t>
              </a:r>
              <a:r>
                <a:rPr lang="zh-CN" sz="1500">
                  <a:latin typeface="微软雅黑"/>
                  <a:ea typeface="微软雅黑"/>
                </a:rPr>
                <a:t>前（当月有投资款汇出才需于次月</a:t>
              </a:r>
              <a:r>
                <a:rPr lang="en-US" sz="1500">
                  <a:latin typeface="微软雅黑"/>
                  <a:ea typeface="微软雅黑"/>
                </a:rPr>
                <a:t>10</a:t>
              </a:r>
              <a:r>
                <a:rPr lang="zh-CN" sz="1500">
                  <a:latin typeface="微软雅黑"/>
                  <a:ea typeface="微软雅黑"/>
                </a:rPr>
                <a:t>日前上报）</a:t>
              </a:r>
              <a:endParaRPr lang="zh-CN" sz="1500">
                <a:latin typeface="微软雅黑"/>
                <a:ea typeface="微软雅黑"/>
              </a:endParaRPr>
            </a:p>
          </p:txBody>
        </p:sp>
        <p:sp>
          <p:nvSpPr>
            <p:cNvPr id="78" name="文本框 45"/>
            <p:cNvSpPr txBox="1"/>
            <p:nvPr/>
          </p:nvSpPr>
          <p:spPr>
            <a:xfrm>
              <a:off x="5989042" y="3771387"/>
              <a:ext cx="2685214" cy="1439882"/>
            </a:xfrm>
            <a:prstGeom prst="rect">
              <a:avLst/>
            </a:prstGeom>
            <a:noFill/>
            <a:ln>
              <a:noFill/>
            </a:ln>
          </p:spPr>
          <p:txBody>
            <a:bodyPr wrap="square">
              <a:spAutoFit/>
            </a:bodyPr>
            <a:lstStyle/>
            <a:p>
              <a:pPr>
                <a:lnSpc>
                  <a:spcPts val="2270"/>
                </a:lnSpc>
              </a:pPr>
              <a:r>
                <a:rPr lang="zh-CN" sz="1500">
                  <a:latin typeface="微软雅黑"/>
                  <a:ea typeface="微软雅黑"/>
                </a:rPr>
                <a:t>拒绝提供对外直接投资统计资料或者经催报后仍未按时提供统计资料的境内投资者，其行为将被纳入对外投资合作领域不良信用记录并在</a:t>
              </a:r>
              <a:r>
                <a:rPr lang="zh-CN" sz="1500" b="1">
                  <a:latin typeface="微软雅黑"/>
                  <a:ea typeface="微软雅黑"/>
                </a:rPr>
                <a:t>商务部网站进行公示</a:t>
              </a:r>
              <a:endParaRPr lang="zh-CN" sz="1500" b="1">
                <a:latin typeface="微软雅黑"/>
                <a:ea typeface="微软雅黑"/>
              </a:endParaRPr>
            </a:p>
          </p:txBody>
        </p:sp>
        <p:grpSp>
          <p:nvGrpSpPr>
            <p:cNvPr id="85" name="组 101"/>
            <p:cNvGrpSpPr/>
            <p:nvPr/>
          </p:nvGrpSpPr>
          <p:grpSpPr>
            <a:xfrm>
              <a:off x="6899138" y="2204864"/>
              <a:ext cx="1207304" cy="1224137"/>
              <a:chOff x="4100513" y="463550"/>
              <a:chExt cx="1446213" cy="1352550"/>
            </a:xfrm>
            <a:solidFill>
              <a:schemeClr val="accent2"/>
            </a:solidFill>
          </p:grpSpPr>
          <p:sp>
            <p:nvSpPr>
              <p:cNvPr id="86" name="Freeform 19"/>
              <p:cNvSpPr/>
              <p:nvPr/>
            </p:nvSpPr>
            <p:spPr>
              <a:xfrm>
                <a:off x="4100513" y="463550"/>
                <a:ext cx="1446213" cy="1352550"/>
              </a:xfrm>
              <a:custGeom>
                <a:rect l="0" t="0" r="r" b="b"/>
                <a:pathLst>
                  <a:path w="1446213" h="1352550">
                    <a:moveTo>
                      <a:pt x="1333521" y="1042748"/>
                    </a:moveTo>
                    <a:cubicBezTo>
                      <a:pt x="1446213" y="1012523"/>
                      <a:pt x="1446213" y="1012523"/>
                      <a:pt x="1446213" y="1012523"/>
                    </a:cubicBezTo>
                    <a:cubicBezTo>
                      <a:pt x="1183265" y="0"/>
                      <a:pt x="1183265" y="0"/>
                      <a:pt x="1183265" y="0"/>
                    </a:cubicBezTo>
                    <a:cubicBezTo>
                      <a:pt x="165281" y="268243"/>
                      <a:pt x="165281" y="268243"/>
                      <a:pt x="165281" y="268243"/>
                    </a:cubicBezTo>
                    <a:cubicBezTo>
                      <a:pt x="0" y="268243"/>
                      <a:pt x="0" y="268243"/>
                      <a:pt x="0" y="268243"/>
                    </a:cubicBezTo>
                    <a:cubicBezTo>
                      <a:pt x="0" y="1314769"/>
                      <a:pt x="0" y="1314769"/>
                      <a:pt x="0" y="1314769"/>
                    </a:cubicBezTo>
                    <a:cubicBezTo>
                      <a:pt x="150256" y="1314769"/>
                      <a:pt x="150256" y="1314769"/>
                      <a:pt x="150256" y="1314769"/>
                    </a:cubicBezTo>
                    <a:cubicBezTo>
                      <a:pt x="154012" y="1352550"/>
                      <a:pt x="154012" y="1352550"/>
                      <a:pt x="154012" y="1352550"/>
                    </a:cubicBezTo>
                    <a:cubicBezTo>
                      <a:pt x="435742" y="1314769"/>
                      <a:pt x="435742" y="1314769"/>
                      <a:pt x="435742" y="1314769"/>
                    </a:cubicBezTo>
                    <a:cubicBezTo>
                      <a:pt x="1209560" y="1314769"/>
                      <a:pt x="1209560" y="1314769"/>
                      <a:pt x="1209560" y="1314769"/>
                    </a:cubicBezTo>
                    <a:cubicBezTo>
                      <a:pt x="1209560" y="1208983"/>
                      <a:pt x="1209560" y="1208983"/>
                      <a:pt x="1209560" y="1208983"/>
                    </a:cubicBezTo>
                    <a:cubicBezTo>
                      <a:pt x="1352303" y="1190093"/>
                      <a:pt x="1352303" y="1190093"/>
                      <a:pt x="1352303" y="1190093"/>
                    </a:cubicBezTo>
                    <a:lnTo>
                      <a:pt x="1333521" y="1042748"/>
                    </a:lnTo>
                    <a:close/>
                    <a:moveTo>
                      <a:pt x="1209560" y="604492"/>
                    </a:moveTo>
                    <a:cubicBezTo>
                      <a:pt x="1258393" y="993633"/>
                      <a:pt x="1258393" y="993633"/>
                      <a:pt x="1258393" y="993633"/>
                    </a:cubicBezTo>
                    <a:cubicBezTo>
                      <a:pt x="1209560" y="1004967"/>
                      <a:pt x="1209560" y="1004967"/>
                      <a:pt x="1209560" y="1004967"/>
                    </a:cubicBezTo>
                    <a:lnTo>
                      <a:pt x="1209560" y="604492"/>
                    </a:lnTo>
                    <a:close/>
                    <a:moveTo>
                      <a:pt x="1134432" y="79340"/>
                    </a:moveTo>
                    <a:cubicBezTo>
                      <a:pt x="1156970" y="162457"/>
                      <a:pt x="1156970" y="162457"/>
                      <a:pt x="1156970" y="162457"/>
                    </a:cubicBezTo>
                    <a:cubicBezTo>
                      <a:pt x="488332" y="253131"/>
                      <a:pt x="488332" y="253131"/>
                      <a:pt x="488332" y="253131"/>
                    </a:cubicBezTo>
                    <a:lnTo>
                      <a:pt x="1134432" y="79340"/>
                    </a:lnTo>
                    <a:close/>
                    <a:moveTo>
                      <a:pt x="1156970" y="230462"/>
                    </a:moveTo>
                    <a:cubicBezTo>
                      <a:pt x="1164483" y="268243"/>
                      <a:pt x="1164483" y="268243"/>
                      <a:pt x="1164483" y="268243"/>
                    </a:cubicBezTo>
                    <a:cubicBezTo>
                      <a:pt x="863971" y="268243"/>
                      <a:pt x="863971" y="268243"/>
                      <a:pt x="863971" y="268243"/>
                    </a:cubicBezTo>
                    <a:lnTo>
                      <a:pt x="1156970" y="230462"/>
                    </a:lnTo>
                    <a:close/>
                    <a:moveTo>
                      <a:pt x="1141945" y="1246764"/>
                    </a:moveTo>
                    <a:cubicBezTo>
                      <a:pt x="67615" y="1246764"/>
                      <a:pt x="67615" y="1246764"/>
                      <a:pt x="67615" y="1246764"/>
                    </a:cubicBezTo>
                    <a:cubicBezTo>
                      <a:pt x="67615" y="332470"/>
                      <a:pt x="67615" y="332470"/>
                      <a:pt x="67615" y="332470"/>
                    </a:cubicBezTo>
                    <a:cubicBezTo>
                      <a:pt x="1141945" y="332470"/>
                      <a:pt x="1141945" y="332470"/>
                      <a:pt x="1141945" y="332470"/>
                    </a:cubicBezTo>
                    <a:cubicBezTo>
                      <a:pt x="1141945" y="332470"/>
                      <a:pt x="1141945" y="1246764"/>
                      <a:pt x="1141945" y="1246764"/>
                    </a:cubicBezTo>
                    <a:close/>
                    <a:moveTo>
                      <a:pt x="1209560" y="1144756"/>
                    </a:moveTo>
                    <a:cubicBezTo>
                      <a:pt x="1209560" y="1072973"/>
                      <a:pt x="1209560" y="1072973"/>
                      <a:pt x="1209560" y="1072973"/>
                    </a:cubicBezTo>
                    <a:cubicBezTo>
                      <a:pt x="1269662" y="1057860"/>
                      <a:pt x="1269662" y="1057860"/>
                      <a:pt x="1269662" y="1057860"/>
                    </a:cubicBezTo>
                    <a:cubicBezTo>
                      <a:pt x="1277175" y="1133422"/>
                      <a:pt x="1277175" y="1133422"/>
                      <a:pt x="1277175" y="1133422"/>
                    </a:cubicBezTo>
                    <a:lnTo>
                      <a:pt x="1209560" y="1144756"/>
                    </a:lnTo>
                    <a:close/>
                    <a:moveTo>
                      <a:pt x="1277175" y="623382"/>
                    </a:moveTo>
                    <a:cubicBezTo>
                      <a:pt x="1367329" y="963409"/>
                      <a:pt x="1367329" y="963409"/>
                      <a:pt x="1367329" y="963409"/>
                    </a:cubicBezTo>
                    <a:cubicBezTo>
                      <a:pt x="1322252" y="974743"/>
                      <a:pt x="1322252" y="974743"/>
                      <a:pt x="1322252" y="974743"/>
                    </a:cubicBezTo>
                    <a:lnTo>
                      <a:pt x="1277175" y="623382"/>
                    </a:lnTo>
                    <a:close/>
                  </a:path>
                </a:pathLst>
              </a:custGeom>
              <a:grpFill/>
              <a:ln>
                <a:noFill/>
              </a:ln>
            </p:spPr>
            <p:txBody>
              <a:bodyPr vert="horz" wrap="square" lIns="91440" tIns="45720" rIns="91440" bIns="45720" numCol="1" anchor="t" anchorCtr="0"/>
              <a:lstStyle/>
              <a:p>
                <a:endParaRPr lang="zh-CN"/>
              </a:p>
            </p:txBody>
          </p:sp>
          <p:sp>
            <p:nvSpPr>
              <p:cNvPr id="87" name="Rectangle 20"/>
              <p:cNvSpPr/>
              <p:nvPr/>
            </p:nvSpPr>
            <p:spPr>
              <a:xfrm>
                <a:off x="4537076" y="954088"/>
                <a:ext cx="588963" cy="65087"/>
              </a:xfrm>
              <a:prstGeom prst="rect">
                <a:avLst/>
              </a:prstGeom>
              <a:grpFill/>
              <a:ln>
                <a:noFill/>
              </a:ln>
            </p:spPr>
            <p:txBody>
              <a:bodyPr vert="horz" wrap="square" lIns="91440" tIns="45720" rIns="91440" bIns="45720" numCol="1" anchor="t" anchorCtr="0"/>
              <a:lstStyle/>
              <a:p>
                <a:endParaRPr lang="zh-CN"/>
              </a:p>
            </p:txBody>
          </p:sp>
          <p:sp>
            <p:nvSpPr>
              <p:cNvPr id="88" name="Rectangle 21"/>
              <p:cNvSpPr/>
              <p:nvPr/>
            </p:nvSpPr>
            <p:spPr>
              <a:xfrm>
                <a:off x="4537076" y="1090613"/>
                <a:ext cx="588963" cy="63500"/>
              </a:xfrm>
              <a:prstGeom prst="rect">
                <a:avLst/>
              </a:prstGeom>
              <a:grpFill/>
              <a:ln>
                <a:noFill/>
              </a:ln>
            </p:spPr>
            <p:txBody>
              <a:bodyPr vert="horz" wrap="square" lIns="91440" tIns="45720" rIns="91440" bIns="45720" numCol="1" anchor="t" anchorCtr="0"/>
              <a:lstStyle/>
              <a:p>
                <a:endParaRPr lang="zh-CN"/>
              </a:p>
            </p:txBody>
          </p:sp>
          <p:sp>
            <p:nvSpPr>
              <p:cNvPr id="89" name="Rectangle 22"/>
              <p:cNvSpPr/>
              <p:nvPr/>
            </p:nvSpPr>
            <p:spPr>
              <a:xfrm>
                <a:off x="4314826" y="1276350"/>
                <a:ext cx="811213" cy="63500"/>
              </a:xfrm>
              <a:prstGeom prst="rect">
                <a:avLst/>
              </a:prstGeom>
              <a:grpFill/>
              <a:ln>
                <a:noFill/>
              </a:ln>
            </p:spPr>
            <p:txBody>
              <a:bodyPr vert="horz" wrap="square" lIns="91440" tIns="45720" rIns="91440" bIns="45720" numCol="1" anchor="t" anchorCtr="0"/>
              <a:lstStyle/>
              <a:p>
                <a:endParaRPr lang="zh-CN"/>
              </a:p>
            </p:txBody>
          </p:sp>
          <p:sp>
            <p:nvSpPr>
              <p:cNvPr id="90" name="Rectangle 23"/>
              <p:cNvSpPr/>
              <p:nvPr/>
            </p:nvSpPr>
            <p:spPr>
              <a:xfrm>
                <a:off x="4314826" y="1416050"/>
                <a:ext cx="811213" cy="63500"/>
              </a:xfrm>
              <a:prstGeom prst="rect">
                <a:avLst/>
              </a:prstGeom>
              <a:grpFill/>
              <a:ln>
                <a:noFill/>
              </a:ln>
            </p:spPr>
            <p:txBody>
              <a:bodyPr vert="horz" wrap="square" lIns="91440" tIns="45720" rIns="91440" bIns="45720" numCol="1" anchor="t" anchorCtr="0"/>
              <a:lstStyle/>
              <a:p>
                <a:endParaRPr lang="zh-CN"/>
              </a:p>
            </p:txBody>
          </p:sp>
          <p:sp>
            <p:nvSpPr>
              <p:cNvPr id="91" name="Rectangle 24"/>
              <p:cNvSpPr/>
              <p:nvPr/>
            </p:nvSpPr>
            <p:spPr>
              <a:xfrm>
                <a:off x="4314826" y="1539875"/>
                <a:ext cx="811213" cy="65087"/>
              </a:xfrm>
              <a:prstGeom prst="rect">
                <a:avLst/>
              </a:prstGeom>
              <a:grpFill/>
              <a:ln>
                <a:noFill/>
              </a:ln>
            </p:spPr>
            <p:txBody>
              <a:bodyPr vert="horz" wrap="square" lIns="91440" tIns="45720" rIns="91440" bIns="45720" numCol="1" anchor="t" anchorCtr="0"/>
              <a:lstStyle/>
              <a:p>
                <a:endParaRPr lang="zh-CN"/>
              </a:p>
            </p:txBody>
          </p:sp>
          <p:sp>
            <p:nvSpPr>
              <p:cNvPr id="92" name="Freeform 25"/>
              <p:cNvSpPr/>
              <p:nvPr/>
            </p:nvSpPr>
            <p:spPr>
              <a:xfrm>
                <a:off x="4243388" y="879475"/>
                <a:ext cx="123825" cy="142875"/>
              </a:xfrm>
              <a:custGeom>
                <a:rect l="0" t="0" r="r" b="b"/>
                <a:pathLst>
                  <a:path w="123825" h="142875">
                    <a:moveTo>
                      <a:pt x="71293" y="139115"/>
                    </a:moveTo>
                    <a:cubicBezTo>
                      <a:pt x="90055" y="142875"/>
                      <a:pt x="108816" y="135355"/>
                      <a:pt x="123825" y="124076"/>
                    </a:cubicBezTo>
                    <a:cubicBezTo>
                      <a:pt x="112568" y="124076"/>
                      <a:pt x="105064" y="127836"/>
                      <a:pt x="97559" y="124076"/>
                    </a:cubicBezTo>
                    <a:cubicBezTo>
                      <a:pt x="56284" y="120316"/>
                      <a:pt x="26266" y="82717"/>
                      <a:pt x="30018" y="41359"/>
                    </a:cubicBezTo>
                    <a:cubicBezTo>
                      <a:pt x="30018" y="26319"/>
                      <a:pt x="37523" y="11280"/>
                      <a:pt x="48780" y="0"/>
                    </a:cubicBezTo>
                    <a:cubicBezTo>
                      <a:pt x="26266" y="7520"/>
                      <a:pt x="7505" y="30079"/>
                      <a:pt x="3752" y="60158"/>
                    </a:cubicBezTo>
                    <a:cubicBezTo>
                      <a:pt x="0" y="97757"/>
                      <a:pt x="30018" y="135355"/>
                      <a:pt x="71293" y="139115"/>
                    </a:cubicBezTo>
                    <a:close/>
                  </a:path>
                </a:pathLst>
              </a:custGeom>
              <a:grpFill/>
              <a:ln>
                <a:noFill/>
              </a:ln>
            </p:spPr>
            <p:txBody>
              <a:bodyPr vert="horz" wrap="square" lIns="91440" tIns="45720" rIns="91440" bIns="45720" numCol="1" anchor="t" anchorCtr="0"/>
              <a:lstStyle/>
              <a:p>
                <a:endParaRPr lang="zh-CN"/>
              </a:p>
            </p:txBody>
          </p:sp>
          <p:sp>
            <p:nvSpPr>
              <p:cNvPr id="93" name="Freeform 26"/>
              <p:cNvSpPr/>
              <p:nvPr/>
            </p:nvSpPr>
            <p:spPr>
              <a:xfrm>
                <a:off x="4281488" y="855663"/>
                <a:ext cx="138113" cy="144462"/>
              </a:xfrm>
              <a:custGeom>
                <a:rect l="0" t="0" r="r" b="b"/>
                <a:pathLst>
                  <a:path w="138113" h="144462">
                    <a:moveTo>
                      <a:pt x="7466" y="87438"/>
                    </a:moveTo>
                    <a:cubicBezTo>
                      <a:pt x="14931" y="121652"/>
                      <a:pt x="48526" y="144462"/>
                      <a:pt x="85854" y="136859"/>
                    </a:cubicBezTo>
                    <a:cubicBezTo>
                      <a:pt x="119449" y="125454"/>
                      <a:pt x="138113" y="91239"/>
                      <a:pt x="130647" y="57024"/>
                    </a:cubicBezTo>
                    <a:cubicBezTo>
                      <a:pt x="123182" y="22810"/>
                      <a:pt x="89587" y="0"/>
                      <a:pt x="55992" y="7603"/>
                    </a:cubicBezTo>
                    <a:cubicBezTo>
                      <a:pt x="22397" y="15207"/>
                      <a:pt x="0" y="49421"/>
                      <a:pt x="7466" y="87438"/>
                    </a:cubicBezTo>
                    <a:close/>
                  </a:path>
                </a:pathLst>
              </a:custGeom>
              <a:grpFill/>
              <a:ln>
                <a:noFill/>
              </a:ln>
            </p:spPr>
            <p:txBody>
              <a:bodyPr vert="horz" wrap="square" lIns="91440" tIns="45720" rIns="91440" bIns="45720" numCol="1" anchor="t" anchorCtr="0"/>
              <a:lstStyle/>
              <a:p>
                <a:endParaRPr lang="zh-CN"/>
              </a:p>
            </p:txBody>
          </p:sp>
        </p:grpSp>
        <p:grpSp>
          <p:nvGrpSpPr>
            <p:cNvPr id="30" name="组合 29"/>
            <p:cNvGrpSpPr/>
            <p:nvPr/>
          </p:nvGrpSpPr>
          <p:grpSpPr>
            <a:xfrm>
              <a:off x="1394754" y="2333441"/>
              <a:ext cx="1387803" cy="975135"/>
              <a:chOff x="1394754" y="2333441"/>
              <a:chExt cx="1387803" cy="975135"/>
            </a:xfrm>
          </p:grpSpPr>
          <p:grpSp>
            <p:nvGrpSpPr>
              <p:cNvPr id="100" name="组合 99"/>
              <p:cNvGrpSpPr/>
              <p:nvPr/>
            </p:nvGrpSpPr>
            <p:grpSpPr>
              <a:xfrm>
                <a:off x="1950591" y="2333441"/>
                <a:ext cx="831966" cy="771508"/>
                <a:chOff x="9260043" y="1514597"/>
                <a:chExt cx="684135" cy="723796"/>
              </a:xfrm>
              <a:solidFill>
                <a:srgbClr val="990000"/>
              </a:solidFill>
            </p:grpSpPr>
            <p:sp>
              <p:nvSpPr>
                <p:cNvPr id="101" name="Freeform 150"/>
                <p:cNvSpPr/>
                <p:nvPr/>
              </p:nvSpPr>
              <p:spPr>
                <a:xfrm>
                  <a:off x="9289788" y="1574087"/>
                  <a:ext cx="614730" cy="406515"/>
                </a:xfrm>
                <a:custGeom>
                  <a:rect l="0" t="0" r="r" b="b"/>
                  <a:pathLst>
                    <a:path w="614730" h="406515">
                      <a:moveTo>
                        <a:pt x="19830" y="0"/>
                      </a:moveTo>
                      <a:lnTo>
                        <a:pt x="604815" y="0"/>
                      </a:lnTo>
                      <a:lnTo>
                        <a:pt x="614730" y="0"/>
                      </a:lnTo>
                      <a:lnTo>
                        <a:pt x="614730" y="9915"/>
                      </a:lnTo>
                      <a:lnTo>
                        <a:pt x="614730" y="396600"/>
                      </a:lnTo>
                      <a:lnTo>
                        <a:pt x="614730" y="406515"/>
                      </a:lnTo>
                      <a:lnTo>
                        <a:pt x="604815" y="406515"/>
                      </a:lnTo>
                      <a:lnTo>
                        <a:pt x="19830" y="406515"/>
                      </a:lnTo>
                      <a:lnTo>
                        <a:pt x="0" y="406515"/>
                      </a:lnTo>
                      <a:lnTo>
                        <a:pt x="0" y="396600"/>
                      </a:lnTo>
                      <a:lnTo>
                        <a:pt x="0" y="9915"/>
                      </a:lnTo>
                      <a:lnTo>
                        <a:pt x="0" y="0"/>
                      </a:lnTo>
                      <a:lnTo>
                        <a:pt x="19830" y="0"/>
                      </a:lnTo>
                      <a:lnTo>
                        <a:pt x="19830" y="0"/>
                      </a:lnTo>
                      <a:close/>
                      <a:moveTo>
                        <a:pt x="584985" y="29745"/>
                      </a:moveTo>
                      <a:lnTo>
                        <a:pt x="39660" y="29745"/>
                      </a:lnTo>
                      <a:lnTo>
                        <a:pt x="39660" y="376770"/>
                      </a:lnTo>
                      <a:lnTo>
                        <a:pt x="584985" y="376770"/>
                      </a:lnTo>
                      <a:lnTo>
                        <a:pt x="584985" y="29745"/>
                      </a:lnTo>
                      <a:close/>
                    </a:path>
                  </a:pathLst>
                </a:custGeom>
                <a:grpFill/>
                <a:ln>
                  <a:noFill/>
                </a:ln>
              </p:spPr>
              <p:txBody>
                <a:bodyPr vert="horz" wrap="square" lIns="91440" tIns="45720" rIns="91440" bIns="45720" numCol="1" anchor="t" anchorCtr="0"/>
                <a:lstStyle/>
                <a:p>
                  <a:endParaRPr lang="zh-CN"/>
                </a:p>
              </p:txBody>
            </p:sp>
            <p:sp>
              <p:nvSpPr>
                <p:cNvPr id="102" name="Rectangle 151"/>
                <p:cNvSpPr/>
                <p:nvPr/>
              </p:nvSpPr>
              <p:spPr>
                <a:xfrm>
                  <a:off x="9260043" y="1950857"/>
                  <a:ext cx="684135" cy="79320"/>
                </a:xfrm>
                <a:prstGeom prst="rect">
                  <a:avLst/>
                </a:prstGeom>
                <a:grpFill/>
                <a:ln>
                  <a:noFill/>
                </a:ln>
              </p:spPr>
              <p:txBody>
                <a:bodyPr vert="horz" wrap="square" lIns="91440" tIns="45720" rIns="91440" bIns="45720" numCol="1" anchor="t" anchorCtr="0"/>
                <a:lstStyle/>
                <a:p>
                  <a:endParaRPr lang="zh-CN"/>
                </a:p>
              </p:txBody>
            </p:sp>
            <p:sp>
              <p:nvSpPr>
                <p:cNvPr id="103" name="Rectangle 152"/>
                <p:cNvSpPr/>
                <p:nvPr/>
              </p:nvSpPr>
              <p:spPr>
                <a:xfrm>
                  <a:off x="9260043" y="1514597"/>
                  <a:ext cx="684135" cy="89235"/>
                </a:xfrm>
                <a:prstGeom prst="rect">
                  <a:avLst/>
                </a:prstGeom>
                <a:grpFill/>
                <a:ln>
                  <a:noFill/>
                </a:ln>
              </p:spPr>
              <p:txBody>
                <a:bodyPr vert="horz" wrap="square" lIns="91440" tIns="45720" rIns="91440" bIns="45720" numCol="1" anchor="t" anchorCtr="0"/>
                <a:lstStyle/>
                <a:p>
                  <a:endParaRPr lang="zh-CN"/>
                </a:p>
              </p:txBody>
            </p:sp>
            <p:sp>
              <p:nvSpPr>
                <p:cNvPr id="104" name="Rectangle 153"/>
                <p:cNvSpPr/>
                <p:nvPr/>
              </p:nvSpPr>
              <p:spPr>
                <a:xfrm>
                  <a:off x="9527748" y="1990518"/>
                  <a:ext cx="148726" cy="208215"/>
                </a:xfrm>
                <a:prstGeom prst="rect">
                  <a:avLst/>
                </a:prstGeom>
                <a:grpFill/>
                <a:ln>
                  <a:noFill/>
                </a:ln>
              </p:spPr>
              <p:txBody>
                <a:bodyPr vert="horz" wrap="square" lIns="91440" tIns="45720" rIns="91440" bIns="45720" numCol="1" anchor="t" anchorCtr="0"/>
                <a:lstStyle/>
                <a:p>
                  <a:endParaRPr lang="zh-CN"/>
                </a:p>
              </p:txBody>
            </p:sp>
            <p:sp>
              <p:nvSpPr>
                <p:cNvPr id="105" name="Rectangle 154"/>
                <p:cNvSpPr/>
                <p:nvPr/>
              </p:nvSpPr>
              <p:spPr>
                <a:xfrm>
                  <a:off x="9398854" y="2168988"/>
                  <a:ext cx="406515" cy="69405"/>
                </a:xfrm>
                <a:prstGeom prst="rect">
                  <a:avLst/>
                </a:prstGeom>
                <a:grpFill/>
                <a:ln>
                  <a:noFill/>
                </a:ln>
              </p:spPr>
              <p:txBody>
                <a:bodyPr vert="horz" wrap="square" lIns="91440" tIns="45720" rIns="91440" bIns="45720" numCol="1" anchor="t" anchorCtr="0"/>
                <a:lstStyle/>
                <a:p>
                  <a:endParaRPr lang="zh-CN"/>
                </a:p>
              </p:txBody>
            </p:sp>
          </p:grpSp>
          <p:sp>
            <p:nvSpPr>
              <p:cNvPr id="107" name="Freeform 216"/>
              <p:cNvSpPr/>
              <p:nvPr/>
            </p:nvSpPr>
            <p:spPr>
              <a:xfrm>
                <a:off x="1394754" y="2656376"/>
                <a:ext cx="577682" cy="652200"/>
              </a:xfrm>
              <a:custGeom>
                <a:rect l="0" t="0" r="r" b="b"/>
                <a:pathLst>
                  <a:path w="577682" h="652200">
                    <a:moveTo>
                      <a:pt x="77024" y="367331"/>
                    </a:moveTo>
                    <a:lnTo>
                      <a:pt x="77024" y="367331"/>
                    </a:lnTo>
                    <a:lnTo>
                      <a:pt x="146346" y="367331"/>
                    </a:lnTo>
                    <a:lnTo>
                      <a:pt x="146346" y="367331"/>
                    </a:lnTo>
                    <a:lnTo>
                      <a:pt x="169453" y="367331"/>
                    </a:lnTo>
                    <a:lnTo>
                      <a:pt x="184858" y="352338"/>
                    </a:lnTo>
                    <a:lnTo>
                      <a:pt x="261883" y="517262"/>
                    </a:lnTo>
                    <a:lnTo>
                      <a:pt x="284990" y="412310"/>
                    </a:lnTo>
                    <a:lnTo>
                      <a:pt x="269585" y="412310"/>
                    </a:lnTo>
                    <a:lnTo>
                      <a:pt x="269585" y="397317"/>
                    </a:lnTo>
                    <a:lnTo>
                      <a:pt x="323502" y="397317"/>
                    </a:lnTo>
                    <a:lnTo>
                      <a:pt x="331204" y="412310"/>
                    </a:lnTo>
                    <a:lnTo>
                      <a:pt x="315799" y="412310"/>
                    </a:lnTo>
                    <a:lnTo>
                      <a:pt x="331204" y="509766"/>
                    </a:lnTo>
                    <a:lnTo>
                      <a:pt x="400526" y="359834"/>
                    </a:lnTo>
                    <a:lnTo>
                      <a:pt x="400526" y="359834"/>
                    </a:lnTo>
                    <a:lnTo>
                      <a:pt x="415931" y="367331"/>
                    </a:lnTo>
                    <a:lnTo>
                      <a:pt x="439038" y="367331"/>
                    </a:lnTo>
                    <a:lnTo>
                      <a:pt x="439038" y="367331"/>
                    </a:lnTo>
                    <a:lnTo>
                      <a:pt x="492955" y="367331"/>
                    </a:lnTo>
                    <a:lnTo>
                      <a:pt x="492955" y="367331"/>
                    </a:lnTo>
                    <a:lnTo>
                      <a:pt x="516063" y="389821"/>
                    </a:lnTo>
                    <a:lnTo>
                      <a:pt x="531467" y="412310"/>
                    </a:lnTo>
                    <a:lnTo>
                      <a:pt x="562277" y="479779"/>
                    </a:lnTo>
                    <a:lnTo>
                      <a:pt x="577682" y="547248"/>
                    </a:lnTo>
                    <a:lnTo>
                      <a:pt x="577682" y="607221"/>
                    </a:lnTo>
                    <a:lnTo>
                      <a:pt x="577682" y="607221"/>
                    </a:lnTo>
                    <a:lnTo>
                      <a:pt x="539170" y="622214"/>
                    </a:lnTo>
                    <a:lnTo>
                      <a:pt x="492955" y="637207"/>
                    </a:lnTo>
                    <a:lnTo>
                      <a:pt x="485253" y="599724"/>
                    </a:lnTo>
                    <a:lnTo>
                      <a:pt x="462146" y="644703"/>
                    </a:lnTo>
                    <a:lnTo>
                      <a:pt x="462146" y="644703"/>
                    </a:lnTo>
                    <a:lnTo>
                      <a:pt x="377419" y="652200"/>
                    </a:lnTo>
                    <a:lnTo>
                      <a:pt x="284990" y="652200"/>
                    </a:lnTo>
                    <a:lnTo>
                      <a:pt x="192561" y="652200"/>
                    </a:lnTo>
                    <a:lnTo>
                      <a:pt x="107834" y="644703"/>
                    </a:lnTo>
                    <a:lnTo>
                      <a:pt x="84727" y="599724"/>
                    </a:lnTo>
                    <a:lnTo>
                      <a:pt x="69322" y="637207"/>
                    </a:lnTo>
                    <a:lnTo>
                      <a:pt x="69322" y="637207"/>
                    </a:lnTo>
                    <a:lnTo>
                      <a:pt x="30810" y="622214"/>
                    </a:lnTo>
                    <a:lnTo>
                      <a:pt x="0" y="607221"/>
                    </a:lnTo>
                    <a:lnTo>
                      <a:pt x="0" y="607221"/>
                    </a:lnTo>
                    <a:lnTo>
                      <a:pt x="0" y="547248"/>
                    </a:lnTo>
                    <a:lnTo>
                      <a:pt x="15405" y="487276"/>
                    </a:lnTo>
                    <a:lnTo>
                      <a:pt x="38512" y="419807"/>
                    </a:lnTo>
                    <a:lnTo>
                      <a:pt x="53917" y="397317"/>
                    </a:lnTo>
                    <a:lnTo>
                      <a:pt x="77024" y="367331"/>
                    </a:lnTo>
                    <a:lnTo>
                      <a:pt x="77024" y="367331"/>
                    </a:lnTo>
                    <a:close/>
                    <a:moveTo>
                      <a:pt x="169453" y="247386"/>
                    </a:moveTo>
                    <a:lnTo>
                      <a:pt x="169453" y="247386"/>
                    </a:lnTo>
                    <a:lnTo>
                      <a:pt x="154049" y="239890"/>
                    </a:lnTo>
                    <a:lnTo>
                      <a:pt x="146346" y="224897"/>
                    </a:lnTo>
                    <a:lnTo>
                      <a:pt x="146346" y="224897"/>
                    </a:lnTo>
                    <a:lnTo>
                      <a:pt x="138644" y="209903"/>
                    </a:lnTo>
                    <a:lnTo>
                      <a:pt x="138644" y="179917"/>
                    </a:lnTo>
                    <a:lnTo>
                      <a:pt x="138644" y="179917"/>
                    </a:lnTo>
                    <a:lnTo>
                      <a:pt x="146346" y="172421"/>
                    </a:lnTo>
                    <a:lnTo>
                      <a:pt x="146346" y="172421"/>
                    </a:lnTo>
                    <a:lnTo>
                      <a:pt x="146346" y="172421"/>
                    </a:lnTo>
                    <a:lnTo>
                      <a:pt x="146346" y="172421"/>
                    </a:lnTo>
                    <a:lnTo>
                      <a:pt x="146346" y="119945"/>
                    </a:lnTo>
                    <a:lnTo>
                      <a:pt x="146346" y="82462"/>
                    </a:lnTo>
                    <a:lnTo>
                      <a:pt x="161751" y="59972"/>
                    </a:lnTo>
                    <a:lnTo>
                      <a:pt x="177156" y="37483"/>
                    </a:lnTo>
                    <a:lnTo>
                      <a:pt x="177156" y="37483"/>
                    </a:lnTo>
                    <a:lnTo>
                      <a:pt x="200263" y="22490"/>
                    </a:lnTo>
                    <a:lnTo>
                      <a:pt x="223370" y="14993"/>
                    </a:lnTo>
                    <a:lnTo>
                      <a:pt x="284990" y="0"/>
                    </a:lnTo>
                    <a:lnTo>
                      <a:pt x="338907" y="7497"/>
                    </a:lnTo>
                    <a:lnTo>
                      <a:pt x="362014" y="22490"/>
                    </a:lnTo>
                    <a:lnTo>
                      <a:pt x="385121" y="29986"/>
                    </a:lnTo>
                    <a:lnTo>
                      <a:pt x="385121" y="29986"/>
                    </a:lnTo>
                    <a:lnTo>
                      <a:pt x="408229" y="52476"/>
                    </a:lnTo>
                    <a:lnTo>
                      <a:pt x="423633" y="82462"/>
                    </a:lnTo>
                    <a:lnTo>
                      <a:pt x="423633" y="127441"/>
                    </a:lnTo>
                    <a:lnTo>
                      <a:pt x="423633" y="172421"/>
                    </a:lnTo>
                    <a:lnTo>
                      <a:pt x="423633" y="172421"/>
                    </a:lnTo>
                    <a:lnTo>
                      <a:pt x="431336" y="172421"/>
                    </a:lnTo>
                    <a:lnTo>
                      <a:pt x="431336" y="179917"/>
                    </a:lnTo>
                    <a:lnTo>
                      <a:pt x="431336" y="179917"/>
                    </a:lnTo>
                    <a:lnTo>
                      <a:pt x="431336" y="179917"/>
                    </a:lnTo>
                    <a:lnTo>
                      <a:pt x="431336" y="224897"/>
                    </a:lnTo>
                    <a:lnTo>
                      <a:pt x="431336" y="224897"/>
                    </a:lnTo>
                    <a:lnTo>
                      <a:pt x="423633" y="239890"/>
                    </a:lnTo>
                    <a:lnTo>
                      <a:pt x="408229" y="247386"/>
                    </a:lnTo>
                    <a:lnTo>
                      <a:pt x="408229" y="247386"/>
                    </a:lnTo>
                    <a:lnTo>
                      <a:pt x="392824" y="284869"/>
                    </a:lnTo>
                    <a:lnTo>
                      <a:pt x="369716" y="314855"/>
                    </a:lnTo>
                    <a:lnTo>
                      <a:pt x="331204" y="337345"/>
                    </a:lnTo>
                    <a:lnTo>
                      <a:pt x="300395" y="344841"/>
                    </a:lnTo>
                    <a:lnTo>
                      <a:pt x="300395" y="344841"/>
                    </a:lnTo>
                    <a:lnTo>
                      <a:pt x="269585" y="344841"/>
                    </a:lnTo>
                    <a:lnTo>
                      <a:pt x="269585" y="344841"/>
                    </a:lnTo>
                    <a:lnTo>
                      <a:pt x="238775" y="329848"/>
                    </a:lnTo>
                    <a:lnTo>
                      <a:pt x="207966" y="307359"/>
                    </a:lnTo>
                    <a:lnTo>
                      <a:pt x="184858" y="284869"/>
                    </a:lnTo>
                    <a:lnTo>
                      <a:pt x="169453" y="247386"/>
                    </a:lnTo>
                    <a:lnTo>
                      <a:pt x="169453" y="247386"/>
                    </a:lnTo>
                    <a:close/>
                  </a:path>
                </a:pathLst>
              </a:custGeom>
              <a:solidFill>
                <a:srgbClr val="990000"/>
              </a:solidFill>
              <a:ln>
                <a:noFill/>
              </a:ln>
            </p:spPr>
            <p:txBody>
              <a:bodyPr vert="horz" wrap="square" lIns="91440" tIns="45720" rIns="91440" bIns="45720" numCol="1" anchor="t" anchorCtr="0"/>
              <a:lstStyle/>
              <a:p>
                <a:endParaRPr lang="zh-CN"/>
              </a:p>
            </p:txBody>
          </p:sp>
          <p:grpSp>
            <p:nvGrpSpPr>
              <p:cNvPr id="29" name="组合 28"/>
              <p:cNvGrpSpPr/>
              <p:nvPr/>
            </p:nvGrpSpPr>
            <p:grpSpPr>
              <a:xfrm>
                <a:off x="2144688" y="2433265"/>
                <a:ext cx="406659" cy="327734"/>
                <a:chOff x="10841388" y="5190737"/>
                <a:chExt cx="736840" cy="678160"/>
              </a:xfrm>
            </p:grpSpPr>
            <p:sp>
              <p:nvSpPr>
                <p:cNvPr id="113" name="Rectangle 20"/>
                <p:cNvSpPr/>
                <p:nvPr/>
              </p:nvSpPr>
              <p:spPr>
                <a:xfrm>
                  <a:off x="11086559" y="5279818"/>
                  <a:ext cx="491669" cy="58908"/>
                </a:xfrm>
                <a:prstGeom prst="rect">
                  <a:avLst/>
                </a:prstGeom>
                <a:solidFill>
                  <a:schemeClr val="accent2"/>
                </a:solidFill>
                <a:ln>
                  <a:noFill/>
                </a:ln>
              </p:spPr>
              <p:txBody>
                <a:bodyPr vert="horz" wrap="square" lIns="91440" tIns="45720" rIns="91440" bIns="45720" numCol="1" anchor="t" anchorCtr="0"/>
                <a:lstStyle/>
                <a:p>
                  <a:endParaRPr lang="zh-CN"/>
                </a:p>
              </p:txBody>
            </p:sp>
            <p:sp>
              <p:nvSpPr>
                <p:cNvPr id="114" name="Rectangle 21"/>
                <p:cNvSpPr/>
                <p:nvPr/>
              </p:nvSpPr>
              <p:spPr>
                <a:xfrm>
                  <a:off x="11086559" y="5403381"/>
                  <a:ext cx="491669" cy="57471"/>
                </a:xfrm>
                <a:prstGeom prst="rect">
                  <a:avLst/>
                </a:prstGeom>
                <a:solidFill>
                  <a:schemeClr val="accent2"/>
                </a:solidFill>
                <a:ln>
                  <a:noFill/>
                </a:ln>
              </p:spPr>
              <p:txBody>
                <a:bodyPr vert="horz" wrap="square" lIns="91440" tIns="45720" rIns="91440" bIns="45720" numCol="1" anchor="t" anchorCtr="0"/>
                <a:lstStyle/>
                <a:p>
                  <a:endParaRPr lang="zh-CN"/>
                </a:p>
              </p:txBody>
            </p:sp>
            <p:sp>
              <p:nvSpPr>
                <p:cNvPr id="115" name="Rectangle 22"/>
                <p:cNvSpPr/>
                <p:nvPr/>
              </p:nvSpPr>
              <p:spPr>
                <a:xfrm>
                  <a:off x="10901024" y="5571484"/>
                  <a:ext cx="677204" cy="57471"/>
                </a:xfrm>
                <a:prstGeom prst="rect">
                  <a:avLst/>
                </a:prstGeom>
                <a:solidFill>
                  <a:schemeClr val="accent2"/>
                </a:solidFill>
                <a:ln>
                  <a:noFill/>
                </a:ln>
              </p:spPr>
              <p:txBody>
                <a:bodyPr vert="horz" wrap="square" lIns="91440" tIns="45720" rIns="91440" bIns="45720" numCol="1" anchor="t" anchorCtr="0"/>
                <a:lstStyle/>
                <a:p>
                  <a:endParaRPr lang="zh-CN"/>
                </a:p>
              </p:txBody>
            </p:sp>
            <p:sp>
              <p:nvSpPr>
                <p:cNvPr id="116" name="Rectangle 23"/>
                <p:cNvSpPr/>
                <p:nvPr/>
              </p:nvSpPr>
              <p:spPr>
                <a:xfrm>
                  <a:off x="10901024" y="5697920"/>
                  <a:ext cx="677204" cy="57471"/>
                </a:xfrm>
                <a:prstGeom prst="rect">
                  <a:avLst/>
                </a:prstGeom>
                <a:solidFill>
                  <a:schemeClr val="accent2"/>
                </a:solidFill>
                <a:ln>
                  <a:noFill/>
                </a:ln>
              </p:spPr>
              <p:txBody>
                <a:bodyPr vert="horz" wrap="square" lIns="91440" tIns="45720" rIns="91440" bIns="45720" numCol="1" anchor="t" anchorCtr="0"/>
                <a:lstStyle/>
                <a:p>
                  <a:endParaRPr lang="zh-CN"/>
                </a:p>
              </p:txBody>
            </p:sp>
            <p:sp>
              <p:nvSpPr>
                <p:cNvPr id="117" name="Rectangle 24"/>
                <p:cNvSpPr/>
                <p:nvPr/>
              </p:nvSpPr>
              <p:spPr>
                <a:xfrm>
                  <a:off x="10901024" y="5809989"/>
                  <a:ext cx="677204" cy="58908"/>
                </a:xfrm>
                <a:prstGeom prst="rect">
                  <a:avLst/>
                </a:prstGeom>
                <a:solidFill>
                  <a:schemeClr val="accent2"/>
                </a:solidFill>
                <a:ln>
                  <a:noFill/>
                </a:ln>
              </p:spPr>
              <p:txBody>
                <a:bodyPr vert="horz" wrap="square" lIns="91440" tIns="45720" rIns="91440" bIns="45720" numCol="1" anchor="t" anchorCtr="0"/>
                <a:lstStyle/>
                <a:p>
                  <a:endParaRPr lang="zh-CN"/>
                </a:p>
              </p:txBody>
            </p:sp>
            <p:sp>
              <p:nvSpPr>
                <p:cNvPr id="118" name="Freeform 25"/>
                <p:cNvSpPr/>
                <p:nvPr/>
              </p:nvSpPr>
              <p:spPr>
                <a:xfrm>
                  <a:off x="10841388" y="5212288"/>
                  <a:ext cx="103370" cy="129310"/>
                </a:xfrm>
                <a:custGeom>
                  <a:rect l="0" t="0" r="r" b="b"/>
                  <a:pathLst>
                    <a:path w="103370" h="129310">
                      <a:moveTo>
                        <a:pt x="59516" y="125907"/>
                      </a:moveTo>
                      <a:cubicBezTo>
                        <a:pt x="75178" y="129310"/>
                        <a:pt x="90840" y="122504"/>
                        <a:pt x="103370" y="112296"/>
                      </a:cubicBezTo>
                      <a:cubicBezTo>
                        <a:pt x="93973" y="112296"/>
                        <a:pt x="87708" y="115698"/>
                        <a:pt x="81443" y="112296"/>
                      </a:cubicBezTo>
                      <a:cubicBezTo>
                        <a:pt x="46986" y="108893"/>
                        <a:pt x="21927" y="74864"/>
                        <a:pt x="25059" y="37432"/>
                      </a:cubicBezTo>
                      <a:cubicBezTo>
                        <a:pt x="25059" y="23820"/>
                        <a:pt x="31324" y="10209"/>
                        <a:pt x="40722" y="0"/>
                      </a:cubicBezTo>
                      <a:cubicBezTo>
                        <a:pt x="21927" y="6806"/>
                        <a:pt x="6265" y="27223"/>
                        <a:pt x="3132" y="54446"/>
                      </a:cubicBezTo>
                      <a:cubicBezTo>
                        <a:pt x="0" y="88475"/>
                        <a:pt x="25059" y="122504"/>
                        <a:pt x="59516" y="125907"/>
                      </a:cubicBezTo>
                      <a:close/>
                    </a:path>
                  </a:pathLst>
                </a:custGeom>
                <a:solidFill>
                  <a:schemeClr val="accent2"/>
                </a:solidFill>
                <a:ln>
                  <a:noFill/>
                </a:ln>
              </p:spPr>
              <p:txBody>
                <a:bodyPr vert="horz" wrap="square" lIns="91440" tIns="45720" rIns="91440" bIns="45720" numCol="1" anchor="t" anchorCtr="0"/>
                <a:lstStyle/>
                <a:p>
                  <a:endParaRPr lang="zh-CN"/>
                </a:p>
              </p:txBody>
            </p:sp>
            <p:sp>
              <p:nvSpPr>
                <p:cNvPr id="119" name="Freeform 26"/>
                <p:cNvSpPr/>
                <p:nvPr/>
              </p:nvSpPr>
              <p:spPr>
                <a:xfrm>
                  <a:off x="10873194" y="5190737"/>
                  <a:ext cx="115297" cy="130747"/>
                </a:xfrm>
                <a:custGeom>
                  <a:rect l="0" t="0" r="r" b="b"/>
                  <a:pathLst>
                    <a:path w="115297" h="130747">
                      <a:moveTo>
                        <a:pt x="6232" y="79136"/>
                      </a:moveTo>
                      <a:cubicBezTo>
                        <a:pt x="12465" y="110103"/>
                        <a:pt x="40510" y="130747"/>
                        <a:pt x="71671" y="123866"/>
                      </a:cubicBezTo>
                      <a:cubicBezTo>
                        <a:pt x="99716" y="113543"/>
                        <a:pt x="115297" y="82577"/>
                        <a:pt x="109065" y="51611"/>
                      </a:cubicBezTo>
                      <a:cubicBezTo>
                        <a:pt x="102832" y="20644"/>
                        <a:pt x="74787" y="0"/>
                        <a:pt x="46742" y="6881"/>
                      </a:cubicBezTo>
                      <a:cubicBezTo>
                        <a:pt x="18697" y="13763"/>
                        <a:pt x="0" y="44729"/>
                        <a:pt x="6232" y="79136"/>
                      </a:cubicBezTo>
                      <a:close/>
                    </a:path>
                  </a:pathLst>
                </a:custGeom>
                <a:solidFill>
                  <a:schemeClr val="accent2"/>
                </a:solidFill>
                <a:ln>
                  <a:noFill/>
                </a:ln>
              </p:spPr>
              <p:txBody>
                <a:bodyPr vert="horz" wrap="square" lIns="91440" tIns="45720" rIns="91440" bIns="45720" numCol="1" anchor="t" anchorCtr="0"/>
                <a:lstStyle/>
                <a:p>
                  <a:endParaRPr lang="zh-CN"/>
                </a:p>
              </p:txBody>
            </p:sp>
          </p:grpSp>
        </p:grpSp>
      </p:grpSp>
      <p:sp>
        <p:nvSpPr>
          <p:cNvPr id="3" name="TextBox 2"/>
          <p:cNvSpPr txBox="1"/>
          <p:nvPr/>
        </p:nvSpPr>
        <p:spPr>
          <a:xfrm>
            <a:off x="12829851" y="548812"/>
            <a:ext cx="1417819" cy="1643723"/>
          </a:xfrm>
          <a:prstGeom prst="rect">
            <a:avLst/>
          </a:prstGeom>
          <a:noFill/>
        </p:spPr>
        <p:txBody>
          <a:bodyPr wrap="square" lIns="103829" tIns="51913" rIns="103829" bIns="51913">
            <a:spAutoFit/>
          </a:bodyPr>
          <a:lstStyle/>
          <a:p>
            <a:r>
              <a:rPr lang="zh-CN"/>
              <a:t>商务部统筹安排、省属企业、深圳除外，</a:t>
            </a:r>
            <a:endParaRPr lang="en-US"/>
          </a:p>
          <a:p>
            <a:r>
              <a:rPr lang="zh-CN"/>
              <a:t>境外</a:t>
            </a:r>
            <a:endParaRPr lang="zh-C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3"/>
            <a:ext cx="10855176" cy="648964"/>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月报</a:t>
            </a:r>
            <a:r>
              <a:rPr lang="en-US">
                <a:solidFill>
                  <a:srgbClr val="000000"/>
                </a:solidFill>
              </a:rPr>
              <a:t>《</a:t>
            </a:r>
            <a:r>
              <a:rPr lang="zh-CN">
                <a:solidFill>
                  <a:srgbClr val="000000"/>
                </a:solidFill>
              </a:rPr>
              <a:t>对外投资月报</a:t>
            </a:r>
            <a:r>
              <a:rPr lang="en-US">
                <a:solidFill>
                  <a:srgbClr val="000000"/>
                </a:solidFill>
              </a:rPr>
              <a:t>》</a:t>
            </a:r>
            <a:r>
              <a:rPr lang="zh-CN">
                <a:solidFill>
                  <a:srgbClr val="000000"/>
                </a:solidFill>
              </a:rPr>
              <a:t>、</a:t>
            </a:r>
            <a:r>
              <a:rPr lang="en-US">
                <a:solidFill>
                  <a:srgbClr val="000000"/>
                </a:solidFill>
              </a:rPr>
              <a:t>《</a:t>
            </a:r>
            <a:r>
              <a:rPr lang="zh-CN">
                <a:solidFill>
                  <a:srgbClr val="000000"/>
                </a:solidFill>
              </a:rPr>
              <a:t>对外投资并购月报</a:t>
            </a:r>
            <a:r>
              <a:rPr lang="en-US">
                <a:solidFill>
                  <a:srgbClr val="000000"/>
                </a:solidFill>
              </a:rPr>
              <a:t>》</a:t>
            </a:r>
            <a:r>
              <a:rPr lang="zh-CN">
                <a:solidFill>
                  <a:srgbClr val="000000"/>
                </a:solidFill>
              </a:rPr>
              <a:t>、</a:t>
            </a:r>
            <a:r>
              <a:rPr lang="en-US">
                <a:solidFill>
                  <a:srgbClr val="000000"/>
                </a:solidFill>
              </a:rPr>
              <a:t>《</a:t>
            </a:r>
            <a:r>
              <a:rPr lang="zh-CN">
                <a:solidFill>
                  <a:srgbClr val="000000"/>
                </a:solidFill>
              </a:rPr>
              <a:t>境外经济</a:t>
            </a:r>
            <a:r>
              <a:rPr lang="zh-CN">
                <a:solidFill>
                  <a:srgbClr val="000000"/>
                </a:solidFill>
              </a:rPr>
              <a:t>贸易合作区月报</a:t>
            </a:r>
            <a:r>
              <a:rPr lang="en-US">
                <a:solidFill>
                  <a:srgbClr val="000000"/>
                </a:solidFill>
              </a:rPr>
              <a:t>》</a:t>
            </a:r>
            <a:r>
              <a:rPr lang="zh-CN">
                <a:solidFill>
                  <a:srgbClr val="000000"/>
                </a:solidFill>
              </a:rPr>
              <a:t>、</a:t>
            </a:r>
            <a:r>
              <a:rPr lang="en-US">
                <a:solidFill>
                  <a:srgbClr val="000000"/>
                </a:solidFill>
              </a:rPr>
              <a:t>《</a:t>
            </a:r>
            <a:r>
              <a:rPr lang="zh-CN">
                <a:solidFill>
                  <a:srgbClr val="000000"/>
                </a:solidFill>
              </a:rPr>
              <a:t>农业对外投资合作月报</a:t>
            </a:r>
            <a:r>
              <a:rPr lang="en-US">
                <a:solidFill>
                  <a:srgbClr val="000000"/>
                </a:solidFill>
              </a:rPr>
              <a:t>》</a:t>
            </a:r>
            <a:r>
              <a:rPr lang="zh-CN">
                <a:solidFill>
                  <a:srgbClr val="000000"/>
                </a:solidFill>
              </a:rPr>
              <a:t>需当月</a:t>
            </a:r>
            <a:r>
              <a:rPr lang="zh-CN">
                <a:solidFill>
                  <a:srgbClr val="000000"/>
                </a:solidFill>
              </a:rPr>
              <a:t>有投资款汇出才需于次月</a:t>
            </a:r>
            <a:r>
              <a:rPr lang="en-US">
                <a:solidFill>
                  <a:srgbClr val="000000"/>
                </a:solidFill>
              </a:rPr>
              <a:t>10</a:t>
            </a:r>
            <a:r>
              <a:rPr lang="zh-CN">
                <a:solidFill>
                  <a:srgbClr val="000000"/>
                </a:solidFill>
              </a:rPr>
              <a:t>日前上报。</a:t>
            </a:r>
            <a:endParaRPr lang="en-US">
              <a:solidFill>
                <a:srgbClr val="000000"/>
              </a:solidFill>
            </a:endParaRPr>
          </a:p>
        </p:txBody>
      </p:sp>
      <p:graphicFrame>
        <p:nvGraphicFramePr>
          <p:cNvPr id="9" name="表格 8"/>
          <p:cNvGraphicFramePr/>
          <p:nvPr/>
        </p:nvGraphicFramePr>
        <p:xfrm>
          <a:off x="778387" y="1629186"/>
          <a:ext cx="10279185" cy="4935271"/>
        </p:xfrm>
        <a:graphic>
          <a:graphicData uri="http://schemas.openxmlformats.org/drawingml/2006/table">
            <a:tbl>
              <a:tblPr firstRow="1" firstCol="1" bandRow="1">
                <a:tableStyleId>{5C22544A-7EE6-4342-B048-85BDC9FD1C3A}</a:tableStyleId>
              </a:tblPr>
              <a:tblGrid>
                <a:gridCol w="2436500"/>
                <a:gridCol w="1080119"/>
                <a:gridCol w="1091290"/>
                <a:gridCol w="5671276"/>
              </a:tblGrid>
              <a:tr h="258708">
                <a:tc gridSpan="4">
                  <a:txBody>
                    <a:bodyPr/>
                    <a:lstStyle/>
                    <a:p>
                      <a:pPr algn="ctr">
                        <a:spcAft>
                          <a:spcPts val="0"/>
                        </a:spcAft>
                      </a:pPr>
                      <a:r>
                        <a:rPr lang="zh-CN" sz="1600" kern="100">
                          <a:solidFill>
                            <a:srgbClr val="000000"/>
                          </a:solidFill>
                          <a:latin typeface="微软雅黑"/>
                          <a:ea typeface="微软雅黑"/>
                        </a:rPr>
                        <a:t>（一）对外投资月报</a:t>
                      </a:r>
                      <a:endParaRPr lang="zh-CN" sz="1600" kern="100">
                        <a:solidFill>
                          <a:srgbClr val="000000"/>
                        </a:solidFill>
                        <a:latin typeface="微软雅黑"/>
                        <a:ea typeface="微软雅黑"/>
                      </a:endParaRPr>
                    </a:p>
                  </a:txBody>
                  <a:tcPr marL="27436" marR="27436" marT="0" marB="0" anchor="ctr">
                    <a:lnL>
                      <a:noFill/>
                    </a:lnL>
                    <a:lnR>
                      <a:noFill/>
                    </a:lnR>
                    <a:lnT>
                      <a:noFill/>
                    </a:lnT>
                    <a:lnB>
                      <a:noFill/>
                    </a:lnB>
                    <a:lnTlToBr>
                      <a:noFill/>
                    </a:lnTlToBr>
                    <a:lnBlToTr>
                      <a:noFill/>
                    </a:lnBlToTr>
                    <a:noFill/>
                  </a:tcPr>
                </a:tc>
                <a:tc hMerge="1"/>
                <a:tc hMerge="1"/>
                <a:tc hMerge="1"/>
              </a:tr>
              <a:tr h="182922">
                <a:tc gridSpan="3">
                  <a:txBody>
                    <a:bodyPr/>
                    <a:lstStyle/>
                    <a:p>
                      <a:pPr algn="just">
                        <a:spcAft>
                          <a:spcPts val="0"/>
                        </a:spcAft>
                      </a:pPr>
                      <a:r>
                        <a:rPr lang="zh-CN" sz="1200" b="0" kern="100">
                          <a:solidFill>
                            <a:srgbClr val="000000"/>
                          </a:solidFill>
                          <a:latin typeface="微软雅黑"/>
                          <a:ea typeface="微软雅黑"/>
                        </a:rPr>
                        <a:t>企业名称：</a:t>
                      </a:r>
                      <a:endParaRPr lang="zh-CN" sz="1200" b="0" kern="100">
                        <a:solidFill>
                          <a:srgbClr val="000000"/>
                        </a:solidFill>
                        <a:latin typeface="微软雅黑"/>
                        <a:ea typeface="微软雅黑"/>
                      </a:endParaRPr>
                    </a:p>
                  </a:txBody>
                  <a:tcPr marL="27436" marR="27436" marT="0" marB="0" anchor="ctr">
                    <a:lnT>
                      <a:noFill/>
                    </a:lnT>
                    <a:lnB w="12700" cap="flat" cmpd="sng">
                      <a:solidFill>
                        <a:schemeClr val="tx1"/>
                      </a:solidFill>
                      <a:prstDash val="solid"/>
                      <a:round/>
                      <a:headEnd type="none" w="med" len="med"/>
                      <a:tailEnd type="none" w="med" len="med"/>
                    </a:lnB>
                    <a:noFill/>
                  </a:tcPr>
                </a:tc>
                <a:tc hMerge="1"/>
                <a:tc hMerge="1">
                  <a:tcPr marL="22295" marR="22295" marT="0" marB="0" anchor="ctr"/>
                </a:tc>
                <a:tc>
                  <a:txBody>
                    <a:bodyPr/>
                    <a:lstStyle/>
                    <a:p>
                      <a:pPr marL="0" indent="0" algn="just" defTabSz="914400">
                        <a:lnSpc>
                          <a:spcPct val="100000"/>
                        </a:lnSpc>
                        <a:spcBef>
                          <a:spcPts val="0"/>
                        </a:spcBef>
                        <a:spcAft>
                          <a:spcPts val="0"/>
                        </a:spcAft>
                        <a:buNone/>
                      </a:pPr>
                      <a:r>
                        <a:rPr lang="zh-CN" sz="1200" kern="100">
                          <a:solidFill>
                            <a:srgbClr val="000000"/>
                          </a:solidFill>
                          <a:latin typeface="微软雅黑"/>
                          <a:ea typeface="微软雅黑"/>
                        </a:rPr>
                        <a:t>报表编号：</a:t>
                      </a:r>
                      <a:endParaRPr lang="zh-CN" sz="1200" kern="100">
                        <a:solidFill>
                          <a:srgbClr val="000000"/>
                        </a:solidFill>
                        <a:latin typeface="微软雅黑"/>
                        <a:ea typeface="微软雅黑"/>
                      </a:endParaRPr>
                    </a:p>
                  </a:txBody>
                  <a:tcPr marL="27436" marR="27436" marT="0" marB="0" anchor="ctr">
                    <a:lnT>
                      <a:noFill/>
                    </a:lnT>
                    <a:lnB w="12700" cap="flat" cmpd="sng">
                      <a:solidFill>
                        <a:schemeClr val="tx1"/>
                      </a:solidFill>
                      <a:prstDash val="solid"/>
                      <a:round/>
                      <a:headEnd type="none" w="med" len="med"/>
                      <a:tailEnd type="none" w="med" len="med"/>
                    </a:lnB>
                    <a:noFill/>
                  </a:tcPr>
                </a:tc>
              </a:tr>
              <a:tr h="426819">
                <a:tc>
                  <a:txBody>
                    <a:bodyPr/>
                    <a:lstStyle/>
                    <a:p>
                      <a:pPr algn="ctr">
                        <a:spcAft>
                          <a:spcPts val="0"/>
                        </a:spcAft>
                      </a:pPr>
                      <a:r>
                        <a:rPr lang="zh-CN" sz="1400" kern="100">
                          <a:solidFill>
                            <a:srgbClr val="000000"/>
                          </a:solidFill>
                          <a:latin typeface="微软雅黑"/>
                          <a:ea typeface="微软雅黑"/>
                        </a:rPr>
                        <a:t>指标名称</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计量单位</a:t>
                      </a:r>
                      <a:endParaRPr lang="zh-CN" sz="1400" b="1"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内容与数值</a:t>
                      </a:r>
                      <a:endParaRPr lang="zh-CN" sz="1400" b="1"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指标口径</a:t>
                      </a:r>
                      <a:endParaRPr lang="zh-CN" sz="1400" b="1"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310139">
                <a:tc>
                  <a:txBody>
                    <a:bodyPr/>
                    <a:lstStyle/>
                    <a:p>
                      <a:pPr algn="ctr">
                        <a:spcAft>
                          <a:spcPts val="0"/>
                        </a:spcAft>
                      </a:pPr>
                      <a:r>
                        <a:rPr lang="zh-CN" sz="1400" kern="0">
                          <a:solidFill>
                            <a:srgbClr val="000000"/>
                          </a:solidFill>
                          <a:latin typeface="微软雅黑"/>
                          <a:ea typeface="微软雅黑"/>
                        </a:rPr>
                        <a:t>报表时间</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年月</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982360">
                <a:tc>
                  <a:txBody>
                    <a:bodyPr/>
                    <a:lstStyle/>
                    <a:p>
                      <a:pPr algn="ctr">
                        <a:spcAft>
                          <a:spcPts val="0"/>
                        </a:spcAft>
                      </a:pPr>
                      <a:r>
                        <a:rPr lang="zh-CN" sz="1400" kern="0">
                          <a:solidFill>
                            <a:srgbClr val="000000"/>
                          </a:solidFill>
                          <a:latin typeface="微软雅黑"/>
                          <a:ea typeface="微软雅黑"/>
                        </a:rPr>
                        <a:t>投资类型</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kern="100">
                          <a:solidFill>
                            <a:srgbClr val="000000"/>
                          </a:solidFill>
                          <a:latin typeface="微软雅黑"/>
                          <a:ea typeface="微软雅黑"/>
                        </a:rPr>
                        <a:t>投资类型有六大类：</a:t>
                      </a:r>
                      <a:endParaRPr lang="en-US" sz="1400" kern="100">
                        <a:solidFill>
                          <a:srgbClr val="000000"/>
                        </a:solidFill>
                        <a:latin typeface="微软雅黑"/>
                        <a:ea typeface="微软雅黑"/>
                      </a:endParaRPr>
                    </a:p>
                    <a:p>
                      <a:pPr algn="just">
                        <a:spcAft>
                          <a:spcPts val="0"/>
                        </a:spcAft>
                      </a:pPr>
                      <a:r>
                        <a:rPr lang="zh-CN" sz="1400" kern="100">
                          <a:solidFill>
                            <a:srgbClr val="000000"/>
                          </a:solidFill>
                          <a:latin typeface="微软雅黑"/>
                          <a:ea typeface="微软雅黑"/>
                        </a:rPr>
                        <a:t>投资办厂</a:t>
                      </a:r>
                      <a:r>
                        <a:rPr lang="zh-CN" sz="1400" kern="100">
                          <a:solidFill>
                            <a:srgbClr val="000000"/>
                          </a:solidFill>
                          <a:latin typeface="微软雅黑"/>
                          <a:ea typeface="微软雅黑"/>
                        </a:rPr>
                        <a:t>、</a:t>
                      </a:r>
                      <a:r>
                        <a:rPr lang="zh-CN" sz="1400" kern="100">
                          <a:solidFill>
                            <a:srgbClr val="000000"/>
                          </a:solidFill>
                          <a:latin typeface="微软雅黑"/>
                          <a:ea typeface="微软雅黑"/>
                        </a:rPr>
                        <a:t>资源开发</a:t>
                      </a:r>
                      <a:r>
                        <a:rPr lang="zh-CN" sz="1400" kern="100">
                          <a:solidFill>
                            <a:srgbClr val="000000"/>
                          </a:solidFill>
                          <a:latin typeface="微软雅黑"/>
                          <a:ea typeface="微软雅黑"/>
                        </a:rPr>
                        <a:t>、</a:t>
                      </a:r>
                      <a:r>
                        <a:rPr lang="zh-CN" sz="1400" kern="100">
                          <a:solidFill>
                            <a:srgbClr val="000000"/>
                          </a:solidFill>
                          <a:latin typeface="微软雅黑"/>
                          <a:ea typeface="微软雅黑"/>
                        </a:rPr>
                        <a:t>研发</a:t>
                      </a:r>
                      <a:r>
                        <a:rPr lang="zh-CN" sz="1400" kern="100">
                          <a:solidFill>
                            <a:srgbClr val="000000"/>
                          </a:solidFill>
                          <a:latin typeface="微软雅黑"/>
                          <a:ea typeface="微软雅黑"/>
                        </a:rPr>
                        <a:t>中心</a:t>
                      </a:r>
                      <a:endParaRPr lang="zh-CN" sz="1400" kern="100">
                        <a:solidFill>
                          <a:srgbClr val="000000"/>
                        </a:solidFill>
                        <a:latin typeface="微软雅黑"/>
                        <a:ea typeface="微软雅黑"/>
                      </a:endParaRPr>
                    </a:p>
                    <a:p>
                      <a:pPr algn="just">
                        <a:spcAft>
                          <a:spcPts val="0"/>
                        </a:spcAft>
                      </a:pPr>
                      <a:r>
                        <a:rPr lang="zh-CN" sz="1400" kern="100">
                          <a:solidFill>
                            <a:srgbClr val="000000"/>
                          </a:solidFill>
                          <a:latin typeface="微软雅黑"/>
                          <a:ea typeface="微软雅黑"/>
                        </a:rPr>
                        <a:t>收购</a:t>
                      </a:r>
                      <a:r>
                        <a:rPr lang="zh-CN" sz="1400" kern="100">
                          <a:solidFill>
                            <a:srgbClr val="000000"/>
                          </a:solidFill>
                          <a:latin typeface="微软雅黑"/>
                          <a:ea typeface="微软雅黑"/>
                        </a:rPr>
                        <a:t>兼并</a:t>
                      </a:r>
                      <a:r>
                        <a:rPr lang="zh-CN" sz="1400" kern="100">
                          <a:solidFill>
                            <a:srgbClr val="000000"/>
                          </a:solidFill>
                          <a:latin typeface="微软雅黑"/>
                          <a:ea typeface="微软雅黑"/>
                        </a:rPr>
                        <a:t>、</a:t>
                      </a:r>
                      <a:r>
                        <a:rPr lang="zh-CN" sz="1400" kern="100">
                          <a:solidFill>
                            <a:srgbClr val="000000"/>
                          </a:solidFill>
                          <a:latin typeface="微软雅黑"/>
                          <a:ea typeface="微软雅黑"/>
                        </a:rPr>
                        <a:t>股权置换</a:t>
                      </a:r>
                      <a:r>
                        <a:rPr lang="zh-CN" sz="1400" kern="100">
                          <a:solidFill>
                            <a:srgbClr val="000000"/>
                          </a:solidFill>
                          <a:latin typeface="微软雅黑"/>
                          <a:ea typeface="微软雅黑"/>
                        </a:rPr>
                        <a:t>、</a:t>
                      </a:r>
                      <a:r>
                        <a:rPr lang="zh-CN" sz="1400" kern="100">
                          <a:solidFill>
                            <a:srgbClr val="000000"/>
                          </a:solidFill>
                          <a:latin typeface="微软雅黑"/>
                          <a:ea typeface="微软雅黑"/>
                        </a:rPr>
                        <a:t>境外</a:t>
                      </a:r>
                      <a:r>
                        <a:rPr lang="zh-CN" sz="1400" kern="100">
                          <a:solidFill>
                            <a:srgbClr val="000000"/>
                          </a:solidFill>
                          <a:latin typeface="微软雅黑"/>
                          <a:ea typeface="微软雅黑"/>
                        </a:rPr>
                        <a:t>上市</a:t>
                      </a:r>
                      <a:endParaRPr lang="zh-CN" sz="1400" kern="100">
                        <a:solidFill>
                          <a:srgbClr val="000000"/>
                        </a:solidFill>
                        <a:latin typeface="微软雅黑"/>
                        <a:ea typeface="微软雅黑"/>
                      </a:endParaRPr>
                    </a:p>
                    <a:p>
                      <a:pPr algn="just">
                        <a:spcAft>
                          <a:spcPts val="0"/>
                        </a:spcAft>
                      </a:pPr>
                      <a:r>
                        <a:rPr lang="zh-CN" sz="1400" kern="100">
                          <a:solidFill>
                            <a:srgbClr val="000000"/>
                          </a:solidFill>
                          <a:latin typeface="微软雅黑"/>
                          <a:ea typeface="微软雅黑"/>
                        </a:rPr>
                        <a:t>其他</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1920685">
                <a:tc>
                  <a:txBody>
                    <a:bodyPr/>
                    <a:lstStyle/>
                    <a:p>
                      <a:pPr algn="ctr">
                        <a:spcAft>
                          <a:spcPts val="0"/>
                        </a:spcAft>
                      </a:pPr>
                      <a:r>
                        <a:rPr lang="zh-CN" sz="1400" kern="0">
                          <a:solidFill>
                            <a:srgbClr val="000000"/>
                          </a:solidFill>
                          <a:latin typeface="微软雅黑"/>
                          <a:ea typeface="微软雅黑"/>
                        </a:rPr>
                        <a:t>投资方式</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b="1" kern="100">
                          <a:solidFill>
                            <a:srgbClr val="000000"/>
                          </a:solidFill>
                          <a:latin typeface="微软雅黑"/>
                          <a:ea typeface="微软雅黑"/>
                        </a:rPr>
                        <a:t>新设：</a:t>
                      </a:r>
                      <a:r>
                        <a:rPr lang="zh-CN" sz="1400" kern="100">
                          <a:solidFill>
                            <a:srgbClr val="000000"/>
                          </a:solidFill>
                          <a:latin typeface="微软雅黑"/>
                          <a:ea typeface="微软雅黑"/>
                        </a:rPr>
                        <a:t>通过新设境外企业而实现的投资；</a:t>
                      </a:r>
                      <a:endParaRPr lang="zh-CN" sz="1400" kern="100">
                        <a:solidFill>
                          <a:srgbClr val="000000"/>
                        </a:solidFill>
                        <a:latin typeface="微软雅黑"/>
                        <a:ea typeface="微软雅黑"/>
                      </a:endParaRPr>
                    </a:p>
                    <a:p>
                      <a:pPr algn="just">
                        <a:spcAft>
                          <a:spcPts val="0"/>
                        </a:spcAft>
                      </a:pPr>
                      <a:r>
                        <a:rPr lang="zh-CN" sz="1400" b="1" kern="100">
                          <a:solidFill>
                            <a:srgbClr val="000000"/>
                          </a:solidFill>
                          <a:latin typeface="微软雅黑"/>
                          <a:ea typeface="微软雅黑"/>
                        </a:rPr>
                        <a:t>并购：</a:t>
                      </a:r>
                      <a:r>
                        <a:rPr lang="zh-CN" sz="1400" kern="100">
                          <a:solidFill>
                            <a:srgbClr val="000000"/>
                          </a:solidFill>
                          <a:latin typeface="微软雅黑"/>
                          <a:ea typeface="微软雅黑"/>
                        </a:rPr>
                        <a:t>对已存在企业的购买或销售；</a:t>
                      </a:r>
                      <a:endParaRPr lang="zh-CN" sz="1400" kern="100">
                        <a:solidFill>
                          <a:srgbClr val="000000"/>
                        </a:solidFill>
                        <a:latin typeface="微软雅黑"/>
                        <a:ea typeface="微软雅黑"/>
                      </a:endParaRPr>
                    </a:p>
                    <a:p>
                      <a:pPr algn="just">
                        <a:spcAft>
                          <a:spcPts val="0"/>
                        </a:spcAft>
                      </a:pPr>
                      <a:r>
                        <a:rPr lang="zh-CN" sz="1400" b="1" kern="100">
                          <a:solidFill>
                            <a:srgbClr val="000000"/>
                          </a:solidFill>
                          <a:latin typeface="微软雅黑"/>
                          <a:ea typeface="微软雅黑"/>
                        </a:rPr>
                        <a:t>增资：</a:t>
                      </a:r>
                      <a:r>
                        <a:rPr lang="zh-CN" sz="1400" kern="100">
                          <a:solidFill>
                            <a:srgbClr val="000000"/>
                          </a:solidFill>
                          <a:latin typeface="微软雅黑"/>
                          <a:ea typeface="微软雅黑"/>
                        </a:rPr>
                        <a:t>指对一个已建立企业扩张的新增投资；</a:t>
                      </a:r>
                      <a:endParaRPr lang="zh-CN" sz="1400" kern="100">
                        <a:solidFill>
                          <a:srgbClr val="000000"/>
                        </a:solidFill>
                        <a:latin typeface="微软雅黑"/>
                        <a:ea typeface="微软雅黑"/>
                      </a:endParaRPr>
                    </a:p>
                    <a:p>
                      <a:pPr algn="just">
                        <a:spcAft>
                          <a:spcPts val="0"/>
                        </a:spcAft>
                      </a:pPr>
                      <a:r>
                        <a:rPr lang="zh-CN" sz="1400" b="1" kern="100">
                          <a:solidFill>
                            <a:srgbClr val="000000"/>
                          </a:solidFill>
                          <a:latin typeface="微软雅黑"/>
                          <a:ea typeface="微软雅黑"/>
                        </a:rPr>
                        <a:t>财务重组：</a:t>
                      </a:r>
                      <a:r>
                        <a:rPr lang="zh-CN" sz="1400" kern="100">
                          <a:solidFill>
                            <a:srgbClr val="000000"/>
                          </a:solidFill>
                          <a:latin typeface="微软雅黑"/>
                          <a:ea typeface="微软雅黑"/>
                        </a:rPr>
                        <a:t>指对陷入财务危机、但仍有转机和重建价值的企业，根据一定程序进行重新整顿，使公司得以复苏和维持，包括境内投资者对境外企业债务的偿还以及为减少企业损失而发生的投资。</a:t>
                      </a:r>
                      <a:endParaRPr lang="zh-CN" sz="1400" kern="100">
                        <a:solidFill>
                          <a:srgbClr val="000000"/>
                        </a:solidFill>
                        <a:latin typeface="微软雅黑"/>
                        <a:ea typeface="微软雅黑"/>
                      </a:endParaRPr>
                    </a:p>
                    <a:p>
                      <a:pPr algn="just">
                        <a:spcAft>
                          <a:spcPts val="0"/>
                        </a:spcAft>
                      </a:pPr>
                      <a:r>
                        <a:rPr lang="zh-CN" sz="1400" kern="100">
                          <a:solidFill>
                            <a:srgbClr val="FF0000"/>
                          </a:solidFill>
                          <a:latin typeface="微软雅黑"/>
                          <a:ea typeface="微软雅黑"/>
                        </a:rPr>
                        <a:t>注：境内投资者间境外企业股权等价交换（股权置换）视同财务重组。</a:t>
                      </a:r>
                      <a:endParaRPr lang="zh-CN" sz="1400" kern="100">
                        <a:solidFill>
                          <a:srgbClr val="FF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853638">
                <a:tc>
                  <a:txBody>
                    <a:bodyPr/>
                    <a:lstStyle/>
                    <a:p>
                      <a:pPr algn="ctr">
                        <a:spcAft>
                          <a:spcPts val="0"/>
                        </a:spcAft>
                      </a:pPr>
                      <a:r>
                        <a:rPr lang="zh-CN" sz="1400" kern="100">
                          <a:solidFill>
                            <a:srgbClr val="000000"/>
                          </a:solidFill>
                          <a:latin typeface="微软雅黑"/>
                          <a:ea typeface="微软雅黑"/>
                        </a:rPr>
                        <a:t>中方实际投资总额</a:t>
                      </a:r>
                      <a:endParaRPr lang="zh-CN" sz="1400" kern="100">
                        <a:solidFill>
                          <a:srgbClr val="000000"/>
                        </a:solidFill>
                        <a:latin typeface="微软雅黑"/>
                        <a:ea typeface="微软雅黑"/>
                      </a:endParaRPr>
                    </a:p>
                    <a:p>
                      <a:pPr algn="ctr">
                        <a:spcAft>
                          <a:spcPts val="0"/>
                        </a:spcAft>
                      </a:pPr>
                      <a:r>
                        <a:rPr lang="en-US" sz="1400" kern="100">
                          <a:solidFill>
                            <a:srgbClr val="000000"/>
                          </a:solidFill>
                          <a:latin typeface="微软雅黑"/>
                          <a:ea typeface="微软雅黑"/>
                        </a:rPr>
                        <a:t>(</a:t>
                      </a:r>
                      <a:r>
                        <a:rPr lang="zh-CN" sz="1400" kern="100">
                          <a:solidFill>
                            <a:srgbClr val="000000"/>
                          </a:solidFill>
                          <a:latin typeface="微软雅黑"/>
                          <a:ea typeface="微软雅黑"/>
                        </a:rPr>
                        <a:t>系统自动汇总（货币投资＋实物投资＋无形资产投资）</a:t>
                      </a:r>
                      <a:r>
                        <a:rPr lang="en-US" sz="1400" kern="100">
                          <a:solidFill>
                            <a:srgbClr val="000000"/>
                          </a:solidFill>
                          <a:latin typeface="微软雅黑"/>
                          <a:ea typeface="微软雅黑"/>
                        </a:rPr>
                        <a:t>)</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3"/>
            <a:ext cx="10855176" cy="432890"/>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（续）</a:t>
            </a:r>
            <a:endParaRPr lang="en-US">
              <a:solidFill>
                <a:srgbClr val="000000"/>
              </a:solidFill>
            </a:endParaRPr>
          </a:p>
        </p:txBody>
      </p:sp>
      <p:graphicFrame>
        <p:nvGraphicFramePr>
          <p:cNvPr id="9" name="表格 8"/>
          <p:cNvGraphicFramePr/>
          <p:nvPr/>
        </p:nvGraphicFramePr>
        <p:xfrm>
          <a:off x="778389" y="1145102"/>
          <a:ext cx="10456415" cy="5256443"/>
        </p:xfrm>
        <a:graphic>
          <a:graphicData uri="http://schemas.openxmlformats.org/drawingml/2006/table">
            <a:tbl>
              <a:tblPr firstRow="1" firstCol="1" bandRow="1">
                <a:tableStyleId>{5C22544A-7EE6-4342-B048-85BDC9FD1C3A}</a:tableStyleId>
              </a:tblPr>
              <a:tblGrid>
                <a:gridCol w="850115"/>
                <a:gridCol w="3314728"/>
                <a:gridCol w="1190881"/>
                <a:gridCol w="1190161"/>
                <a:gridCol w="3910530"/>
              </a:tblGrid>
              <a:tr h="312022">
                <a:tc gridSpan="5">
                  <a:txBody>
                    <a:bodyPr/>
                    <a:lstStyle/>
                    <a:p>
                      <a:pPr algn="ctr">
                        <a:spcAft>
                          <a:spcPts val="0"/>
                        </a:spcAft>
                      </a:pPr>
                      <a:r>
                        <a:rPr lang="zh-CN" sz="1600" kern="100">
                          <a:solidFill>
                            <a:schemeClr val="tx1"/>
                          </a:solidFill>
                          <a:latin typeface="微软雅黑"/>
                          <a:ea typeface="微软雅黑"/>
                        </a:rPr>
                        <a:t>（一）对外投资月报</a:t>
                      </a:r>
                      <a:endParaRPr lang="zh-CN" sz="1600" kern="100">
                        <a:solidFill>
                          <a:schemeClr val="tx1"/>
                        </a:solidFill>
                        <a:latin typeface="微软雅黑"/>
                        <a:ea typeface="微软雅黑"/>
                      </a:endParaRPr>
                    </a:p>
                  </a:txBody>
                  <a:tcPr marL="27436" marR="27436" marT="0" marB="0" anchor="ctr">
                    <a:lnL>
                      <a:noFill/>
                    </a:lnL>
                    <a:lnR>
                      <a:noFill/>
                    </a:lnR>
                    <a:lnT>
                      <a:noFill/>
                    </a:lnT>
                    <a:lnB>
                      <a:noFill/>
                    </a:lnB>
                    <a:lnTlToBr>
                      <a:noFill/>
                    </a:lnTlToBr>
                    <a:lnBlToTr>
                      <a:noFill/>
                    </a:lnBlToTr>
                    <a:noFill/>
                  </a:tcPr>
                </a:tc>
                <a:tc hMerge="1"/>
                <a:tc hMerge="1"/>
                <a:tc hMerge="1"/>
                <a:tc hMerge="1"/>
              </a:tr>
              <a:tr h="182922">
                <a:tc gridSpan="3">
                  <a:txBody>
                    <a:bodyPr/>
                    <a:lstStyle/>
                    <a:p>
                      <a:pPr algn="just">
                        <a:spcAft>
                          <a:spcPts val="0"/>
                        </a:spcAft>
                      </a:pPr>
                      <a:r>
                        <a:rPr lang="zh-CN" sz="1200" b="0" kern="100">
                          <a:solidFill>
                            <a:schemeClr val="tx1"/>
                          </a:solidFill>
                          <a:latin typeface="微软雅黑"/>
                          <a:ea typeface="微软雅黑"/>
                        </a:rPr>
                        <a:t>企业名称：</a:t>
                      </a:r>
                      <a:endParaRPr lang="zh-CN" sz="1200" b="0" kern="100">
                        <a:solidFill>
                          <a:schemeClr val="tx1"/>
                        </a:solidFill>
                        <a:latin typeface="微软雅黑"/>
                        <a:ea typeface="微软雅黑"/>
                      </a:endParaRPr>
                    </a:p>
                  </a:txBody>
                  <a:tcPr marL="27436" marR="27436" marT="0" marB="0"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 hMerge="1"/>
                <a:tc gridSpan="2">
                  <a:txBody>
                    <a:bodyPr/>
                    <a:lstStyle/>
                    <a:p>
                      <a:pPr algn="just">
                        <a:spcAft>
                          <a:spcPts val="0"/>
                        </a:spcAft>
                      </a:pPr>
                      <a:r>
                        <a:rPr lang="zh-CN" sz="1200" b="0" kern="100">
                          <a:solidFill>
                            <a:schemeClr val="tx1"/>
                          </a:solidFill>
                          <a:latin typeface="微软雅黑"/>
                          <a:ea typeface="微软雅黑"/>
                        </a:rPr>
                        <a:t>报表编号：</a:t>
                      </a:r>
                      <a:endParaRPr lang="zh-CN" sz="1200" b="0" kern="100">
                        <a:solidFill>
                          <a:schemeClr val="tx1"/>
                        </a:solidFill>
                        <a:latin typeface="微软雅黑"/>
                        <a:ea typeface="微软雅黑"/>
                      </a:endParaRPr>
                    </a:p>
                  </a:txBody>
                  <a:tcPr marL="27436" marR="27436" marT="0" marB="0"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r>
              <a:tr h="426819">
                <a:tc gridSpan="2">
                  <a:txBody>
                    <a:bodyPr/>
                    <a:lstStyle/>
                    <a:p>
                      <a:pPr algn="ctr">
                        <a:spcAft>
                          <a:spcPts val="0"/>
                        </a:spcAft>
                      </a:pPr>
                      <a:r>
                        <a:rPr lang="zh-CN" sz="1400" b="1" kern="100">
                          <a:solidFill>
                            <a:schemeClr val="tx1"/>
                          </a:solidFill>
                          <a:latin typeface="微软雅黑"/>
                          <a:ea typeface="微软雅黑"/>
                        </a:rPr>
                        <a:t>指标名称</a:t>
                      </a:r>
                      <a:endParaRPr lang="zh-CN" sz="1400" b="1" kern="100">
                        <a:solidFill>
                          <a:schemeClr val="tx1"/>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hMerge="1"/>
                <a:tc>
                  <a:txBody>
                    <a:bodyPr/>
                    <a:lstStyle/>
                    <a:p>
                      <a:pPr algn="ctr">
                        <a:spcAft>
                          <a:spcPts val="0"/>
                        </a:spcAft>
                      </a:pPr>
                      <a:r>
                        <a:rPr lang="zh-CN" sz="1400" b="1" kern="100">
                          <a:solidFill>
                            <a:schemeClr val="tx1"/>
                          </a:solidFill>
                          <a:latin typeface="微软雅黑"/>
                          <a:ea typeface="微软雅黑"/>
                        </a:rPr>
                        <a:t>计量单位</a:t>
                      </a:r>
                      <a:endParaRPr lang="zh-CN" sz="1400" b="1"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内容与数值</a:t>
                      </a:r>
                      <a:endParaRPr lang="zh-CN" sz="1400" b="1"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指标口径</a:t>
                      </a:r>
                      <a:endParaRPr lang="zh-CN" sz="1400" b="1"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288099">
                <a:tc gridSpan="5">
                  <a:txBody>
                    <a:bodyPr/>
                    <a:lstStyle/>
                    <a:p>
                      <a:pPr algn="l">
                        <a:spcAft>
                          <a:spcPts val="0"/>
                        </a:spcAft>
                      </a:pPr>
                      <a:r>
                        <a:rPr lang="zh-CN" sz="1400" kern="100">
                          <a:solidFill>
                            <a:schemeClr val="tx1"/>
                          </a:solidFill>
                          <a:latin typeface="微软雅黑"/>
                          <a:ea typeface="微软雅黑"/>
                        </a:rPr>
                        <a:t>按出资方式的直接投资额应等于按投资构成的直接投资额，请从两个角度在上下两栏中分别填报。</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hMerge="1"/>
                <a:tc hMerge="1"/>
                <a:tc hMerge="1"/>
                <a:tc hMerge="1"/>
              </a:tr>
              <a:tr h="640228">
                <a:tc rowSpan="6">
                  <a:txBody>
                    <a:bodyPr/>
                    <a:lstStyle/>
                    <a:p>
                      <a:pPr algn="ctr">
                        <a:spcAft>
                          <a:spcPts val="0"/>
                        </a:spcAft>
                      </a:pPr>
                      <a:r>
                        <a:rPr lang="zh-CN" sz="1400" kern="100">
                          <a:solidFill>
                            <a:schemeClr val="tx1"/>
                          </a:solidFill>
                          <a:latin typeface="微软雅黑"/>
                          <a:ea typeface="微软雅黑"/>
                        </a:rPr>
                        <a:t>按出资方式</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just">
                        <a:spcAft>
                          <a:spcPts val="0"/>
                        </a:spcAft>
                      </a:pPr>
                      <a:r>
                        <a:rPr lang="zh-CN" sz="1400" kern="100">
                          <a:solidFill>
                            <a:schemeClr val="tx1"/>
                          </a:solidFill>
                          <a:latin typeface="微软雅黑"/>
                          <a:ea typeface="微软雅黑"/>
                        </a:rPr>
                        <a:t>其中：货币投资</a:t>
                      </a:r>
                      <a:r>
                        <a:rPr lang="en-US" sz="1400" kern="100">
                          <a:solidFill>
                            <a:schemeClr val="tx1"/>
                          </a:solidFill>
                          <a:latin typeface="微软雅黑"/>
                          <a:ea typeface="微软雅黑"/>
                        </a:rPr>
                        <a:t>(</a:t>
                      </a:r>
                      <a:r>
                        <a:rPr lang="zh-CN" sz="1400" kern="100">
                          <a:solidFill>
                            <a:schemeClr val="tx1"/>
                          </a:solidFill>
                          <a:latin typeface="微软雅黑"/>
                          <a:ea typeface="微软雅黑"/>
                        </a:rPr>
                        <a:t>系统自动汇总</a:t>
                      </a:r>
                      <a:endParaRPr lang="zh-CN" sz="1400" kern="100">
                        <a:solidFill>
                          <a:schemeClr val="tx1"/>
                        </a:solidFill>
                        <a:latin typeface="微软雅黑"/>
                        <a:ea typeface="微软雅黑"/>
                      </a:endParaRPr>
                    </a:p>
                    <a:p>
                      <a:pPr algn="just">
                        <a:spcAft>
                          <a:spcPts val="0"/>
                        </a:spcAft>
                      </a:pPr>
                      <a:r>
                        <a:rPr lang="zh-CN" sz="1400" b="1" kern="100">
                          <a:solidFill>
                            <a:srgbClr val="FF0000"/>
                          </a:solidFill>
                          <a:latin typeface="微软雅黑"/>
                          <a:ea typeface="微软雅黑"/>
                        </a:rPr>
                        <a:t>（自有资金＋银行贷款＋其他）</a:t>
                      </a:r>
                      <a:r>
                        <a:rPr lang="en-US" sz="1400" kern="100">
                          <a:solidFill>
                            <a:schemeClr val="tx1"/>
                          </a:solidFill>
                          <a:latin typeface="微软雅黑"/>
                          <a:ea typeface="微软雅黑"/>
                        </a:rPr>
                        <a:t>)</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60123">
                <a:tc vMerge="1"/>
                <a:tc>
                  <a:txBody>
                    <a:bodyPr/>
                    <a:lstStyle/>
                    <a:p>
                      <a:pPr indent="266700" algn="just">
                        <a:spcAft>
                          <a:spcPts val="0"/>
                        </a:spcAft>
                      </a:pPr>
                      <a:r>
                        <a:rPr lang="zh-CN" sz="1400" kern="0">
                          <a:solidFill>
                            <a:schemeClr val="tx1"/>
                          </a:solidFill>
                          <a:latin typeface="微软雅黑"/>
                          <a:ea typeface="微软雅黑"/>
                        </a:rPr>
                        <a:t>其中：自有资金</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514563">
                <a:tc vMerge="1"/>
                <a:tc>
                  <a:txBody>
                    <a:bodyPr/>
                    <a:lstStyle/>
                    <a:p>
                      <a:pPr indent="266700" algn="just">
                        <a:spcAft>
                          <a:spcPts val="0"/>
                        </a:spcAft>
                      </a:pPr>
                      <a:r>
                        <a:rPr lang="zh-CN" sz="1400" kern="0">
                          <a:solidFill>
                            <a:schemeClr val="tx1"/>
                          </a:solidFill>
                          <a:latin typeface="微软雅黑"/>
                          <a:ea typeface="微软雅黑"/>
                        </a:rPr>
                        <a:t>其中：银行贷款</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kern="0">
                          <a:solidFill>
                            <a:schemeClr val="tx1"/>
                          </a:solidFill>
                          <a:latin typeface="微软雅黑"/>
                          <a:ea typeface="微软雅黑"/>
                        </a:rPr>
                        <a:t>境内投资者为对外直接投资从境内银行性金融机构取得贷款</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49733">
                <a:tc vMerge="1"/>
                <a:tc>
                  <a:txBody>
                    <a:bodyPr/>
                    <a:lstStyle/>
                    <a:p>
                      <a:pPr indent="266700" algn="just">
                        <a:spcAft>
                          <a:spcPts val="0"/>
                        </a:spcAft>
                      </a:pPr>
                      <a:r>
                        <a:rPr lang="zh-CN" sz="1400" kern="0">
                          <a:solidFill>
                            <a:schemeClr val="tx1"/>
                          </a:solidFill>
                          <a:latin typeface="微软雅黑"/>
                          <a:ea typeface="微软雅黑"/>
                        </a:rPr>
                        <a:t>其中：其他</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26819">
                <a:tc vMerge="1"/>
                <a:tc>
                  <a:txBody>
                    <a:bodyPr/>
                    <a:lstStyle/>
                    <a:p>
                      <a:pPr algn="just">
                        <a:spcAft>
                          <a:spcPts val="0"/>
                        </a:spcAft>
                      </a:pPr>
                      <a:r>
                        <a:rPr lang="zh-CN" sz="1400" kern="0">
                          <a:solidFill>
                            <a:schemeClr val="tx1"/>
                          </a:solidFill>
                          <a:latin typeface="微软雅黑"/>
                          <a:ea typeface="微软雅黑"/>
                        </a:rPr>
                        <a:t>其中：实物投资</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kern="0">
                          <a:solidFill>
                            <a:schemeClr val="tx1"/>
                          </a:solidFill>
                          <a:latin typeface="微软雅黑"/>
                          <a:ea typeface="微软雅黑"/>
                        </a:rPr>
                        <a:t>设备、建筑物、原材料等有形资产形式的投资。</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640228">
                <a:tc vMerge="1"/>
                <a:tc>
                  <a:txBody>
                    <a:bodyPr/>
                    <a:lstStyle/>
                    <a:p>
                      <a:pPr algn="just">
                        <a:spcAft>
                          <a:spcPts val="0"/>
                        </a:spcAft>
                      </a:pPr>
                      <a:r>
                        <a:rPr lang="zh-CN" sz="1400" kern="0">
                          <a:solidFill>
                            <a:schemeClr val="tx1"/>
                          </a:solidFill>
                          <a:latin typeface="微软雅黑"/>
                          <a:ea typeface="微软雅黑"/>
                        </a:rPr>
                        <a:t>其中：无形资产投资</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万美元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kern="0">
                          <a:solidFill>
                            <a:schemeClr val="tx1"/>
                          </a:solidFill>
                          <a:latin typeface="微软雅黑"/>
                          <a:ea typeface="微软雅黑"/>
                        </a:rPr>
                        <a:t>依据法律取得的专利权、非专利技术、商标权、著作权、特许权、土地使用权等。</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28803">
                <a:tc rowSpan="2">
                  <a:txBody>
                    <a:bodyPr/>
                    <a:lstStyle/>
                    <a:p>
                      <a:pPr algn="ctr">
                        <a:spcAft>
                          <a:spcPts val="0"/>
                        </a:spcAft>
                      </a:pPr>
                      <a:r>
                        <a:rPr lang="zh-CN" sz="1400" kern="100">
                          <a:solidFill>
                            <a:schemeClr val="tx1"/>
                          </a:solidFill>
                          <a:latin typeface="微软雅黑"/>
                          <a:ea typeface="微软雅黑"/>
                        </a:rPr>
                        <a:t>按投资构成</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zh-CN" sz="1400" kern="0">
                          <a:solidFill>
                            <a:schemeClr val="tx1"/>
                          </a:solidFill>
                          <a:latin typeface="微软雅黑"/>
                          <a:ea typeface="微软雅黑"/>
                        </a:rPr>
                        <a:t>其中：新增股权</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zh-CN" sz="1400" kern="0">
                          <a:solidFill>
                            <a:schemeClr val="tx1"/>
                          </a:solidFill>
                          <a:latin typeface="微软雅黑"/>
                          <a:ea typeface="微软雅黑"/>
                        </a:rPr>
                        <a:t>报告年度境外企业股本增加额乘以中方股权份额。</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686084">
                <a:tc vMerge="1"/>
                <a:tc>
                  <a:txBody>
                    <a:bodyPr/>
                    <a:lstStyle/>
                    <a:p>
                      <a:pPr algn="just">
                        <a:spcAft>
                          <a:spcPts val="0"/>
                        </a:spcAft>
                      </a:pPr>
                      <a:r>
                        <a:rPr lang="zh-CN" sz="1400" kern="0">
                          <a:solidFill>
                            <a:schemeClr val="tx1"/>
                          </a:solidFill>
                          <a:latin typeface="微软雅黑"/>
                          <a:ea typeface="微软雅黑"/>
                        </a:rPr>
                        <a:t>其中：新增债务工具</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zh-CN" sz="1400" kern="0">
                          <a:solidFill>
                            <a:schemeClr val="tx1"/>
                          </a:solidFill>
                          <a:latin typeface="微软雅黑"/>
                          <a:ea typeface="微软雅黑"/>
                        </a:rPr>
                        <a:t>境内投资者与境外子公司、联营公司和分支机构的借贷款、应收和应付款项、债务证券等。</a:t>
                      </a:r>
                      <a:endParaRPr lang="zh-CN" sz="1400" kern="100">
                        <a:solidFill>
                          <a:schemeClr val="tx1"/>
                        </a:solidFill>
                        <a:latin typeface="微软雅黑"/>
                        <a:ea typeface="微软雅黑"/>
                      </a:endParaRPr>
                    </a:p>
                  </a:txBody>
                  <a:tcPr marL="27436" marR="27436"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aphicFrame>
        <p:nvGraphicFramePr>
          <p:cNvPr id="9" name="表格 8"/>
          <p:cNvGraphicFramePr/>
          <p:nvPr/>
        </p:nvGraphicFramePr>
        <p:xfrm>
          <a:off x="867001" y="1402762"/>
          <a:ext cx="10722258" cy="3870680"/>
        </p:xfrm>
        <a:graphic>
          <a:graphicData uri="http://schemas.openxmlformats.org/drawingml/2006/table">
            <a:tbl>
              <a:tblPr firstRow="1" firstCol="1" bandRow="1">
                <a:tableStyleId>{5C22544A-7EE6-4342-B048-85BDC9FD1C3A}</a:tableStyleId>
              </a:tblPr>
              <a:tblGrid>
                <a:gridCol w="2936282"/>
                <a:gridCol w="1223214"/>
                <a:gridCol w="980098"/>
                <a:gridCol w="5582664"/>
              </a:tblGrid>
              <a:tr h="250362">
                <a:tc gridSpan="4">
                  <a:txBody>
                    <a:bodyPr/>
                    <a:lstStyle/>
                    <a:p>
                      <a:pPr algn="ctr">
                        <a:spcAft>
                          <a:spcPts val="0"/>
                        </a:spcAft>
                      </a:pPr>
                      <a:r>
                        <a:rPr lang="zh-CN" sz="1600" kern="100">
                          <a:solidFill>
                            <a:srgbClr val="000000"/>
                          </a:solidFill>
                          <a:latin typeface="微软雅黑"/>
                          <a:ea typeface="微软雅黑"/>
                        </a:rPr>
                        <a:t>（二）对外投资并购月报</a:t>
                      </a:r>
                      <a:endParaRPr lang="zh-CN" sz="1600" kern="100">
                        <a:solidFill>
                          <a:srgbClr val="000000"/>
                        </a:solidFill>
                        <a:latin typeface="微软雅黑"/>
                        <a:ea typeface="微软雅黑"/>
                      </a:endParaRPr>
                    </a:p>
                  </a:txBody>
                  <a:tcPr marL="84394" marR="84394" marT="0" marB="0" anchor="ctr">
                    <a:noFill/>
                  </a:tcPr>
                </a:tc>
                <a:tc hMerge="1"/>
                <a:tc hMerge="1"/>
                <a:tc hMerge="1"/>
              </a:tr>
              <a:tr h="250362">
                <a:tc gridSpan="2">
                  <a:txBody>
                    <a:bodyPr/>
                    <a:lstStyle/>
                    <a:p>
                      <a:pPr algn="just">
                        <a:spcAft>
                          <a:spcPts val="0"/>
                        </a:spcAft>
                      </a:pPr>
                      <a:r>
                        <a:rPr lang="zh-CN" sz="1200" b="0" kern="100">
                          <a:solidFill>
                            <a:srgbClr val="000000"/>
                          </a:solidFill>
                          <a:latin typeface="微软雅黑"/>
                          <a:ea typeface="微软雅黑"/>
                        </a:rPr>
                        <a:t>企业名称：</a:t>
                      </a:r>
                      <a:endParaRPr lang="zh-CN" sz="1200" b="0" kern="100">
                        <a:solidFill>
                          <a:srgbClr val="000000"/>
                        </a:solidFill>
                        <a:latin typeface="微软雅黑"/>
                        <a:ea typeface="微软雅黑"/>
                      </a:endParaRPr>
                    </a:p>
                  </a:txBody>
                  <a:tcPr marL="84394" marR="84394" marT="0" marB="0" anchor="ctr">
                    <a:lnB w="12700" cap="flat" cmpd="sng">
                      <a:solidFill>
                        <a:schemeClr val="tx1"/>
                      </a:solidFill>
                      <a:prstDash val="solid"/>
                      <a:round/>
                      <a:headEnd type="none" w="med" len="med"/>
                      <a:tailEnd type="none" w="med" len="med"/>
                    </a:lnB>
                    <a:noFill/>
                  </a:tcPr>
                </a:tc>
                <a:tc hMerge="1"/>
                <a:tc gridSpan="2">
                  <a:txBody>
                    <a:bodyPr/>
                    <a:lstStyle/>
                    <a:p>
                      <a:pPr algn="just">
                        <a:spcAft>
                          <a:spcPts val="0"/>
                        </a:spcAft>
                      </a:pPr>
                      <a:r>
                        <a:rPr lang="zh-CN" sz="1200" b="0" kern="100">
                          <a:solidFill>
                            <a:srgbClr val="000000"/>
                          </a:solidFill>
                          <a:latin typeface="微软雅黑"/>
                          <a:ea typeface="微软雅黑"/>
                        </a:rPr>
                        <a:t>报表编号：</a:t>
                      </a:r>
                      <a:endParaRPr lang="zh-CN" sz="1200" b="0" kern="100">
                        <a:solidFill>
                          <a:srgbClr val="000000"/>
                        </a:solidFill>
                        <a:latin typeface="微软雅黑"/>
                        <a:ea typeface="微软雅黑"/>
                      </a:endParaRPr>
                    </a:p>
                  </a:txBody>
                  <a:tcPr marL="84394" marR="84394" marT="0" marB="0" anchor="ctr">
                    <a:lnB w="12700" cap="flat" cmpd="sng">
                      <a:solidFill>
                        <a:schemeClr val="tx1"/>
                      </a:solidFill>
                      <a:prstDash val="solid"/>
                      <a:round/>
                      <a:headEnd type="none" w="med" len="med"/>
                      <a:tailEnd type="none" w="med" len="med"/>
                    </a:lnB>
                    <a:noFill/>
                  </a:tcPr>
                </a:tc>
                <a:tc hMerge="1"/>
              </a:tr>
              <a:tr h="426819">
                <a:tc>
                  <a:txBody>
                    <a:bodyPr/>
                    <a:lstStyle/>
                    <a:p>
                      <a:pPr algn="ctr">
                        <a:spcAft>
                          <a:spcPts val="0"/>
                        </a:spcAft>
                      </a:pPr>
                      <a:r>
                        <a:rPr lang="zh-CN" sz="1400" b="1" kern="100">
                          <a:solidFill>
                            <a:srgbClr val="000000"/>
                          </a:solidFill>
                          <a:latin typeface="微软雅黑"/>
                          <a:ea typeface="微软雅黑"/>
                        </a:rPr>
                        <a:t>指标名称</a:t>
                      </a:r>
                      <a:endParaRPr lang="zh-CN" sz="1400" b="1"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计量单位</a:t>
                      </a:r>
                      <a:endParaRPr lang="zh-CN" sz="1400" b="1"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内容与数值</a:t>
                      </a:r>
                      <a:endParaRPr lang="zh-CN" sz="1400" b="1"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b="1" kern="100">
                          <a:solidFill>
                            <a:srgbClr val="000000"/>
                          </a:solidFill>
                          <a:latin typeface="微软雅黑"/>
                          <a:ea typeface="微软雅黑"/>
                        </a:rPr>
                        <a:t>指标口径</a:t>
                      </a:r>
                      <a:endParaRPr lang="zh-CN" sz="1400" b="1"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r>
              <a:tr h="250362">
                <a:tc>
                  <a:txBody>
                    <a:bodyPr/>
                    <a:lstStyle/>
                    <a:p>
                      <a:pPr algn="l">
                        <a:spcAft>
                          <a:spcPts val="0"/>
                        </a:spcAft>
                      </a:pPr>
                      <a:r>
                        <a:rPr lang="zh-CN" sz="1400" kern="0">
                          <a:solidFill>
                            <a:srgbClr val="000000"/>
                          </a:solidFill>
                          <a:latin typeface="微软雅黑"/>
                          <a:ea typeface="微软雅黑"/>
                        </a:rPr>
                        <a:t>报表时间</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年月</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26819">
                <a:tc>
                  <a:txBody>
                    <a:bodyPr/>
                    <a:lstStyle/>
                    <a:p>
                      <a:pPr algn="l">
                        <a:spcAft>
                          <a:spcPts val="0"/>
                        </a:spcAft>
                      </a:pPr>
                      <a:r>
                        <a:rPr lang="zh-CN" sz="1400" kern="0">
                          <a:solidFill>
                            <a:srgbClr val="000000"/>
                          </a:solidFill>
                          <a:latin typeface="微软雅黑"/>
                          <a:ea typeface="微软雅黑"/>
                        </a:rPr>
                        <a:t>协议并购总金额</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zh-CN" sz="1400" kern="0">
                          <a:solidFill>
                            <a:srgbClr val="000000"/>
                          </a:solidFill>
                          <a:latin typeface="微软雅黑"/>
                          <a:ea typeface="微软雅黑"/>
                        </a:rPr>
                        <a:t>并购事项实际交割后据实填报，意向性项目仅备案即可。</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67606">
                <a:tc>
                  <a:txBody>
                    <a:bodyPr/>
                    <a:lstStyle/>
                    <a:p>
                      <a:pPr algn="l">
                        <a:spcAft>
                          <a:spcPts val="0"/>
                        </a:spcAft>
                      </a:pPr>
                      <a:r>
                        <a:rPr lang="zh-CN" sz="1400" kern="0">
                          <a:solidFill>
                            <a:srgbClr val="000000"/>
                          </a:solidFill>
                          <a:latin typeface="微软雅黑"/>
                          <a:ea typeface="微软雅黑"/>
                        </a:rPr>
                        <a:t>　　其中：购买股权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en-US"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640228">
                <a:tc>
                  <a:txBody>
                    <a:bodyPr/>
                    <a:lstStyle/>
                    <a:p>
                      <a:pPr algn="l">
                        <a:spcAft>
                          <a:spcPts val="0"/>
                        </a:spcAft>
                      </a:pPr>
                      <a:r>
                        <a:rPr lang="zh-CN" sz="1400" kern="0">
                          <a:solidFill>
                            <a:srgbClr val="000000"/>
                          </a:solidFill>
                          <a:latin typeface="微软雅黑"/>
                          <a:ea typeface="微软雅黑"/>
                        </a:rPr>
                        <a:t>当月实际交易金额</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en-US" sz="1400" kern="0">
                          <a:solidFill>
                            <a:srgbClr val="000000"/>
                          </a:solidFill>
                          <a:latin typeface="微软雅黑"/>
                          <a:ea typeface="微软雅黑"/>
                        </a:rPr>
                        <a:t>1.</a:t>
                      </a:r>
                      <a:r>
                        <a:rPr lang="zh-CN" sz="1400" kern="0">
                          <a:solidFill>
                            <a:srgbClr val="000000"/>
                          </a:solidFill>
                          <a:latin typeface="微软雅黑"/>
                          <a:ea typeface="微软雅黑"/>
                        </a:rPr>
                        <a:t>指截至报告期根据收购协议境内投资者（或其境外企业）实际支付给卖方的资金总和。</a:t>
                      </a:r>
                      <a:endParaRPr lang="en-US" sz="1400" kern="0">
                        <a:solidFill>
                          <a:srgbClr val="000000"/>
                        </a:solidFill>
                        <a:latin typeface="微软雅黑"/>
                        <a:ea typeface="微软雅黑"/>
                      </a:endParaRPr>
                    </a:p>
                    <a:p>
                      <a:pPr algn="l">
                        <a:spcAft>
                          <a:spcPts val="0"/>
                        </a:spcAft>
                      </a:pPr>
                      <a:r>
                        <a:rPr lang="en-US" sz="1400" kern="0">
                          <a:solidFill>
                            <a:srgbClr val="000000"/>
                          </a:solidFill>
                          <a:latin typeface="微软雅黑"/>
                          <a:ea typeface="微软雅黑"/>
                        </a:rPr>
                        <a:t>2.=</a:t>
                      </a:r>
                      <a:r>
                        <a:rPr lang="zh-CN" sz="1400" kern="0">
                          <a:solidFill>
                            <a:srgbClr val="000000"/>
                          </a:solidFill>
                          <a:latin typeface="微软雅黑"/>
                          <a:ea typeface="微软雅黑"/>
                        </a:rPr>
                        <a:t>自有资金</a:t>
                      </a:r>
                      <a:r>
                        <a:rPr lang="en-US" sz="1400" kern="0">
                          <a:solidFill>
                            <a:srgbClr val="000000"/>
                          </a:solidFill>
                          <a:latin typeface="微软雅黑"/>
                          <a:ea typeface="微软雅黑"/>
                        </a:rPr>
                        <a:t>+</a:t>
                      </a:r>
                      <a:r>
                        <a:rPr lang="zh-CN" sz="1400" kern="0">
                          <a:solidFill>
                            <a:srgbClr val="000000"/>
                          </a:solidFill>
                          <a:latin typeface="微软雅黑"/>
                          <a:ea typeface="微软雅黑"/>
                        </a:rPr>
                        <a:t>境内银行贷款</a:t>
                      </a:r>
                      <a:r>
                        <a:rPr lang="en-US" sz="1400" kern="0">
                          <a:solidFill>
                            <a:srgbClr val="000000"/>
                          </a:solidFill>
                          <a:latin typeface="微软雅黑"/>
                          <a:ea typeface="微软雅黑"/>
                        </a:rPr>
                        <a:t>+</a:t>
                      </a:r>
                      <a:r>
                        <a:rPr lang="zh-CN" sz="1400" kern="0">
                          <a:solidFill>
                            <a:srgbClr val="000000"/>
                          </a:solidFill>
                          <a:latin typeface="微软雅黑"/>
                          <a:ea typeface="微软雅黑"/>
                        </a:rPr>
                        <a:t>境外融资</a:t>
                      </a:r>
                      <a:r>
                        <a:rPr lang="en-US" sz="1400" kern="0">
                          <a:solidFill>
                            <a:srgbClr val="000000"/>
                          </a:solidFill>
                          <a:latin typeface="微软雅黑"/>
                          <a:ea typeface="微软雅黑"/>
                        </a:rPr>
                        <a:t>+</a:t>
                      </a:r>
                      <a:r>
                        <a:rPr lang="zh-CN" sz="1400" kern="0">
                          <a:solidFill>
                            <a:srgbClr val="000000"/>
                          </a:solidFill>
                          <a:latin typeface="微软雅黑"/>
                          <a:ea typeface="微软雅黑"/>
                        </a:rPr>
                        <a:t>其他</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98445">
                <a:tc>
                  <a:txBody>
                    <a:bodyPr/>
                    <a:lstStyle/>
                    <a:p>
                      <a:pPr algn="l">
                        <a:spcAft>
                          <a:spcPts val="0"/>
                        </a:spcAft>
                      </a:pPr>
                      <a:r>
                        <a:rPr lang="zh-CN" sz="1400" kern="0">
                          <a:solidFill>
                            <a:srgbClr val="000000"/>
                          </a:solidFill>
                          <a:latin typeface="微软雅黑"/>
                          <a:ea typeface="微软雅黑"/>
                        </a:rPr>
                        <a:t>　　其中：自有资金</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zh-CN" sz="1400" kern="0">
                          <a:solidFill>
                            <a:srgbClr val="000000"/>
                          </a:solidFill>
                          <a:latin typeface="微软雅黑"/>
                          <a:ea typeface="微软雅黑"/>
                        </a:rPr>
                        <a:t>自行支配的资金。</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298445">
                <a:tc>
                  <a:txBody>
                    <a:bodyPr/>
                    <a:lstStyle/>
                    <a:p>
                      <a:pPr algn="l">
                        <a:spcAft>
                          <a:spcPts val="0"/>
                        </a:spcAft>
                      </a:pPr>
                      <a:r>
                        <a:rPr lang="zh-CN" sz="1400" kern="0">
                          <a:solidFill>
                            <a:srgbClr val="000000"/>
                          </a:solidFill>
                          <a:latin typeface="微软雅黑"/>
                          <a:ea typeface="微软雅黑"/>
                        </a:rPr>
                        <a:t>　　其中：境内银行贷款</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zh-CN" sz="1400" kern="0">
                          <a:solidFill>
                            <a:srgbClr val="000000"/>
                          </a:solidFill>
                          <a:latin typeface="微软雅黑"/>
                          <a:ea typeface="微软雅黑"/>
                        </a:rPr>
                        <a:t>为实施境外并购从境内银行性金融机构取得的贷款。</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445943">
                <a:tc>
                  <a:txBody>
                    <a:bodyPr/>
                    <a:lstStyle/>
                    <a:p>
                      <a:pPr algn="l">
                        <a:spcAft>
                          <a:spcPts val="0"/>
                        </a:spcAft>
                      </a:pPr>
                      <a:r>
                        <a:rPr lang="zh-CN" sz="1400" kern="0">
                          <a:solidFill>
                            <a:srgbClr val="000000"/>
                          </a:solidFill>
                          <a:latin typeface="微软雅黑"/>
                          <a:ea typeface="微软雅黑"/>
                        </a:rPr>
                        <a:t>　　其中：境外融资</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a:txBody>
                    <a:bodyPr/>
                    <a:lstStyle/>
                    <a:p>
                      <a:pPr algn="l">
                        <a:spcAft>
                          <a:spcPts val="0"/>
                        </a:spcAft>
                      </a:pPr>
                      <a:r>
                        <a:rPr lang="en-US" sz="1400" kern="0">
                          <a:solidFill>
                            <a:srgbClr val="000000"/>
                          </a:solidFill>
                          <a:latin typeface="微软雅黑"/>
                          <a:ea typeface="微软雅黑"/>
                        </a:rPr>
                        <a:t>1.</a:t>
                      </a:r>
                      <a:r>
                        <a:rPr lang="zh-CN" sz="1400" kern="0">
                          <a:solidFill>
                            <a:srgbClr val="000000"/>
                          </a:solidFill>
                          <a:latin typeface="微软雅黑"/>
                          <a:ea typeface="微软雅黑"/>
                        </a:rPr>
                        <a:t>境外</a:t>
                      </a:r>
                      <a:r>
                        <a:rPr lang="zh-CN" sz="1400" kern="0">
                          <a:solidFill>
                            <a:srgbClr val="000000"/>
                          </a:solidFill>
                          <a:latin typeface="微软雅黑"/>
                          <a:ea typeface="微软雅黑"/>
                        </a:rPr>
                        <a:t>银行取得的贷款</a:t>
                      </a:r>
                      <a:r>
                        <a:rPr lang="zh-CN" sz="1400" kern="0">
                          <a:solidFill>
                            <a:srgbClr val="000000"/>
                          </a:solidFill>
                          <a:latin typeface="微软雅黑"/>
                          <a:ea typeface="微软雅黑"/>
                        </a:rPr>
                        <a:t>。</a:t>
                      </a:r>
                      <a:r>
                        <a:rPr lang="en-US" sz="1400" kern="0">
                          <a:solidFill>
                            <a:srgbClr val="000000"/>
                          </a:solidFill>
                          <a:latin typeface="微软雅黑"/>
                          <a:ea typeface="微软雅黑"/>
                        </a:rPr>
                        <a:t>2.</a:t>
                      </a:r>
                      <a:r>
                        <a:rPr lang="zh-CN" sz="1400" kern="0">
                          <a:solidFill>
                            <a:srgbClr val="000000"/>
                          </a:solidFill>
                          <a:latin typeface="微软雅黑"/>
                          <a:ea typeface="微软雅黑"/>
                        </a:rPr>
                        <a:t>境外资本市场</a:t>
                      </a:r>
                      <a:r>
                        <a:rPr lang="zh-CN" sz="1400" kern="0">
                          <a:solidFill>
                            <a:srgbClr val="000000"/>
                          </a:solidFill>
                          <a:latin typeface="微软雅黑"/>
                          <a:ea typeface="微软雅黑"/>
                        </a:rPr>
                        <a:t>（如股票）</a:t>
                      </a:r>
                      <a:r>
                        <a:rPr lang="zh-CN" sz="1400" kern="0">
                          <a:solidFill>
                            <a:srgbClr val="000000"/>
                          </a:solidFill>
                          <a:latin typeface="微软雅黑"/>
                          <a:ea typeface="微软雅黑"/>
                        </a:rPr>
                        <a:t>、货币市场</a:t>
                      </a:r>
                      <a:r>
                        <a:rPr lang="zh-CN" sz="1400" kern="0">
                          <a:solidFill>
                            <a:srgbClr val="000000"/>
                          </a:solidFill>
                          <a:latin typeface="微软雅黑"/>
                          <a:ea typeface="微软雅黑"/>
                        </a:rPr>
                        <a:t>（如债权）</a:t>
                      </a:r>
                      <a:r>
                        <a:rPr lang="zh-CN" sz="1400" kern="0">
                          <a:solidFill>
                            <a:srgbClr val="000000"/>
                          </a:solidFill>
                          <a:latin typeface="微软雅黑"/>
                          <a:ea typeface="微软雅黑"/>
                        </a:rPr>
                        <a:t>取得</a:t>
                      </a:r>
                      <a:r>
                        <a:rPr lang="zh-CN" sz="1400" kern="0">
                          <a:solidFill>
                            <a:srgbClr val="000000"/>
                          </a:solidFill>
                          <a:latin typeface="微软雅黑"/>
                          <a:ea typeface="微软雅黑"/>
                        </a:rPr>
                        <a:t>融资款项。</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r>
              <a:tr h="315289">
                <a:tc>
                  <a:txBody>
                    <a:bodyPr/>
                    <a:lstStyle/>
                    <a:p>
                      <a:pPr algn="l">
                        <a:spcAft>
                          <a:spcPts val="0"/>
                        </a:spcAft>
                      </a:pPr>
                      <a:r>
                        <a:rPr lang="zh-CN" sz="1400" kern="0">
                          <a:solidFill>
                            <a:srgbClr val="000000"/>
                          </a:solidFill>
                          <a:latin typeface="微软雅黑"/>
                          <a:ea typeface="微软雅黑"/>
                        </a:rPr>
                        <a:t>　　其中：其他</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rgbClr val="000000"/>
                          </a:solidFill>
                          <a:latin typeface="微软雅黑"/>
                          <a:ea typeface="微软雅黑"/>
                        </a:rPr>
                        <a:t>万美元</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10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0">
                          <a:solidFill>
                            <a:srgbClr val="000000"/>
                          </a:solidFill>
                          <a:latin typeface="微软雅黑"/>
                          <a:ea typeface="微软雅黑"/>
                        </a:rPr>
                        <a:t> </a:t>
                      </a:r>
                      <a:endParaRPr lang="zh-CN" sz="1400" kern="100">
                        <a:solidFill>
                          <a:srgbClr val="000000"/>
                        </a:solidFill>
                        <a:latin typeface="微软雅黑"/>
                        <a:ea typeface="微软雅黑"/>
                      </a:endParaRPr>
                    </a:p>
                  </a:txBody>
                  <a:tcPr marL="84394" marR="84394"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
        <p:nvSpPr>
          <p:cNvPr id="10" name="文本占位符 6"/>
          <p:cNvSpPr txBox="1"/>
          <p:nvPr/>
        </p:nvSpPr>
        <p:spPr>
          <a:xfrm>
            <a:off x="645469" y="980213"/>
            <a:ext cx="10855176" cy="432890"/>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a:solidFill>
                  <a:srgbClr val="000000"/>
                </a:solidFill>
              </a:rPr>
              <a:t>《</a:t>
            </a:r>
            <a:r>
              <a:rPr lang="zh-CN">
                <a:solidFill>
                  <a:srgbClr val="000000"/>
                </a:solidFill>
              </a:rPr>
              <a:t>对外投资并购月报</a:t>
            </a:r>
            <a:r>
              <a:rPr lang="en-US">
                <a:solidFill>
                  <a:srgbClr val="000000"/>
                </a:solidFill>
              </a:rPr>
              <a:t>》</a:t>
            </a:r>
            <a:r>
              <a:rPr lang="zh-CN">
                <a:solidFill>
                  <a:srgbClr val="000000"/>
                </a:solidFill>
              </a:rPr>
              <a:t>反映</a:t>
            </a:r>
            <a:r>
              <a:rPr lang="zh-CN">
                <a:solidFill>
                  <a:srgbClr val="000000"/>
                </a:solidFill>
              </a:rPr>
              <a:t>报告期内境内投资者或其境外企业实施对外投资并购事项的实际情况</a:t>
            </a:r>
            <a:r>
              <a:rPr lang="zh-CN">
                <a:solidFill>
                  <a:srgbClr val="000000"/>
                </a:solidFill>
              </a:rPr>
              <a:t>。</a:t>
            </a:r>
            <a:r>
              <a:rPr lang="zh-CN">
                <a:solidFill>
                  <a:srgbClr val="FF0000"/>
                </a:solidFill>
              </a:rPr>
              <a:t>注意本表格仅报一次！</a:t>
            </a:r>
            <a:endParaRPr lang="zh-CN">
              <a:solidFill>
                <a:srgbClr val="FF0000"/>
              </a:solidFill>
            </a:endParaRPr>
          </a:p>
        </p:txBody>
      </p:sp>
      <p:sp>
        <p:nvSpPr>
          <p:cNvPr id="13" name="TextBox 12"/>
          <p:cNvSpPr txBox="1"/>
          <p:nvPr/>
        </p:nvSpPr>
        <p:spPr>
          <a:xfrm>
            <a:off x="798563" y="5213569"/>
            <a:ext cx="10790694" cy="1288698"/>
          </a:xfrm>
          <a:prstGeom prst="rect">
            <a:avLst/>
          </a:prstGeom>
          <a:noFill/>
          <a:ln>
            <a:noFill/>
          </a:ln>
        </p:spPr>
        <p:txBody>
          <a:bodyPr wrap="square" lIns="103829" tIns="51913" rIns="103829" bIns="51913">
            <a:spAutoFit/>
          </a:bodyPr>
          <a:lstStyle/>
          <a:p>
            <a:r>
              <a:rPr lang="zh-CN" sz="1500">
                <a:latin typeface="微软雅黑"/>
                <a:ea typeface="微软雅黑"/>
              </a:rPr>
              <a:t>统计范围的界定：</a:t>
            </a:r>
            <a:endParaRPr lang="en-US" sz="1500">
              <a:latin typeface="微软雅黑"/>
              <a:ea typeface="微软雅黑"/>
            </a:endParaRPr>
          </a:p>
          <a:p>
            <a:pPr marL="207645" indent="-207645">
              <a:buFont typeface="Arial" charset="0"/>
              <a:buChar char="•"/>
            </a:pPr>
            <a:r>
              <a:rPr lang="zh-CN" sz="1500">
                <a:latin typeface="微软雅黑"/>
                <a:ea typeface="微软雅黑"/>
              </a:rPr>
              <a:t>境内投资者直接与卖方签订并购境外实体企业（或项目）协议以及实施并购的行为活动纳入并购事项统计。</a:t>
            </a:r>
            <a:endParaRPr lang="zh-CN" sz="1500">
              <a:latin typeface="微软雅黑"/>
              <a:ea typeface="微软雅黑"/>
            </a:endParaRPr>
          </a:p>
          <a:p>
            <a:pPr marL="207645" indent="-207645">
              <a:buFont typeface="Arial" charset="0"/>
              <a:buChar char="•"/>
            </a:pPr>
            <a:r>
              <a:rPr lang="zh-CN" sz="1500">
                <a:latin typeface="微软雅黑"/>
                <a:ea typeface="微软雅黑"/>
              </a:rPr>
              <a:t>境内投资者通过其境外企业与卖方签订并购企业（或项目）协议以及实施并购的行为活动纳入并购事项统计。</a:t>
            </a:r>
            <a:endParaRPr lang="zh-CN" sz="1500">
              <a:latin typeface="微软雅黑"/>
              <a:ea typeface="微软雅黑"/>
            </a:endParaRPr>
          </a:p>
          <a:p>
            <a:pPr marL="207645" indent="-207645">
              <a:buFont typeface="Arial" charset="0"/>
              <a:buChar char="•"/>
            </a:pPr>
            <a:r>
              <a:rPr lang="zh-CN" sz="1500" b="1">
                <a:solidFill>
                  <a:srgbClr val="FF0000"/>
                </a:solidFill>
                <a:latin typeface="微软雅黑"/>
                <a:ea typeface="微软雅黑"/>
              </a:rPr>
              <a:t>境内投资者之间的境外企业股权转让不纳入并购事项统计。</a:t>
            </a:r>
            <a:endParaRPr lang="zh-CN" sz="1500" b="1">
              <a:solidFill>
                <a:srgbClr val="FF0000"/>
              </a:solidFill>
              <a:latin typeface="微软雅黑"/>
              <a:ea typeface="微软雅黑"/>
            </a:endParaRPr>
          </a:p>
          <a:p>
            <a:r>
              <a:rPr lang="zh-CN" sz="1500">
                <a:latin typeface="微软雅黑"/>
                <a:ea typeface="微软雅黑"/>
              </a:rPr>
              <a:t>表中所涉及并购企业（或项目）的最终持股比例</a:t>
            </a:r>
            <a:r>
              <a:rPr lang="zh-CN" sz="1500" b="1">
                <a:solidFill>
                  <a:srgbClr val="FF0000"/>
                </a:solidFill>
                <a:latin typeface="微软雅黑"/>
                <a:ea typeface="微软雅黑"/>
              </a:rPr>
              <a:t>不得小于</a:t>
            </a:r>
            <a:r>
              <a:rPr lang="en-US" sz="1500" b="1">
                <a:solidFill>
                  <a:srgbClr val="FF0000"/>
                </a:solidFill>
                <a:latin typeface="微软雅黑"/>
                <a:ea typeface="微软雅黑"/>
              </a:rPr>
              <a:t>10%</a:t>
            </a:r>
            <a:r>
              <a:rPr lang="zh-CN" sz="1500">
                <a:latin typeface="微软雅黑"/>
                <a:ea typeface="微软雅黑"/>
              </a:rPr>
              <a:t>；表中所涉及并购事项</a:t>
            </a:r>
            <a:r>
              <a:rPr lang="zh-CN" sz="1500" b="1">
                <a:solidFill>
                  <a:srgbClr val="FF0000"/>
                </a:solidFill>
                <a:latin typeface="微软雅黑"/>
                <a:ea typeface="微软雅黑"/>
              </a:rPr>
              <a:t>不受最终持股比例限制</a:t>
            </a:r>
            <a:r>
              <a:rPr lang="zh-CN" sz="1500">
                <a:latin typeface="微软雅黑"/>
                <a:ea typeface="微软雅黑"/>
              </a:rPr>
              <a:t>。</a:t>
            </a:r>
            <a:endParaRPr lang="zh-CN" sz="1500">
              <a:latin typeface="微软雅黑"/>
              <a:ea typeface="微软雅黑"/>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616" y="434097"/>
            <a:ext cx="10834186" cy="6468984"/>
            <a:chOff x="325542" y="433988"/>
            <a:chExt cx="8803922" cy="6467487"/>
          </a:xfrm>
        </p:grpSpPr>
        <p:sp>
          <p:nvSpPr>
            <p:cNvPr id="10" name="矩形 9"/>
            <p:cNvSpPr/>
            <p:nvPr/>
          </p:nvSpPr>
          <p:spPr>
            <a:xfrm>
              <a:off x="1208584" y="433988"/>
              <a:ext cx="7920880" cy="1476986"/>
            </a:xfrm>
            <a:prstGeom prst="rect">
              <a:avLst/>
            </a:prstGeom>
          </p:spPr>
          <p:txBody>
            <a:bodyPr wrap="square">
              <a:spAutoFit/>
            </a:bodyPr>
            <a:lstStyle/>
            <a:p>
              <a:pPr>
                <a:lnSpc>
                  <a:spcPct val="150000"/>
                </a:lnSpc>
              </a:pPr>
              <a:r>
                <a:rPr lang="en-US">
                  <a:latin typeface="微软雅黑"/>
                  <a:ea typeface="微软雅黑"/>
                </a:rPr>
                <a:t>2019</a:t>
              </a:r>
              <a:r>
                <a:rPr lang="zh-CN">
                  <a:latin typeface="微软雅黑"/>
                  <a:ea typeface="微软雅黑"/>
                </a:rPr>
                <a:t>年</a:t>
              </a:r>
              <a:r>
                <a:rPr lang="en-US">
                  <a:latin typeface="微软雅黑"/>
                  <a:ea typeface="微软雅黑"/>
                </a:rPr>
                <a:t>10</a:t>
              </a:r>
              <a:r>
                <a:rPr lang="zh-CN">
                  <a:latin typeface="微软雅黑"/>
                  <a:ea typeface="微软雅黑"/>
                </a:rPr>
                <a:t>月，中国</a:t>
              </a:r>
              <a:r>
                <a:rPr lang="en-US">
                  <a:latin typeface="微软雅黑"/>
                  <a:ea typeface="微软雅黑"/>
                </a:rPr>
                <a:t>A</a:t>
              </a:r>
              <a:r>
                <a:rPr lang="zh-CN">
                  <a:latin typeface="微软雅黑"/>
                  <a:ea typeface="微软雅黑"/>
                </a:rPr>
                <a:t>公司以</a:t>
              </a:r>
              <a:r>
                <a:rPr lang="en-US">
                  <a:latin typeface="微软雅黑"/>
                  <a:ea typeface="微软雅黑"/>
                </a:rPr>
                <a:t>15</a:t>
              </a:r>
              <a:r>
                <a:rPr lang="zh-CN">
                  <a:latin typeface="微软雅黑"/>
                  <a:ea typeface="微软雅黑"/>
                </a:rPr>
                <a:t>亿美元，通过其香港公司完成收购德国</a:t>
              </a:r>
              <a:r>
                <a:rPr lang="en-US">
                  <a:latin typeface="微软雅黑"/>
                  <a:ea typeface="微软雅黑"/>
                </a:rPr>
                <a:t>MCX</a:t>
              </a:r>
              <a:r>
                <a:rPr lang="zh-CN">
                  <a:latin typeface="微软雅黑"/>
                  <a:ea typeface="微软雅黑"/>
                </a:rPr>
                <a:t>公司</a:t>
              </a:r>
              <a:r>
                <a:rPr lang="en-US">
                  <a:latin typeface="微软雅黑"/>
                  <a:ea typeface="微软雅黑"/>
                </a:rPr>
                <a:t>100%</a:t>
              </a:r>
              <a:r>
                <a:rPr lang="zh-CN">
                  <a:latin typeface="微软雅黑"/>
                  <a:ea typeface="微软雅黑"/>
                </a:rPr>
                <a:t>股权。其中自有资金</a:t>
              </a:r>
              <a:r>
                <a:rPr lang="en-US">
                  <a:latin typeface="微软雅黑"/>
                  <a:ea typeface="微软雅黑"/>
                </a:rPr>
                <a:t>10</a:t>
              </a:r>
              <a:r>
                <a:rPr lang="zh-CN">
                  <a:latin typeface="微软雅黑"/>
                  <a:ea typeface="微软雅黑"/>
                </a:rPr>
                <a:t>亿美元，公司境外融资</a:t>
              </a:r>
              <a:r>
                <a:rPr lang="en-US">
                  <a:latin typeface="微软雅黑"/>
                  <a:ea typeface="微软雅黑"/>
                </a:rPr>
                <a:t>5</a:t>
              </a:r>
              <a:r>
                <a:rPr lang="zh-CN">
                  <a:latin typeface="微软雅黑"/>
                  <a:ea typeface="微软雅黑"/>
                </a:rPr>
                <a:t>亿美元，该项目如何填报</a:t>
              </a:r>
              <a:r>
                <a:rPr lang="en-US">
                  <a:latin typeface="微软雅黑"/>
                  <a:ea typeface="微软雅黑"/>
                </a:rPr>
                <a:t>10</a:t>
              </a:r>
              <a:r>
                <a:rPr lang="zh-CN">
                  <a:latin typeface="微软雅黑"/>
                  <a:ea typeface="微软雅黑"/>
                </a:rPr>
                <a:t>月份对外投资并购事项表？</a:t>
              </a:r>
              <a:endParaRPr lang="zh-CN">
                <a:latin typeface="微软雅黑"/>
                <a:ea typeface="微软雅黑"/>
              </a:endParaRPr>
            </a:p>
          </p:txBody>
        </p:sp>
        <p:grpSp>
          <p:nvGrpSpPr>
            <p:cNvPr id="11" name="组合 10"/>
            <p:cNvGrpSpPr/>
            <p:nvPr/>
          </p:nvGrpSpPr>
          <p:grpSpPr>
            <a:xfrm>
              <a:off x="325542" y="476672"/>
              <a:ext cx="667018" cy="648815"/>
              <a:chOff x="454393" y="1302524"/>
              <a:chExt cx="792086" cy="792806"/>
            </a:xfrm>
            <a:solidFill>
              <a:srgbClr val="C00000"/>
            </a:solidFill>
          </p:grpSpPr>
          <p:sp>
            <p:nvSpPr>
              <p:cNvPr id="12" name="椭圆 11"/>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13" name="TextBox 12"/>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6</a:t>
                </a:r>
                <a:endParaRPr lang="zh-CN" sz="3200" b="1">
                  <a:solidFill>
                    <a:srgbClr val="FFFFFF"/>
                  </a:solidFill>
                  <a:latin typeface="Arial Unicode MS"/>
                  <a:ea typeface="Arial Unicode MS"/>
                </a:endParaRPr>
              </a:p>
            </p:txBody>
          </p:sp>
        </p:grpSp>
        <p:sp>
          <p:nvSpPr>
            <p:cNvPr id="14" name="矩形 13"/>
            <p:cNvSpPr/>
            <p:nvPr/>
          </p:nvSpPr>
          <p:spPr>
            <a:xfrm>
              <a:off x="1208584" y="1975625"/>
              <a:ext cx="6120680" cy="4925850"/>
            </a:xfrm>
            <a:prstGeom prst="rect">
              <a:avLst/>
            </a:prstGeom>
          </p:spPr>
          <p:txBody>
            <a:bodyPr wrap="square">
              <a:spAutoFit/>
            </a:bodyPr>
            <a:lstStyle/>
            <a:p>
              <a:pPr>
                <a:lnSpc>
                  <a:spcPts val="2500"/>
                </a:lnSpc>
              </a:pPr>
              <a:r>
                <a:rPr lang="zh-CN" b="1">
                  <a:latin typeface="微软雅黑"/>
                  <a:ea typeface="微软雅黑"/>
                </a:rPr>
                <a:t>答案：</a:t>
              </a:r>
              <a:endParaRPr lang="en-US" b="1">
                <a:latin typeface="微软雅黑"/>
                <a:ea typeface="微软雅黑"/>
              </a:endParaRPr>
            </a:p>
            <a:p>
              <a:pPr>
                <a:lnSpc>
                  <a:spcPts val="2500"/>
                </a:lnSpc>
                <a:spcBef>
                  <a:spcPts val="680"/>
                </a:spcBef>
              </a:pPr>
              <a:r>
                <a:rPr lang="zh-CN" sz="1800">
                  <a:latin typeface="微软雅黑"/>
                  <a:ea typeface="微软雅黑"/>
                </a:rPr>
                <a:t>被并购企业（项目）所在国家（地区）：德国</a:t>
              </a:r>
              <a:endParaRPr lang="en-US" sz="1800">
                <a:latin typeface="微软雅黑"/>
                <a:ea typeface="微软雅黑"/>
              </a:endParaRPr>
            </a:p>
            <a:p>
              <a:pPr>
                <a:lnSpc>
                  <a:spcPts val="2500"/>
                </a:lnSpc>
                <a:spcBef>
                  <a:spcPts val="680"/>
                </a:spcBef>
              </a:pPr>
              <a:r>
                <a:rPr lang="zh-CN" sz="1800">
                  <a:latin typeface="微软雅黑"/>
                  <a:ea typeface="微软雅黑"/>
                </a:rPr>
                <a:t>被并购企业（项目）所属行业：制造业</a:t>
              </a:r>
              <a:endParaRPr lang="zh-CN" sz="1800">
                <a:latin typeface="微软雅黑"/>
                <a:ea typeface="微软雅黑"/>
              </a:endParaRPr>
            </a:p>
            <a:p>
              <a:pPr>
                <a:lnSpc>
                  <a:spcPts val="2500"/>
                </a:lnSpc>
                <a:spcBef>
                  <a:spcPts val="680"/>
                </a:spcBef>
              </a:pPr>
              <a:r>
                <a:rPr lang="zh-CN" sz="1800">
                  <a:latin typeface="微软雅黑"/>
                  <a:ea typeface="微软雅黑"/>
                </a:rPr>
                <a:t>实施并购路径：通过境外企业间接并购。</a:t>
              </a:r>
              <a:endParaRPr lang="zh-CN" sz="1800">
                <a:latin typeface="微软雅黑"/>
                <a:ea typeface="微软雅黑"/>
              </a:endParaRPr>
            </a:p>
            <a:p>
              <a:pPr>
                <a:lnSpc>
                  <a:spcPts val="2500"/>
                </a:lnSpc>
                <a:spcBef>
                  <a:spcPts val="680"/>
                </a:spcBef>
              </a:pPr>
              <a:r>
                <a:rPr lang="zh-CN" sz="1800">
                  <a:latin typeface="微软雅黑"/>
                  <a:ea typeface="微软雅黑"/>
                </a:rPr>
                <a:t>实施并购的企业名称：香港公司</a:t>
              </a:r>
              <a:endParaRPr lang="zh-CN" sz="1800">
                <a:latin typeface="微软雅黑"/>
                <a:ea typeface="微软雅黑"/>
              </a:endParaRPr>
            </a:p>
            <a:p>
              <a:pPr>
                <a:lnSpc>
                  <a:spcPts val="2500"/>
                </a:lnSpc>
                <a:spcBef>
                  <a:spcPts val="680"/>
                </a:spcBef>
              </a:pPr>
              <a:r>
                <a:rPr lang="zh-CN" sz="1800">
                  <a:latin typeface="微软雅黑"/>
                  <a:ea typeface="微软雅黑"/>
                </a:rPr>
                <a:t>并购后所占股权比重：</a:t>
              </a:r>
              <a:r>
                <a:rPr lang="en-US" sz="1800">
                  <a:latin typeface="微软雅黑"/>
                  <a:ea typeface="微软雅黑"/>
                </a:rPr>
                <a:t>100%</a:t>
              </a:r>
              <a:endParaRPr lang="en-US" sz="1800">
                <a:latin typeface="微软雅黑"/>
                <a:ea typeface="微软雅黑"/>
              </a:endParaRPr>
            </a:p>
            <a:p>
              <a:pPr>
                <a:lnSpc>
                  <a:spcPts val="2500"/>
                </a:lnSpc>
                <a:spcBef>
                  <a:spcPts val="680"/>
                </a:spcBef>
              </a:pPr>
              <a:r>
                <a:rPr lang="zh-CN" sz="1800">
                  <a:latin typeface="微软雅黑"/>
                  <a:ea typeface="微软雅黑"/>
                </a:rPr>
                <a:t>实际交易金额</a:t>
              </a:r>
              <a:endParaRPr lang="zh-CN" sz="1800">
                <a:latin typeface="微软雅黑"/>
                <a:ea typeface="微软雅黑"/>
              </a:endParaRPr>
            </a:p>
            <a:p>
              <a:pPr>
                <a:lnSpc>
                  <a:spcPts val="2500"/>
                </a:lnSpc>
                <a:spcBef>
                  <a:spcPts val="680"/>
                </a:spcBef>
              </a:pPr>
              <a:r>
                <a:rPr lang="zh-CN" sz="1800">
                  <a:latin typeface="微软雅黑"/>
                  <a:ea typeface="微软雅黑"/>
                </a:rPr>
                <a:t>总计：</a:t>
              </a:r>
              <a:r>
                <a:rPr lang="en-US" sz="1800">
                  <a:latin typeface="微软雅黑"/>
                  <a:ea typeface="微软雅黑"/>
                </a:rPr>
                <a:t>150000</a:t>
              </a:r>
              <a:r>
                <a:rPr lang="zh-CN" sz="1800">
                  <a:latin typeface="微软雅黑"/>
                  <a:ea typeface="微软雅黑"/>
                </a:rPr>
                <a:t>万美元</a:t>
              </a:r>
              <a:endParaRPr lang="zh-CN" sz="1800">
                <a:latin typeface="微软雅黑"/>
                <a:ea typeface="微软雅黑"/>
              </a:endParaRPr>
            </a:p>
            <a:p>
              <a:pPr>
                <a:lnSpc>
                  <a:spcPts val="2500"/>
                </a:lnSpc>
                <a:spcBef>
                  <a:spcPts val="680"/>
                </a:spcBef>
              </a:pPr>
              <a:r>
                <a:rPr lang="zh-CN" sz="1800">
                  <a:latin typeface="微软雅黑"/>
                  <a:ea typeface="微软雅黑"/>
                </a:rPr>
                <a:t>其中：自有资金：</a:t>
              </a:r>
              <a:r>
                <a:rPr lang="en-US" sz="1800">
                  <a:latin typeface="微软雅黑"/>
                  <a:ea typeface="微软雅黑"/>
                </a:rPr>
                <a:t>100000</a:t>
              </a:r>
              <a:r>
                <a:rPr lang="zh-CN" sz="1800">
                  <a:latin typeface="微软雅黑"/>
                  <a:ea typeface="微软雅黑"/>
                </a:rPr>
                <a:t>万美元</a:t>
              </a:r>
              <a:endParaRPr lang="zh-CN" sz="1800">
                <a:latin typeface="微软雅黑"/>
                <a:ea typeface="微软雅黑"/>
              </a:endParaRPr>
            </a:p>
            <a:p>
              <a:pPr>
                <a:lnSpc>
                  <a:spcPts val="2500"/>
                </a:lnSpc>
                <a:spcBef>
                  <a:spcPts val="680"/>
                </a:spcBef>
              </a:pPr>
              <a:r>
                <a:rPr lang="zh-CN" sz="1800">
                  <a:latin typeface="微软雅黑"/>
                  <a:ea typeface="微软雅黑"/>
                </a:rPr>
                <a:t>           境内银行贷款：</a:t>
              </a:r>
              <a:r>
                <a:rPr lang="en-US" sz="1800">
                  <a:latin typeface="微软雅黑"/>
                  <a:ea typeface="微软雅黑"/>
                </a:rPr>
                <a:t>0</a:t>
              </a:r>
              <a:endParaRPr lang="en-US" sz="1800">
                <a:latin typeface="微软雅黑"/>
                <a:ea typeface="微软雅黑"/>
              </a:endParaRPr>
            </a:p>
            <a:p>
              <a:pPr>
                <a:lnSpc>
                  <a:spcPts val="2500"/>
                </a:lnSpc>
                <a:spcBef>
                  <a:spcPts val="680"/>
                </a:spcBef>
              </a:pPr>
              <a:r>
                <a:rPr lang="en-US" sz="1800">
                  <a:latin typeface="微软雅黑"/>
                  <a:ea typeface="微软雅黑"/>
                </a:rPr>
                <a:t>           </a:t>
              </a:r>
              <a:r>
                <a:rPr lang="zh-CN" sz="1800">
                  <a:latin typeface="微软雅黑"/>
                  <a:ea typeface="微软雅黑"/>
                </a:rPr>
                <a:t>境外融资：</a:t>
              </a:r>
              <a:r>
                <a:rPr lang="en-US" sz="1800">
                  <a:latin typeface="微软雅黑"/>
                  <a:ea typeface="微软雅黑"/>
                </a:rPr>
                <a:t>50000</a:t>
              </a:r>
              <a:r>
                <a:rPr lang="zh-CN" sz="1800">
                  <a:latin typeface="微软雅黑"/>
                  <a:ea typeface="微软雅黑"/>
                </a:rPr>
                <a:t>万美元</a:t>
              </a:r>
              <a:endParaRPr lang="zh-CN" sz="1800">
                <a:latin typeface="微软雅黑"/>
                <a:ea typeface="微软雅黑"/>
              </a:endParaRPr>
            </a:p>
            <a:p>
              <a:pPr>
                <a:lnSpc>
                  <a:spcPts val="2500"/>
                </a:lnSpc>
                <a:spcBef>
                  <a:spcPts val="680"/>
                </a:spcBef>
              </a:pPr>
              <a:r>
                <a:rPr lang="zh-CN" sz="1800">
                  <a:latin typeface="微软雅黑"/>
                  <a:ea typeface="微软雅黑"/>
                </a:rPr>
                <a:t>           其他：</a:t>
              </a:r>
              <a:r>
                <a:rPr lang="en-US" sz="1800">
                  <a:latin typeface="微软雅黑"/>
                  <a:ea typeface="微软雅黑"/>
                </a:rPr>
                <a:t>0</a:t>
              </a:r>
              <a:endParaRPr lang="en-US" sz="1800">
                <a:latin typeface="微软雅黑"/>
                <a:ea typeface="微软雅黑"/>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1" y="260708"/>
            <a:ext cx="6773132" cy="720249"/>
            <a:chOff x="-159568" y="260648"/>
            <a:chExt cx="5503889"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aphicFrame>
        <p:nvGraphicFramePr>
          <p:cNvPr id="9" name="表格 8"/>
          <p:cNvGraphicFramePr/>
          <p:nvPr/>
        </p:nvGraphicFramePr>
        <p:xfrm>
          <a:off x="565170" y="1485132"/>
          <a:ext cx="10931674" cy="2585465"/>
        </p:xfrm>
        <a:graphic>
          <a:graphicData uri="http://schemas.openxmlformats.org/drawingml/2006/table">
            <a:tbl>
              <a:tblPr firstRow="1" firstCol="1" bandRow="1">
                <a:tableStyleId>{5C22544A-7EE6-4342-B048-85BDC9FD1C3A}</a:tableStyleId>
              </a:tblPr>
              <a:tblGrid>
                <a:gridCol w="1500377"/>
                <a:gridCol w="1125282"/>
                <a:gridCol w="750188"/>
                <a:gridCol w="843962"/>
                <a:gridCol w="1168445"/>
                <a:gridCol w="1090514"/>
                <a:gridCol w="780046"/>
                <a:gridCol w="780046"/>
                <a:gridCol w="592660"/>
                <a:gridCol w="967431"/>
                <a:gridCol w="780046"/>
                <a:gridCol w="552677"/>
              </a:tblGrid>
              <a:tr h="243896">
                <a:tc gridSpan="12">
                  <a:txBody>
                    <a:bodyPr/>
                    <a:lstStyle/>
                    <a:p>
                      <a:pPr marL="0" indent="0" algn="ctr" defTabSz="914400">
                        <a:lnSpc>
                          <a:spcPct val="100000"/>
                        </a:lnSpc>
                        <a:spcBef>
                          <a:spcPts val="0"/>
                        </a:spcBef>
                        <a:spcAft>
                          <a:spcPts val="0"/>
                        </a:spcAft>
                        <a:buNone/>
                      </a:pPr>
                      <a:r>
                        <a:rPr lang="zh-CN" sz="1600">
                          <a:solidFill>
                            <a:schemeClr val="tx1"/>
                          </a:solidFill>
                          <a:latin typeface="微软雅黑"/>
                          <a:ea typeface="微软雅黑"/>
                        </a:rPr>
                        <a:t>（三）境外经济贸易合作区情况</a:t>
                      </a:r>
                      <a:endParaRPr lang="zh-CN" sz="1600">
                        <a:solidFill>
                          <a:schemeClr val="tx1"/>
                        </a:solidFill>
                        <a:latin typeface="微软雅黑"/>
                        <a:ea typeface="微软雅黑"/>
                      </a:endParaRPr>
                    </a:p>
                  </a:txBody>
                  <a:tcPr marL="91428" marR="91428" marT="0" marB="0" anchor="ctr">
                    <a:lnL>
                      <a:noFill/>
                    </a:lnL>
                    <a:lnR>
                      <a:noFill/>
                    </a:lnR>
                    <a:lnT>
                      <a:noFill/>
                    </a:lnT>
                    <a:lnB>
                      <a:noFill/>
                    </a:lnB>
                    <a:lnTlToBr>
                      <a:noFill/>
                    </a:lnTlToBr>
                    <a:lnBlToTr>
                      <a:noFill/>
                    </a:lnBlToTr>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r>
              <a:tr h="213409">
                <a:tc gridSpan="12">
                  <a:txBody>
                    <a:bodyPr/>
                    <a:lstStyle/>
                    <a:p>
                      <a:pPr algn="r"/>
                      <a:r>
                        <a:rPr lang="zh-CN" sz="1400">
                          <a:solidFill>
                            <a:schemeClr val="tx1"/>
                          </a:solidFill>
                          <a:latin typeface="微软雅黑"/>
                          <a:ea typeface="微软雅黑"/>
                        </a:rPr>
                        <a:t>单位：万美元、万平方米、个、人</a:t>
                      </a:r>
                      <a:endParaRPr lang="zh-CN" sz="1400">
                        <a:solidFill>
                          <a:schemeClr val="tx1"/>
                        </a:solidFill>
                        <a:latin typeface="微软雅黑"/>
                        <a:ea typeface="微软雅黑"/>
                      </a:endParaRPr>
                    </a:p>
                  </a:txBody>
                  <a:tcPr marL="91428" marR="91428" marT="0" marB="0"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r>
              <a:tr h="213409">
                <a:tc rowSpan="4">
                  <a:txBody>
                    <a:bodyPr/>
                    <a:lstStyle/>
                    <a:p>
                      <a:pPr indent="114300" algn="ctr">
                        <a:spcAft>
                          <a:spcPts val="0"/>
                        </a:spcAft>
                      </a:pP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4">
                  <a:txBody>
                    <a:bodyPr/>
                    <a:lstStyle/>
                    <a:p>
                      <a:pPr algn="ctr">
                        <a:spcAft>
                          <a:spcPts val="0"/>
                        </a:spcAft>
                      </a:pPr>
                      <a:r>
                        <a:rPr lang="zh-CN" sz="1200" b="1" kern="100">
                          <a:solidFill>
                            <a:schemeClr val="tx1"/>
                          </a:solidFill>
                          <a:latin typeface="微软雅黑"/>
                          <a:ea typeface="微软雅黑"/>
                        </a:rPr>
                        <a:t>所在</a:t>
                      </a:r>
                      <a:r>
                        <a:rPr lang="zh-CN" sz="1200" b="1" kern="100">
                          <a:solidFill>
                            <a:schemeClr val="tx1"/>
                          </a:solidFill>
                          <a:latin typeface="微软雅黑"/>
                          <a:ea typeface="微软雅黑"/>
                        </a:rPr>
                        <a:t>国家</a:t>
                      </a:r>
                      <a:endParaRPr lang="en-US" sz="1200" b="1" kern="100">
                        <a:solidFill>
                          <a:schemeClr val="tx1"/>
                        </a:solidFill>
                        <a:latin typeface="微软雅黑"/>
                        <a:ea typeface="微软雅黑"/>
                      </a:endParaRPr>
                    </a:p>
                    <a:p>
                      <a:pPr algn="ctr">
                        <a:spcAft>
                          <a:spcPts val="0"/>
                        </a:spcAft>
                      </a:pPr>
                      <a:r>
                        <a:rPr lang="en-US" sz="1200" b="1" kern="100">
                          <a:solidFill>
                            <a:schemeClr val="tx1"/>
                          </a:solidFill>
                          <a:latin typeface="微软雅黑"/>
                          <a:ea typeface="微软雅黑"/>
                        </a:rPr>
                        <a:t>(</a:t>
                      </a:r>
                      <a:r>
                        <a:rPr lang="zh-CN" sz="1200" b="1" kern="100">
                          <a:solidFill>
                            <a:schemeClr val="tx1"/>
                          </a:solidFill>
                          <a:latin typeface="微软雅黑"/>
                          <a:ea typeface="微软雅黑"/>
                        </a:rPr>
                        <a:t>地区</a:t>
                      </a:r>
                      <a:r>
                        <a:rPr lang="en-US" sz="1200" b="1" kern="100">
                          <a:solidFill>
                            <a:schemeClr val="tx1"/>
                          </a:solidFill>
                          <a:latin typeface="微软雅黑"/>
                          <a:ea typeface="微软雅黑"/>
                        </a:rPr>
                        <a:t>)</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4">
                  <a:txBody>
                    <a:bodyPr/>
                    <a:lstStyle/>
                    <a:p>
                      <a:pPr algn="ctr">
                        <a:spcAft>
                          <a:spcPts val="0"/>
                        </a:spcAft>
                      </a:pPr>
                      <a:r>
                        <a:rPr lang="zh-CN" sz="1200" b="1" kern="100">
                          <a:solidFill>
                            <a:schemeClr val="tx1"/>
                          </a:solidFill>
                          <a:latin typeface="微软雅黑"/>
                          <a:ea typeface="微软雅黑"/>
                        </a:rPr>
                        <a:t>设立</a:t>
                      </a:r>
                      <a:endParaRPr lang="zh-CN" sz="1200" b="1" kern="100">
                        <a:solidFill>
                          <a:schemeClr val="tx1"/>
                        </a:solidFill>
                        <a:latin typeface="微软雅黑"/>
                        <a:ea typeface="微软雅黑"/>
                      </a:endParaRPr>
                    </a:p>
                    <a:p>
                      <a:pPr algn="ctr">
                        <a:spcAft>
                          <a:spcPts val="0"/>
                        </a:spcAft>
                      </a:pPr>
                      <a:r>
                        <a:rPr lang="zh-CN" sz="1200" b="1" kern="100">
                          <a:solidFill>
                            <a:schemeClr val="tx1"/>
                          </a:solidFill>
                          <a:latin typeface="微软雅黑"/>
                          <a:ea typeface="微软雅黑"/>
                        </a:rPr>
                        <a:t>时间</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4">
                  <a:txBody>
                    <a:bodyPr/>
                    <a:lstStyle/>
                    <a:p>
                      <a:pPr algn="ctr">
                        <a:spcAft>
                          <a:spcPts val="0"/>
                        </a:spcAft>
                      </a:pPr>
                      <a:r>
                        <a:rPr lang="zh-CN" sz="1200" b="1" kern="100">
                          <a:solidFill>
                            <a:schemeClr val="tx1"/>
                          </a:solidFill>
                          <a:latin typeface="微软雅黑"/>
                          <a:ea typeface="微软雅黑"/>
                        </a:rPr>
                        <a:t>合作区类型</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4">
                  <a:txBody>
                    <a:bodyPr/>
                    <a:lstStyle/>
                    <a:p>
                      <a:pPr algn="ctr">
                        <a:spcAft>
                          <a:spcPts val="0"/>
                        </a:spcAft>
                      </a:pPr>
                      <a:r>
                        <a:rPr lang="zh-CN" sz="1200" b="1" kern="100">
                          <a:solidFill>
                            <a:schemeClr val="tx1"/>
                          </a:solidFill>
                          <a:latin typeface="微软雅黑"/>
                          <a:ea typeface="微软雅黑"/>
                        </a:rPr>
                        <a:t>现有合作区面积</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4">
                  <a:txBody>
                    <a:bodyPr/>
                    <a:lstStyle/>
                    <a:p>
                      <a:pPr algn="ctr">
                        <a:spcAft>
                          <a:spcPts val="0"/>
                        </a:spcAft>
                      </a:pPr>
                      <a:r>
                        <a:rPr lang="zh-CN" sz="1200" b="1" kern="100">
                          <a:solidFill>
                            <a:schemeClr val="tx1"/>
                          </a:solidFill>
                          <a:latin typeface="微软雅黑"/>
                          <a:ea typeface="微软雅黑"/>
                        </a:rPr>
                        <a:t>合作区土地使用年限</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gridSpan="3">
                  <a:txBody>
                    <a:bodyPr/>
                    <a:lstStyle/>
                    <a:p>
                      <a:pPr algn="ctr">
                        <a:spcAft>
                          <a:spcPts val="0"/>
                        </a:spcAft>
                      </a:pPr>
                      <a:r>
                        <a:rPr lang="zh-CN" sz="1200" b="1" kern="100">
                          <a:solidFill>
                            <a:schemeClr val="tx1"/>
                          </a:solidFill>
                          <a:latin typeface="微软雅黑"/>
                          <a:ea typeface="微软雅黑"/>
                        </a:rPr>
                        <a:t>建区企业投资额</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a:noFill/>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hMerge="1"/>
                <a:tc rowSpan="2" hMerge="1"/>
                <a:tc gridSpan="3">
                  <a:txBody>
                    <a:bodyPr/>
                    <a:lstStyle/>
                    <a:p>
                      <a:endParaRPr lang="zh-CN" sz="1400">
                        <a:solidFill>
                          <a:schemeClr val="tx1"/>
                        </a:solidFill>
                        <a:latin typeface="微软雅黑"/>
                        <a:ea typeface="微软雅黑"/>
                      </a:endParaRPr>
                    </a:p>
                  </a:txBody>
                  <a:tcPr marL="91428" marR="91428" marT="0" marB="0" anchor="ctr">
                    <a:lnL>
                      <a:noFill/>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c hMerge="1"/>
              </a:tr>
              <a:tr h="481860">
                <a:tc vMerge="1"/>
                <a:tc vMerge="1"/>
                <a:tc vMerge="1"/>
                <a:tc vMerge="1"/>
                <a:tc vMerge="1"/>
                <a:tc vMerge="1"/>
                <a:tc gridSpan="3" vMerge="1"/>
                <a:tc hMerge="1" vMerge="1"/>
                <a:tc hMerge="1" vMerge="1"/>
                <a:tc gridSpan="3">
                  <a:txBody>
                    <a:bodyPr/>
                    <a:lstStyle/>
                    <a:p>
                      <a:pPr algn="ctr">
                        <a:spcAft>
                          <a:spcPts val="0"/>
                        </a:spcAft>
                      </a:pPr>
                      <a:r>
                        <a:rPr lang="zh-CN" sz="1200" b="1" kern="100">
                          <a:solidFill>
                            <a:schemeClr val="tx1"/>
                          </a:solidFill>
                          <a:latin typeface="微软雅黑"/>
                          <a:ea typeface="微软雅黑"/>
                        </a:rPr>
                        <a:t>其中：建区企业基础</a:t>
                      </a:r>
                      <a:endParaRPr lang="zh-CN" sz="1200" b="1" kern="100">
                        <a:solidFill>
                          <a:schemeClr val="tx1"/>
                        </a:solidFill>
                        <a:latin typeface="微软雅黑"/>
                        <a:ea typeface="微软雅黑"/>
                      </a:endParaRPr>
                    </a:p>
                    <a:p>
                      <a:pPr algn="ctr">
                        <a:spcAft>
                          <a:spcPts val="0"/>
                        </a:spcAft>
                      </a:pPr>
                      <a:r>
                        <a:rPr lang="zh-CN" sz="1200" b="1" kern="100">
                          <a:solidFill>
                            <a:schemeClr val="tx1"/>
                          </a:solidFill>
                          <a:latin typeface="微软雅黑"/>
                          <a:ea typeface="微软雅黑"/>
                        </a:rPr>
                        <a:t>设施建设投资额</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hMerge="1"/>
              </a:tr>
              <a:tr h="213409">
                <a:tc vMerge="1"/>
                <a:tc vMerge="1"/>
                <a:tc vMerge="1"/>
                <a:tc vMerge="1"/>
                <a:tc vMerge="1"/>
                <a:tc vMerge="1"/>
                <a:tc rowSpan="2">
                  <a:txBody>
                    <a:bodyPr/>
                    <a:lstStyle/>
                    <a:p>
                      <a:pPr algn="ctr">
                        <a:spcAft>
                          <a:spcPts val="0"/>
                        </a:spcAft>
                      </a:pPr>
                      <a:r>
                        <a:rPr lang="zh-CN" sz="1200" b="1" kern="100">
                          <a:solidFill>
                            <a:schemeClr val="tx1"/>
                          </a:solidFill>
                          <a:latin typeface="微软雅黑"/>
                          <a:ea typeface="微软雅黑"/>
                        </a:rPr>
                        <a:t>累计</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2">
                  <a:txBody>
                    <a:bodyPr/>
                    <a:lstStyle/>
                    <a:p>
                      <a:pPr algn="ctr">
                        <a:spcAft>
                          <a:spcPts val="0"/>
                        </a:spcAft>
                      </a:pPr>
                      <a:r>
                        <a:rPr lang="zh-CN" sz="1200" b="1" kern="100">
                          <a:solidFill>
                            <a:schemeClr val="tx1"/>
                          </a:solidFill>
                          <a:latin typeface="微软雅黑"/>
                          <a:ea typeface="微软雅黑"/>
                        </a:rPr>
                        <a:t>其中</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rowSpan="2">
                  <a:txBody>
                    <a:bodyPr/>
                    <a:lstStyle/>
                    <a:p>
                      <a:pPr algn="ctr">
                        <a:spcAft>
                          <a:spcPts val="0"/>
                        </a:spcAft>
                      </a:pPr>
                      <a:r>
                        <a:rPr lang="zh-CN" sz="1200" b="1" kern="100">
                          <a:solidFill>
                            <a:schemeClr val="tx1"/>
                          </a:solidFill>
                          <a:latin typeface="微软雅黑"/>
                          <a:ea typeface="微软雅黑"/>
                        </a:rPr>
                        <a:t>累计</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2">
                  <a:txBody>
                    <a:bodyPr/>
                    <a:lstStyle/>
                    <a:p>
                      <a:pPr algn="ctr">
                        <a:spcAft>
                          <a:spcPts val="0"/>
                        </a:spcAft>
                      </a:pPr>
                      <a:r>
                        <a:rPr lang="zh-CN" sz="1200" b="1" kern="100">
                          <a:solidFill>
                            <a:schemeClr val="tx1"/>
                          </a:solidFill>
                          <a:latin typeface="微软雅黑"/>
                          <a:ea typeface="微软雅黑"/>
                        </a:rPr>
                        <a:t>其中</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r>
              <a:tr h="365845">
                <a:tc vMerge="1"/>
                <a:tc vMerge="1"/>
                <a:tc vMerge="1"/>
                <a:tc vMerge="1"/>
                <a:tc vMerge="1"/>
                <a:tc vMerge="1"/>
                <a:tc vMerge="1"/>
                <a:tc>
                  <a:txBody>
                    <a:bodyPr/>
                    <a:lstStyle/>
                    <a:p>
                      <a:pPr algn="ctr">
                        <a:spcAft>
                          <a:spcPts val="0"/>
                        </a:spcAft>
                      </a:pPr>
                      <a:r>
                        <a:rPr lang="en-US" sz="1200" b="1" kern="100">
                          <a:solidFill>
                            <a:schemeClr val="tx1"/>
                          </a:solidFill>
                          <a:latin typeface="微软雅黑"/>
                          <a:ea typeface="微软雅黑"/>
                        </a:rPr>
                        <a:t>1-x</a:t>
                      </a:r>
                      <a:r>
                        <a:rPr lang="zh-CN" sz="1200" b="1" kern="100">
                          <a:solidFill>
                            <a:schemeClr val="tx1"/>
                          </a:solidFill>
                          <a:latin typeface="微软雅黑"/>
                          <a:ea typeface="微软雅黑"/>
                        </a:rPr>
                        <a:t>月</a:t>
                      </a:r>
                      <a:r>
                        <a:rPr lang="zh-CN" sz="1200" b="1" kern="100">
                          <a:solidFill>
                            <a:schemeClr val="tx1"/>
                          </a:solidFill>
                          <a:latin typeface="微软雅黑"/>
                          <a:ea typeface="微软雅黑"/>
                        </a:rPr>
                        <a:t>累计</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200" b="1" kern="100">
                          <a:solidFill>
                            <a:schemeClr val="tx1"/>
                          </a:solidFill>
                          <a:latin typeface="微软雅黑"/>
                          <a:ea typeface="微软雅黑"/>
                        </a:rPr>
                        <a:t>当月</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vMerge="1"/>
                <a:tc>
                  <a:txBody>
                    <a:bodyPr/>
                    <a:lstStyle/>
                    <a:p>
                      <a:pPr algn="ctr">
                        <a:spcAft>
                          <a:spcPts val="0"/>
                        </a:spcAft>
                      </a:pPr>
                      <a:r>
                        <a:rPr lang="en-US" sz="1200" b="1" kern="100">
                          <a:solidFill>
                            <a:schemeClr val="tx1"/>
                          </a:solidFill>
                          <a:latin typeface="微软雅黑"/>
                          <a:ea typeface="微软雅黑"/>
                        </a:rPr>
                        <a:t>1-x</a:t>
                      </a:r>
                      <a:r>
                        <a:rPr lang="zh-CN" sz="1200" b="1" kern="100">
                          <a:solidFill>
                            <a:schemeClr val="tx1"/>
                          </a:solidFill>
                          <a:latin typeface="微软雅黑"/>
                          <a:ea typeface="微软雅黑"/>
                        </a:rPr>
                        <a:t>月</a:t>
                      </a:r>
                      <a:r>
                        <a:rPr lang="zh-CN" sz="1200" b="1" kern="100">
                          <a:solidFill>
                            <a:schemeClr val="tx1"/>
                          </a:solidFill>
                          <a:latin typeface="微软雅黑"/>
                          <a:ea typeface="微软雅黑"/>
                        </a:rPr>
                        <a:t>累计</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200" b="1" kern="100">
                          <a:solidFill>
                            <a:schemeClr val="tx1"/>
                          </a:solidFill>
                          <a:latin typeface="微软雅黑"/>
                          <a:ea typeface="微软雅黑"/>
                        </a:rPr>
                        <a:t>当月</a:t>
                      </a:r>
                      <a:endParaRPr lang="zh-CN" sz="12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r>
              <a:tr h="213409">
                <a:tc>
                  <a:txBody>
                    <a:bodyPr/>
                    <a:lstStyle/>
                    <a:p>
                      <a:pPr algn="ctr">
                        <a:spcAft>
                          <a:spcPts val="0"/>
                        </a:spcAft>
                      </a:pPr>
                      <a:r>
                        <a:rPr lang="zh-CN" sz="1200" b="0" kern="100">
                          <a:solidFill>
                            <a:schemeClr val="tx1"/>
                          </a:solidFill>
                          <a:latin typeface="微软雅黑"/>
                          <a:ea typeface="微软雅黑"/>
                        </a:rPr>
                        <a:t>甲</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200" b="0" kern="100">
                          <a:solidFill>
                            <a:schemeClr val="tx1"/>
                          </a:solidFill>
                          <a:latin typeface="微软雅黑"/>
                          <a:ea typeface="微软雅黑"/>
                        </a:rPr>
                        <a:t>乙</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200" b="0" kern="100">
                          <a:solidFill>
                            <a:schemeClr val="tx1"/>
                          </a:solidFill>
                          <a:latin typeface="微软雅黑"/>
                          <a:ea typeface="微软雅黑"/>
                        </a:rPr>
                        <a:t>丙</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200" b="0" kern="100">
                          <a:solidFill>
                            <a:schemeClr val="tx1"/>
                          </a:solidFill>
                          <a:latin typeface="微软雅黑"/>
                          <a:ea typeface="微软雅黑"/>
                        </a:rPr>
                        <a:t>丁</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1</a:t>
                      </a:r>
                      <a:endParaRPr lang="zh-CN" sz="1200" b="0" kern="100">
                        <a:solidFill>
                          <a:schemeClr val="tx1"/>
                        </a:solidFill>
                        <a:latin typeface="微软雅黑"/>
                        <a:ea typeface="微软雅黑"/>
                      </a:endParaRPr>
                    </a:p>
                  </a:txBody>
                  <a:tcPr marL="91428" marR="91428" marT="0" marB="0">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2</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3</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4</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5</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6</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7</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200" b="0" kern="100">
                          <a:solidFill>
                            <a:schemeClr val="tx1"/>
                          </a:solidFill>
                          <a:latin typeface="微软雅黑"/>
                          <a:ea typeface="微软雅黑"/>
                        </a:rPr>
                        <a:t>8</a:t>
                      </a:r>
                      <a:endParaRPr lang="zh-CN" sz="12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13409">
                <a:tc>
                  <a:txBody>
                    <a:bodyPr/>
                    <a:lstStyle/>
                    <a:p>
                      <a:pPr algn="ctr">
                        <a:spcAft>
                          <a:spcPts val="0"/>
                        </a:spcAft>
                      </a:pPr>
                      <a:r>
                        <a:rPr lang="zh-CN" sz="1200" kern="100">
                          <a:solidFill>
                            <a:schemeClr val="tx1"/>
                          </a:solidFill>
                          <a:latin typeface="微软雅黑"/>
                          <a:ea typeface="微软雅黑"/>
                        </a:rPr>
                        <a:t>合计</a:t>
                      </a:r>
                      <a:endParaRPr lang="zh-CN" sz="12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11">
                  <a:txBody>
                    <a:bodyPr/>
                    <a:lstStyle/>
                    <a:p>
                      <a:pPr algn="l">
                        <a:spcAft>
                          <a:spcPts val="0"/>
                        </a:spcAft>
                      </a:pPr>
                      <a:endParaRPr lang="zh-CN" sz="1200" kern="100">
                        <a:solidFill>
                          <a:schemeClr val="tx1"/>
                        </a:solidFill>
                        <a:latin typeface="微软雅黑"/>
                        <a:ea typeface="微软雅黑"/>
                      </a:endParaRPr>
                    </a:p>
                  </a:txBody>
                  <a:tcPr marL="91428" marR="91428" marT="0" marB="0">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noFill/>
                  </a:tcPr>
                </a:tc>
                <a:tc hMerge="1"/>
                <a:tc hMerge="1"/>
                <a:tc hMerge="1"/>
                <a:tc hMerge="1"/>
                <a:tc hMerge="1"/>
                <a:tc hMerge="1"/>
                <a:tc hMerge="1"/>
                <a:tc hMerge="1"/>
                <a:tc hMerge="1"/>
                <a:tc hMerge="1"/>
              </a:tr>
              <a:tr h="426819">
                <a:tc>
                  <a:txBody>
                    <a:bodyPr/>
                    <a:lstStyle/>
                    <a:p>
                      <a:pPr algn="just">
                        <a:spcAft>
                          <a:spcPts val="0"/>
                        </a:spcAft>
                      </a:pPr>
                      <a:r>
                        <a:rPr lang="en-US" sz="1200" kern="100">
                          <a:solidFill>
                            <a:schemeClr val="tx1"/>
                          </a:solidFill>
                          <a:latin typeface="微软雅黑"/>
                          <a:ea typeface="微软雅黑"/>
                        </a:rPr>
                        <a:t>**</a:t>
                      </a:r>
                      <a:r>
                        <a:rPr lang="zh-CN" sz="1200" kern="100">
                          <a:solidFill>
                            <a:schemeClr val="tx1"/>
                          </a:solidFill>
                          <a:latin typeface="微软雅黑"/>
                          <a:ea typeface="微软雅黑"/>
                        </a:rPr>
                        <a:t>实施企业</a:t>
                      </a:r>
                      <a:endParaRPr lang="zh-CN" sz="1200" kern="100">
                        <a:solidFill>
                          <a:schemeClr val="tx1"/>
                        </a:solidFill>
                        <a:latin typeface="微软雅黑"/>
                        <a:ea typeface="微软雅黑"/>
                      </a:endParaRPr>
                    </a:p>
                    <a:p>
                      <a:pPr algn="just">
                        <a:spcAft>
                          <a:spcPts val="0"/>
                        </a:spcAft>
                      </a:pPr>
                      <a:r>
                        <a:rPr lang="en-US" sz="1200" kern="100">
                          <a:solidFill>
                            <a:schemeClr val="tx1"/>
                          </a:solidFill>
                          <a:latin typeface="微软雅黑"/>
                          <a:ea typeface="微软雅黑"/>
                        </a:rPr>
                        <a:t>**</a:t>
                      </a:r>
                      <a:r>
                        <a:rPr lang="zh-CN" sz="1200" kern="100">
                          <a:solidFill>
                            <a:schemeClr val="tx1"/>
                          </a:solidFill>
                          <a:latin typeface="微软雅黑"/>
                          <a:ea typeface="微软雅黑"/>
                        </a:rPr>
                        <a:t>合作区</a:t>
                      </a:r>
                      <a:endParaRPr lang="zh-CN" sz="12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11">
                  <a:txBody>
                    <a:bodyPr/>
                    <a:lstStyle/>
                    <a:p>
                      <a:pPr algn="l">
                        <a:spcAft>
                          <a:spcPts val="0"/>
                        </a:spcAft>
                      </a:pPr>
                      <a:endParaRPr lang="zh-CN" sz="1200" kern="100">
                        <a:solidFill>
                          <a:schemeClr val="tx1"/>
                        </a:solidFill>
                        <a:latin typeface="微软雅黑"/>
                        <a:ea typeface="微软雅黑"/>
                      </a:endParaRPr>
                    </a:p>
                  </a:txBody>
                  <a:tcPr marL="91428" marR="91428" marT="0" marB="0">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hMerge="1"/>
                <a:tc hMerge="1"/>
                <a:tc hMerge="1"/>
                <a:tc hMerge="1"/>
                <a:tc hMerge="1"/>
                <a:tc hMerge="1"/>
                <a:tc hMerge="1"/>
                <a:tc hMerge="1"/>
                <a:tc hMerge="1"/>
                <a:tc hMerge="1"/>
              </a:tr>
            </a:tbl>
          </a:graphicData>
        </a:graphic>
      </p:graphicFrame>
      <p:grpSp>
        <p:nvGrpSpPr>
          <p:cNvPr id="30" name="组合 29"/>
          <p:cNvGrpSpPr/>
          <p:nvPr/>
        </p:nvGrpSpPr>
        <p:grpSpPr>
          <a:xfrm>
            <a:off x="423933" y="4150041"/>
            <a:ext cx="11391852" cy="2523850"/>
            <a:chOff x="344488" y="3976635"/>
            <a:chExt cx="9257084" cy="2523266"/>
          </a:xfrm>
        </p:grpSpPr>
        <p:sp>
          <p:nvSpPr>
            <p:cNvPr id="10" name="TextBox 9"/>
            <p:cNvSpPr txBox="1"/>
            <p:nvPr/>
          </p:nvSpPr>
          <p:spPr>
            <a:xfrm>
              <a:off x="344488" y="3976635"/>
              <a:ext cx="9257084" cy="553870"/>
            </a:xfrm>
            <a:prstGeom prst="rect">
              <a:avLst/>
            </a:prstGeom>
            <a:noFill/>
            <a:ln>
              <a:noFill/>
            </a:ln>
          </p:spPr>
          <p:txBody>
            <a:bodyPr wrap="square">
              <a:spAutoFit/>
            </a:bodyPr>
            <a:lstStyle/>
            <a:p>
              <a:r>
                <a:rPr lang="zh-CN" sz="1500" b="1">
                  <a:latin typeface="微软雅黑"/>
                  <a:ea typeface="微软雅黑"/>
                </a:rPr>
                <a:t>所在国家（地区）</a:t>
              </a:r>
              <a:r>
                <a:rPr lang="zh-CN" sz="1500">
                  <a:latin typeface="微软雅黑"/>
                  <a:ea typeface="微软雅黑"/>
                </a:rPr>
                <a:t>：指合作区所在的国家（地区）         </a:t>
              </a:r>
              <a:r>
                <a:rPr lang="zh-CN" sz="1500" b="1">
                  <a:latin typeface="微软雅黑"/>
                  <a:ea typeface="微软雅黑"/>
                </a:rPr>
                <a:t>现有合作区面积：</a:t>
              </a:r>
              <a:r>
                <a:rPr lang="zh-CN" sz="1500">
                  <a:latin typeface="微软雅黑"/>
                  <a:ea typeface="微软雅黑"/>
                </a:rPr>
                <a:t>已取得完备法律手续的土地面积。</a:t>
              </a:r>
              <a:endParaRPr lang="zh-CN" sz="1500">
                <a:latin typeface="微软雅黑"/>
                <a:ea typeface="微软雅黑"/>
              </a:endParaRPr>
            </a:p>
            <a:p>
              <a:endParaRPr lang="zh-CN" sz="1500">
                <a:latin typeface="微软雅黑"/>
                <a:ea typeface="微软雅黑"/>
              </a:endParaRPr>
            </a:p>
          </p:txBody>
        </p:sp>
        <p:sp>
          <p:nvSpPr>
            <p:cNvPr id="11" name="TextBox 10"/>
            <p:cNvSpPr txBox="1"/>
            <p:nvPr/>
          </p:nvSpPr>
          <p:spPr>
            <a:xfrm>
              <a:off x="344488" y="4281270"/>
              <a:ext cx="9257084" cy="323090"/>
            </a:xfrm>
            <a:prstGeom prst="rect">
              <a:avLst/>
            </a:prstGeom>
            <a:noFill/>
            <a:ln>
              <a:noFill/>
            </a:ln>
          </p:spPr>
          <p:txBody>
            <a:bodyPr wrap="square">
              <a:spAutoFit/>
            </a:bodyPr>
            <a:lstStyle/>
            <a:p>
              <a:r>
                <a:rPr lang="zh-CN" sz="1500" b="1">
                  <a:latin typeface="微软雅黑"/>
                  <a:ea typeface="微软雅黑"/>
                </a:rPr>
                <a:t>设立时间：</a:t>
              </a:r>
              <a:r>
                <a:rPr lang="zh-CN" sz="1500">
                  <a:latin typeface="微软雅黑"/>
                  <a:ea typeface="微软雅黑"/>
                </a:rPr>
                <a:t>指合作区实施企业在境外设立建区企业的注册时间</a:t>
              </a:r>
              <a:endParaRPr lang="zh-CN" sz="1500">
                <a:latin typeface="微软雅黑"/>
                <a:ea typeface="微软雅黑"/>
              </a:endParaRPr>
            </a:p>
          </p:txBody>
        </p:sp>
        <p:sp>
          <p:nvSpPr>
            <p:cNvPr id="12" name="TextBox 11"/>
            <p:cNvSpPr txBox="1"/>
            <p:nvPr/>
          </p:nvSpPr>
          <p:spPr>
            <a:xfrm>
              <a:off x="344488" y="4585905"/>
              <a:ext cx="9257084" cy="323090"/>
            </a:xfrm>
            <a:prstGeom prst="rect">
              <a:avLst/>
            </a:prstGeom>
            <a:noFill/>
            <a:ln>
              <a:noFill/>
            </a:ln>
          </p:spPr>
          <p:txBody>
            <a:bodyPr wrap="square">
              <a:spAutoFit/>
            </a:bodyPr>
            <a:lstStyle/>
            <a:p>
              <a:r>
                <a:rPr lang="zh-CN" sz="1500" b="1">
                  <a:latin typeface="微软雅黑"/>
                  <a:ea typeface="微软雅黑"/>
                </a:rPr>
                <a:t>合作区类型：</a:t>
              </a:r>
              <a:r>
                <a:rPr lang="zh-CN" sz="1500">
                  <a:latin typeface="微软雅黑"/>
                  <a:ea typeface="微软雅黑"/>
                </a:rPr>
                <a:t>加工制造型、资源利用型、农业产业型、商贸物流型、科技研发型、其他类型</a:t>
              </a:r>
              <a:endParaRPr lang="zh-CN" sz="1500">
                <a:latin typeface="微软雅黑"/>
                <a:ea typeface="微软雅黑"/>
              </a:endParaRPr>
            </a:p>
          </p:txBody>
        </p:sp>
        <p:sp>
          <p:nvSpPr>
            <p:cNvPr id="14" name="TextBox 13"/>
            <p:cNvSpPr txBox="1"/>
            <p:nvPr/>
          </p:nvSpPr>
          <p:spPr>
            <a:xfrm>
              <a:off x="344488" y="4890540"/>
              <a:ext cx="9257084" cy="323090"/>
            </a:xfrm>
            <a:prstGeom prst="rect">
              <a:avLst/>
            </a:prstGeom>
            <a:noFill/>
            <a:ln>
              <a:noFill/>
            </a:ln>
          </p:spPr>
          <p:txBody>
            <a:bodyPr wrap="square">
              <a:spAutoFit/>
            </a:bodyPr>
            <a:lstStyle/>
            <a:p>
              <a:r>
                <a:rPr lang="zh-CN" sz="1500" b="1">
                  <a:latin typeface="微软雅黑"/>
                  <a:ea typeface="微软雅黑"/>
                </a:rPr>
                <a:t>合作区土地使用年限：</a:t>
              </a:r>
              <a:r>
                <a:rPr lang="zh-CN" sz="1500">
                  <a:latin typeface="微软雅黑"/>
                  <a:ea typeface="微软雅黑"/>
                </a:rPr>
                <a:t>已取得完备法律手续的土地剩余使用年限。</a:t>
              </a:r>
              <a:endParaRPr lang="zh-CN" sz="1500">
                <a:latin typeface="微软雅黑"/>
                <a:ea typeface="微软雅黑"/>
              </a:endParaRPr>
            </a:p>
          </p:txBody>
        </p:sp>
        <p:sp>
          <p:nvSpPr>
            <p:cNvPr id="15" name="TextBox 14"/>
            <p:cNvSpPr txBox="1"/>
            <p:nvPr/>
          </p:nvSpPr>
          <p:spPr>
            <a:xfrm>
              <a:off x="344488" y="5715253"/>
              <a:ext cx="9257084" cy="784648"/>
            </a:xfrm>
            <a:prstGeom prst="rect">
              <a:avLst/>
            </a:prstGeom>
            <a:noFill/>
            <a:ln>
              <a:noFill/>
            </a:ln>
          </p:spPr>
          <p:txBody>
            <a:bodyPr wrap="square">
              <a:spAutoFit/>
            </a:bodyPr>
            <a:lstStyle/>
            <a:p>
              <a:r>
                <a:rPr lang="zh-CN" sz="1500" b="1">
                  <a:latin typeface="微软雅黑"/>
                  <a:ea typeface="微软雅黑"/>
                </a:rPr>
                <a:t>建区企业基础设施建设投资额：</a:t>
              </a:r>
              <a:r>
                <a:rPr lang="zh-CN" sz="1500">
                  <a:latin typeface="微软雅黑"/>
                  <a:ea typeface="微软雅黑"/>
                </a:rPr>
                <a:t>指建区企业报告期（累计、当年、当月）用于合作区基础设施建设的费用，包括：</a:t>
              </a:r>
              <a:endParaRPr lang="en-US" sz="1500">
                <a:latin typeface="微软雅黑"/>
                <a:ea typeface="微软雅黑"/>
              </a:endParaRPr>
            </a:p>
            <a:p>
              <a:r>
                <a:rPr lang="zh-CN" sz="1500">
                  <a:latin typeface="微软雅黑"/>
                  <a:ea typeface="微软雅黑"/>
                </a:rPr>
                <a:t>区内建设用地的购置费或租赁费、办公场所的购建费；区内土地平整、水、电、气、道路、通讯、热力和污水处理等基础设施建设费；为入区企业提供公共服务的配套用房建设费。该项投资额属于建区企业投资额的一部分。</a:t>
              </a:r>
              <a:endParaRPr lang="zh-CN" sz="1500">
                <a:latin typeface="微软雅黑"/>
                <a:ea typeface="微软雅黑"/>
              </a:endParaRPr>
            </a:p>
          </p:txBody>
        </p:sp>
        <p:sp>
          <p:nvSpPr>
            <p:cNvPr id="16" name="TextBox 15"/>
            <p:cNvSpPr txBox="1"/>
            <p:nvPr/>
          </p:nvSpPr>
          <p:spPr>
            <a:xfrm>
              <a:off x="344488" y="5195175"/>
              <a:ext cx="8928992" cy="553870"/>
            </a:xfrm>
            <a:prstGeom prst="rect">
              <a:avLst/>
            </a:prstGeom>
            <a:noFill/>
            <a:ln>
              <a:noFill/>
            </a:ln>
          </p:spPr>
          <p:txBody>
            <a:bodyPr wrap="square">
              <a:spAutoFit/>
            </a:bodyPr>
            <a:lstStyle/>
            <a:p>
              <a:r>
                <a:rPr lang="zh-CN" sz="1500" b="1">
                  <a:latin typeface="微软雅黑"/>
                  <a:ea typeface="微软雅黑"/>
                </a:rPr>
                <a:t>建区企业投资额：</a:t>
              </a:r>
              <a:r>
                <a:rPr lang="zh-CN" sz="1500">
                  <a:latin typeface="微软雅黑"/>
                  <a:ea typeface="微软雅黑"/>
                </a:rPr>
                <a:t>指建区企业报告期（累计、当年、当月）为完成合作区建设所投入的所有资金总额，包括通过各种融资渠道（含自有资金、境内外银行贷款等）投入的资金总额。</a:t>
              </a:r>
              <a:endParaRPr lang="zh-CN" sz="1500">
                <a:latin typeface="微软雅黑"/>
                <a:ea typeface="微软雅黑"/>
              </a:endParaRPr>
            </a:p>
          </p:txBody>
        </p:sp>
        <p:grpSp>
          <p:nvGrpSpPr>
            <p:cNvPr id="27" name="组合 26"/>
            <p:cNvGrpSpPr/>
            <p:nvPr/>
          </p:nvGrpSpPr>
          <p:grpSpPr>
            <a:xfrm>
              <a:off x="416495" y="3976635"/>
              <a:ext cx="8856985" cy="2476701"/>
              <a:chOff x="416495" y="3976635"/>
              <a:chExt cx="8856985" cy="2476701"/>
            </a:xfrm>
          </p:grpSpPr>
          <p:cxnSp>
            <p:nvCxnSpPr>
              <p:cNvPr id="18" name="直接连接符 17"/>
              <p:cNvCxnSpPr/>
              <p:nvPr/>
            </p:nvCxnSpPr>
            <p:spPr>
              <a:xfrm>
                <a:off x="416496" y="4271888"/>
                <a:ext cx="4811513" cy="0"/>
              </a:xfrm>
              <a:prstGeom prst="line">
                <a:avLst/>
              </a:prstGeom>
              <a:ln w="12700" cap="rnd">
                <a:solidFill>
                  <a:schemeClr val="accent1">
                    <a:shade val="95000"/>
                  </a:schemeClr>
                </a:solidFill>
                <a:prstDash val="solid"/>
                <a:round/>
                <a:headEnd type="oval" w="sm" len="sm"/>
                <a:tailEnd type="oval" w="sm" len="sm"/>
              </a:ln>
            </p:spPr>
          </p:cxnSp>
          <p:cxnSp>
            <p:nvCxnSpPr>
              <p:cNvPr id="20" name="直接连接符 19"/>
              <p:cNvCxnSpPr/>
              <p:nvPr/>
            </p:nvCxnSpPr>
            <p:spPr>
              <a:xfrm>
                <a:off x="416496" y="4581128"/>
                <a:ext cx="4811513" cy="0"/>
              </a:xfrm>
              <a:prstGeom prst="line">
                <a:avLst/>
              </a:prstGeom>
              <a:ln w="12700" cap="rnd">
                <a:solidFill>
                  <a:schemeClr val="accent1">
                    <a:shade val="95000"/>
                  </a:schemeClr>
                </a:solidFill>
                <a:prstDash val="solid"/>
                <a:round/>
                <a:headEnd type="oval" w="sm" len="sm"/>
                <a:tailEnd type="oval" w="sm" len="sm"/>
              </a:ln>
            </p:spPr>
          </p:cxnSp>
          <p:cxnSp>
            <p:nvCxnSpPr>
              <p:cNvPr id="21" name="直接连接符 20"/>
              <p:cNvCxnSpPr/>
              <p:nvPr/>
            </p:nvCxnSpPr>
            <p:spPr>
              <a:xfrm>
                <a:off x="416496" y="4869160"/>
                <a:ext cx="7344816" cy="21380"/>
              </a:xfrm>
              <a:prstGeom prst="line">
                <a:avLst/>
              </a:prstGeom>
              <a:ln w="12700" cap="rnd">
                <a:solidFill>
                  <a:schemeClr val="accent1">
                    <a:shade val="95000"/>
                  </a:schemeClr>
                </a:solidFill>
                <a:prstDash val="solid"/>
                <a:round/>
                <a:headEnd type="oval" w="sm" len="sm"/>
                <a:tailEnd type="oval" w="sm" len="sm"/>
              </a:ln>
            </p:spPr>
          </p:cxnSp>
          <p:cxnSp>
            <p:nvCxnSpPr>
              <p:cNvPr id="22" name="直接连接符 21"/>
              <p:cNvCxnSpPr/>
              <p:nvPr/>
            </p:nvCxnSpPr>
            <p:spPr>
              <a:xfrm>
                <a:off x="416496" y="5178400"/>
                <a:ext cx="7357516" cy="0"/>
              </a:xfrm>
              <a:prstGeom prst="line">
                <a:avLst/>
              </a:prstGeom>
              <a:ln w="12700" cap="rnd">
                <a:solidFill>
                  <a:schemeClr val="accent1">
                    <a:shade val="95000"/>
                  </a:schemeClr>
                </a:solidFill>
                <a:prstDash val="solid"/>
                <a:round/>
                <a:headEnd type="oval" w="sm" len="sm"/>
                <a:tailEnd type="oval" w="sm" len="sm"/>
              </a:ln>
            </p:spPr>
          </p:cxnSp>
          <p:cxnSp>
            <p:nvCxnSpPr>
              <p:cNvPr id="23" name="直接连接符 22"/>
              <p:cNvCxnSpPr/>
              <p:nvPr/>
            </p:nvCxnSpPr>
            <p:spPr>
              <a:xfrm>
                <a:off x="416496" y="5733257"/>
                <a:ext cx="8856984" cy="0"/>
              </a:xfrm>
              <a:prstGeom prst="line">
                <a:avLst/>
              </a:prstGeom>
              <a:ln w="12700" cap="rnd">
                <a:solidFill>
                  <a:schemeClr val="accent1">
                    <a:shade val="95000"/>
                  </a:schemeClr>
                </a:solidFill>
                <a:prstDash val="solid"/>
                <a:round/>
                <a:headEnd type="oval" w="sm" len="sm"/>
                <a:tailEnd type="oval" w="sm" len="sm"/>
              </a:ln>
            </p:spPr>
          </p:cxnSp>
          <p:cxnSp>
            <p:nvCxnSpPr>
              <p:cNvPr id="32" name="直接连接符 31"/>
              <p:cNvCxnSpPr/>
              <p:nvPr/>
            </p:nvCxnSpPr>
            <p:spPr>
              <a:xfrm>
                <a:off x="416496" y="6453336"/>
                <a:ext cx="8856984" cy="0"/>
              </a:xfrm>
              <a:prstGeom prst="line">
                <a:avLst/>
              </a:prstGeom>
              <a:ln w="12700" cap="rnd">
                <a:solidFill>
                  <a:schemeClr val="accent1">
                    <a:shade val="95000"/>
                  </a:schemeClr>
                </a:solidFill>
                <a:prstDash val="solid"/>
                <a:round/>
                <a:headEnd type="oval" w="sm" len="sm"/>
                <a:tailEnd type="oval" w="sm" len="sm"/>
              </a:ln>
            </p:spPr>
          </p:cxnSp>
          <p:cxnSp>
            <p:nvCxnSpPr>
              <p:cNvPr id="33" name="直接连接符 32"/>
              <p:cNvCxnSpPr/>
              <p:nvPr/>
            </p:nvCxnSpPr>
            <p:spPr>
              <a:xfrm>
                <a:off x="416495" y="3976635"/>
                <a:ext cx="4811513" cy="0"/>
              </a:xfrm>
              <a:prstGeom prst="line">
                <a:avLst/>
              </a:prstGeom>
              <a:ln w="12700" cap="rnd">
                <a:solidFill>
                  <a:schemeClr val="accent1">
                    <a:shade val="95000"/>
                  </a:schemeClr>
                </a:solidFill>
                <a:prstDash val="solid"/>
                <a:round/>
                <a:headEnd type="oval" w="sm" len="sm"/>
                <a:tailEnd type="oval" w="sm" len="sm"/>
              </a:ln>
            </p:spPr>
          </p:cxnSp>
        </p:grpSp>
        <p:cxnSp>
          <p:nvCxnSpPr>
            <p:cNvPr id="29" name="直接连接符 28"/>
            <p:cNvCxnSpPr/>
            <p:nvPr/>
          </p:nvCxnSpPr>
          <p:spPr>
            <a:xfrm>
              <a:off x="416496" y="3976635"/>
              <a:ext cx="0" cy="2476701"/>
            </a:xfrm>
            <a:prstGeom prst="line">
              <a:avLst/>
            </a:prstGeom>
            <a:ln w="19050" cmpd="dbl">
              <a:solidFill>
                <a:srgbClr val="990000"/>
              </a:solidFill>
              <a:prstDash val="solid"/>
            </a:ln>
          </p:spPr>
        </p:cxnSp>
      </p:grpSp>
      <p:sp>
        <p:nvSpPr>
          <p:cNvPr id="25" name="文本占位符 6"/>
          <p:cNvSpPr txBox="1"/>
          <p:nvPr/>
        </p:nvSpPr>
        <p:spPr>
          <a:xfrm>
            <a:off x="667694" y="980848"/>
            <a:ext cx="10855176" cy="432890"/>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r>
              <a:rPr lang="zh-CN">
                <a:solidFill>
                  <a:srgbClr val="000000"/>
                </a:solidFill>
              </a:rPr>
              <a:t>境外经贸合作区的统计</a:t>
            </a:r>
            <a:r>
              <a:rPr lang="zh-CN">
                <a:solidFill>
                  <a:srgbClr val="000000"/>
                </a:solidFill>
              </a:rPr>
              <a:t>范围</a:t>
            </a:r>
            <a:r>
              <a:rPr lang="en-US">
                <a:solidFill>
                  <a:srgbClr val="000000"/>
                </a:solidFill>
              </a:rPr>
              <a:t>99</a:t>
            </a:r>
            <a:r>
              <a:rPr lang="zh-CN">
                <a:solidFill>
                  <a:srgbClr val="000000"/>
                </a:solidFill>
              </a:rPr>
              <a:t>家</a:t>
            </a:r>
            <a:r>
              <a:rPr lang="zh-CN">
                <a:solidFill>
                  <a:srgbClr val="000000"/>
                </a:solidFill>
              </a:rPr>
              <a:t>境外经贸合作</a:t>
            </a:r>
            <a:r>
              <a:rPr lang="zh-CN">
                <a:solidFill>
                  <a:srgbClr val="000000"/>
                </a:solidFill>
              </a:rPr>
              <a:t>区，</a:t>
            </a:r>
            <a:r>
              <a:rPr lang="zh-CN">
                <a:solidFill>
                  <a:srgbClr val="FF0000"/>
                </a:solidFill>
              </a:rPr>
              <a:t>广东</a:t>
            </a:r>
            <a:r>
              <a:rPr lang="en-US">
                <a:solidFill>
                  <a:srgbClr val="FF0000"/>
                </a:solidFill>
              </a:rPr>
              <a:t>5</a:t>
            </a:r>
            <a:r>
              <a:rPr lang="zh-CN">
                <a:solidFill>
                  <a:srgbClr val="FF0000"/>
                </a:solidFill>
              </a:rPr>
              <a:t>家</a:t>
            </a:r>
            <a:r>
              <a:rPr lang="zh-CN">
                <a:solidFill>
                  <a:srgbClr val="FF0000"/>
                </a:solidFill>
              </a:rPr>
              <a:t>！（</a:t>
            </a:r>
            <a:r>
              <a:rPr lang="zh-CN">
                <a:solidFill>
                  <a:srgbClr val="FF0000"/>
                </a:solidFill>
              </a:rPr>
              <a:t>尼日利亚广东经贸合作区</a:t>
            </a:r>
            <a:r>
              <a:rPr lang="zh-CN">
                <a:solidFill>
                  <a:srgbClr val="FF0000"/>
                </a:solidFill>
              </a:rPr>
              <a:t>、越南</a:t>
            </a:r>
            <a:r>
              <a:rPr lang="zh-CN">
                <a:solidFill>
                  <a:srgbClr val="FF0000"/>
                </a:solidFill>
              </a:rPr>
              <a:t>中国（海防深圳）经贸合作区）</a:t>
            </a:r>
            <a:endParaRPr lang="zh-CN">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700378" y="1052988"/>
          <a:ext cx="10623034" cy="2088717"/>
        </p:xfrm>
        <a:graphic>
          <a:graphicData uri="http://schemas.openxmlformats.org/drawingml/2006/table">
            <a:tbl>
              <a:tblPr firstRow="1" firstCol="1" bandRow="1">
                <a:tableStyleId>{5C22544A-7EE6-4342-B048-85BDC9FD1C3A}</a:tableStyleId>
              </a:tblPr>
              <a:tblGrid>
                <a:gridCol w="915517"/>
                <a:gridCol w="1485172"/>
                <a:gridCol w="800230"/>
                <a:gridCol w="600170"/>
                <a:gridCol w="1000284"/>
                <a:gridCol w="1000284"/>
                <a:gridCol w="800230"/>
                <a:gridCol w="1000284"/>
                <a:gridCol w="800230"/>
                <a:gridCol w="800230"/>
                <a:gridCol w="1420403"/>
              </a:tblGrid>
              <a:tr h="318804">
                <a:tc gridSpan="11">
                  <a:txBody>
                    <a:bodyPr/>
                    <a:lstStyle/>
                    <a:p>
                      <a:pPr algn="l">
                        <a:spcAft>
                          <a:spcPts val="0"/>
                        </a:spcAft>
                      </a:pPr>
                      <a:r>
                        <a:rPr lang="zh-CN" sz="1400" kern="100">
                          <a:solidFill>
                            <a:schemeClr val="tx1"/>
                          </a:solidFill>
                          <a:latin typeface="微软雅黑"/>
                          <a:ea typeface="微软雅黑"/>
                        </a:rPr>
                        <a:t>续表</a:t>
                      </a:r>
                      <a:endParaRPr lang="zh-CN" sz="1400" kern="100">
                        <a:solidFill>
                          <a:schemeClr val="tx1"/>
                        </a:solidFill>
                        <a:latin typeface="微软雅黑"/>
                        <a:ea typeface="微软雅黑"/>
                      </a:endParaRPr>
                    </a:p>
                  </a:txBody>
                  <a:tcPr marL="91428" marR="91428" marT="0" marB="0" anchor="ctr">
                    <a:lnL>
                      <a:noFill/>
                    </a:lnL>
                    <a:lnR>
                      <a:noFill/>
                    </a:lnR>
                    <a:lnT>
                      <a:noFill/>
                    </a:lnT>
                    <a:lnB w="12700" cap="flat" cmpd="sng">
                      <a:solidFill>
                        <a:schemeClr val="tx1"/>
                      </a:solidFill>
                      <a:prstDash val="solid"/>
                      <a:round/>
                      <a:headEnd type="none" w="med" len="med"/>
                      <a:tailEnd type="none" w="med" len="med"/>
                    </a:lnB>
                    <a:lnTlToBr>
                      <a:noFill/>
                    </a:lnTlToBr>
                    <a:lnBlToTr>
                      <a:noFill/>
                    </a:lnBlToTr>
                    <a:noFill/>
                  </a:tcPr>
                </a:tc>
                <a:tc hMerge="1"/>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c hMerge="1">
                  <a:tcPr marL="68580" marR="68580"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noFill/>
                  </a:tcPr>
                </a:tc>
                <a:tc hMerge="1"/>
              </a:tr>
              <a:tr h="557906">
                <a:tc gridSpan="3">
                  <a:txBody>
                    <a:bodyPr/>
                    <a:lstStyle/>
                    <a:p>
                      <a:pPr algn="ctr">
                        <a:spcAft>
                          <a:spcPts val="0"/>
                        </a:spcAft>
                      </a:pPr>
                      <a:r>
                        <a:rPr lang="zh-CN" sz="1400" b="1" kern="100">
                          <a:solidFill>
                            <a:schemeClr val="tx1"/>
                          </a:solidFill>
                          <a:latin typeface="微软雅黑"/>
                          <a:ea typeface="微软雅黑"/>
                        </a:rPr>
                        <a:t>入区企业投资额</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hMerge="1"/>
                <a:tc gridSpan="2">
                  <a:txBody>
                    <a:bodyPr/>
                    <a:lstStyle/>
                    <a:p>
                      <a:pPr algn="ctr">
                        <a:spcAft>
                          <a:spcPts val="0"/>
                        </a:spcAft>
                      </a:pPr>
                      <a:r>
                        <a:rPr lang="zh-CN" sz="1400" b="1" kern="100">
                          <a:solidFill>
                            <a:schemeClr val="tx1"/>
                          </a:solidFill>
                          <a:latin typeface="微软雅黑"/>
                          <a:ea typeface="微软雅黑"/>
                        </a:rPr>
                        <a:t>月末入区</a:t>
                      </a:r>
                      <a:endParaRPr lang="zh-CN"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企业个数</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gridSpan="2">
                  <a:txBody>
                    <a:bodyPr/>
                    <a:lstStyle/>
                    <a:p>
                      <a:pPr algn="ctr">
                        <a:spcAft>
                          <a:spcPts val="0"/>
                        </a:spcAft>
                      </a:pPr>
                      <a:r>
                        <a:rPr lang="zh-CN" sz="1400" b="1" kern="100">
                          <a:solidFill>
                            <a:schemeClr val="tx1"/>
                          </a:solidFill>
                          <a:latin typeface="微软雅黑"/>
                          <a:ea typeface="微软雅黑"/>
                        </a:rPr>
                        <a:t>合作区总产值</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gridSpan="2">
                  <a:txBody>
                    <a:bodyPr/>
                    <a:lstStyle/>
                    <a:p>
                      <a:pPr algn="ctr">
                        <a:spcAft>
                          <a:spcPts val="0"/>
                        </a:spcAft>
                      </a:pPr>
                      <a:r>
                        <a:rPr lang="zh-CN" sz="1400" b="1" kern="100">
                          <a:solidFill>
                            <a:schemeClr val="tx1"/>
                          </a:solidFill>
                          <a:latin typeface="微软雅黑"/>
                          <a:ea typeface="微软雅黑"/>
                        </a:rPr>
                        <a:t>上缴东道国</a:t>
                      </a:r>
                      <a:endParaRPr lang="zh-CN"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各种税费总额</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gridSpan="2">
                  <a:txBody>
                    <a:bodyPr/>
                    <a:lstStyle/>
                    <a:p>
                      <a:pPr algn="ctr">
                        <a:spcAft>
                          <a:spcPts val="0"/>
                        </a:spcAft>
                      </a:pPr>
                      <a:r>
                        <a:rPr lang="zh-CN" sz="1400" b="1" kern="100">
                          <a:solidFill>
                            <a:schemeClr val="tx1"/>
                          </a:solidFill>
                          <a:latin typeface="微软雅黑"/>
                          <a:ea typeface="微软雅黑"/>
                        </a:rPr>
                        <a:t>从业人员</a:t>
                      </a:r>
                      <a:endParaRPr lang="zh-CN"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期末人数</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r>
              <a:tr h="282208">
                <a:tc rowSpan="2">
                  <a:txBody>
                    <a:bodyPr/>
                    <a:lstStyle/>
                    <a:p>
                      <a:pPr algn="ctr">
                        <a:spcAft>
                          <a:spcPts val="0"/>
                        </a:spcAft>
                      </a:pPr>
                      <a:r>
                        <a:rPr lang="zh-CN" sz="1400" b="1" kern="100">
                          <a:solidFill>
                            <a:schemeClr val="tx1"/>
                          </a:solidFill>
                          <a:latin typeface="微软雅黑"/>
                          <a:ea typeface="微软雅黑"/>
                        </a:rPr>
                        <a:t>累计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gridSpan="2">
                  <a:txBody>
                    <a:bodyPr/>
                    <a:lstStyle/>
                    <a:p>
                      <a:pPr algn="ctr">
                        <a:spcAft>
                          <a:spcPts val="0"/>
                        </a:spcAft>
                      </a:pPr>
                      <a:r>
                        <a:rPr lang="zh-CN" sz="1400" b="1" kern="100">
                          <a:solidFill>
                            <a:schemeClr val="tx1"/>
                          </a:solidFill>
                          <a:latin typeface="微软雅黑"/>
                          <a:ea typeface="微软雅黑"/>
                        </a:rPr>
                        <a:t>其中</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c rowSpan="2">
                  <a:txBody>
                    <a:bodyPr/>
                    <a:lstStyle/>
                    <a:p>
                      <a:pPr algn="ctr">
                        <a:spcAft>
                          <a:spcPts val="0"/>
                        </a:spcAft>
                      </a:pPr>
                      <a:r>
                        <a:rPr lang="zh-CN" sz="1400" b="1" kern="100">
                          <a:solidFill>
                            <a:schemeClr val="tx1"/>
                          </a:solidFill>
                          <a:latin typeface="微软雅黑"/>
                          <a:ea typeface="微软雅黑"/>
                        </a:rPr>
                        <a:t>合计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zh-CN" sz="1400" b="1" kern="100">
                          <a:solidFill>
                            <a:schemeClr val="tx1"/>
                          </a:solidFill>
                          <a:latin typeface="微软雅黑"/>
                          <a:ea typeface="微软雅黑"/>
                        </a:rPr>
                        <a:t>其中：中资控股企业</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en-US" sz="1400" b="1" kern="100">
                          <a:solidFill>
                            <a:schemeClr val="tx1"/>
                          </a:solidFill>
                          <a:latin typeface="微软雅黑"/>
                          <a:ea typeface="微软雅黑"/>
                        </a:rPr>
                        <a:t>1-</a:t>
                      </a:r>
                      <a:r>
                        <a:rPr lang="zh-CN" sz="1400" b="1" kern="100">
                          <a:solidFill>
                            <a:schemeClr val="tx1"/>
                          </a:solidFill>
                          <a:latin typeface="微软雅黑"/>
                          <a:ea typeface="微软雅黑"/>
                        </a:rPr>
                        <a:t>月</a:t>
                      </a:r>
                      <a:endParaRPr lang="zh-CN"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累计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zh-CN" sz="1400" b="1" kern="100">
                          <a:solidFill>
                            <a:schemeClr val="tx1"/>
                          </a:solidFill>
                          <a:latin typeface="微软雅黑"/>
                          <a:ea typeface="微软雅黑"/>
                        </a:rPr>
                        <a:t>当月</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en-US" sz="1400" b="1" kern="100">
                          <a:solidFill>
                            <a:schemeClr val="tx1"/>
                          </a:solidFill>
                          <a:latin typeface="微软雅黑"/>
                          <a:ea typeface="微软雅黑"/>
                        </a:rPr>
                        <a:t>1-</a:t>
                      </a:r>
                      <a:r>
                        <a:rPr lang="zh-CN" sz="1400" b="1" kern="100">
                          <a:solidFill>
                            <a:schemeClr val="tx1"/>
                          </a:solidFill>
                          <a:latin typeface="微软雅黑"/>
                          <a:ea typeface="微软雅黑"/>
                        </a:rPr>
                        <a:t>月</a:t>
                      </a:r>
                      <a:r>
                        <a:rPr lang="zh-CN" sz="1400" b="1" kern="100">
                          <a:solidFill>
                            <a:schemeClr val="tx1"/>
                          </a:solidFill>
                          <a:latin typeface="微软雅黑"/>
                          <a:ea typeface="微软雅黑"/>
                        </a:rPr>
                        <a:t>累计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zh-CN" sz="1400" b="1" kern="100">
                          <a:solidFill>
                            <a:schemeClr val="tx1"/>
                          </a:solidFill>
                          <a:latin typeface="微软雅黑"/>
                          <a:ea typeface="微软雅黑"/>
                        </a:rPr>
                        <a:t>当月</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zh-CN" sz="1400" b="1" kern="100">
                          <a:solidFill>
                            <a:schemeClr val="tx1"/>
                          </a:solidFill>
                          <a:latin typeface="微软雅黑"/>
                          <a:ea typeface="微软雅黑"/>
                        </a:rPr>
                        <a:t>合计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rowSpan="2">
                  <a:txBody>
                    <a:bodyPr/>
                    <a:lstStyle/>
                    <a:p>
                      <a:pPr algn="ctr">
                        <a:spcAft>
                          <a:spcPts val="0"/>
                        </a:spcAft>
                      </a:pPr>
                      <a:r>
                        <a:rPr lang="zh-CN" sz="1400" b="1" kern="100">
                          <a:solidFill>
                            <a:schemeClr val="tx1"/>
                          </a:solidFill>
                          <a:latin typeface="微软雅黑"/>
                          <a:ea typeface="微软雅黑"/>
                        </a:rPr>
                        <a:t>其中：</a:t>
                      </a:r>
                      <a:endParaRPr lang="zh-CN" sz="1400" b="1" kern="100">
                        <a:solidFill>
                          <a:schemeClr val="tx1"/>
                        </a:solidFill>
                        <a:latin typeface="微软雅黑"/>
                        <a:ea typeface="微软雅黑"/>
                      </a:endParaRPr>
                    </a:p>
                    <a:p>
                      <a:pPr algn="ctr">
                        <a:spcAft>
                          <a:spcPts val="0"/>
                        </a:spcAft>
                      </a:pPr>
                      <a:r>
                        <a:rPr lang="zh-CN" sz="1400" b="1" kern="100">
                          <a:solidFill>
                            <a:schemeClr val="tx1"/>
                          </a:solidFill>
                          <a:latin typeface="微软雅黑"/>
                          <a:ea typeface="微软雅黑"/>
                        </a:rPr>
                        <a:t>外籍人员</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r>
              <a:tr h="426254">
                <a:tc vMerge="1"/>
                <a:tc>
                  <a:txBody>
                    <a:bodyPr/>
                    <a:lstStyle/>
                    <a:p>
                      <a:pPr algn="ctr">
                        <a:spcAft>
                          <a:spcPts val="0"/>
                        </a:spcAft>
                      </a:pPr>
                      <a:r>
                        <a:rPr lang="en-US" sz="1400" b="1" kern="100">
                          <a:solidFill>
                            <a:schemeClr val="tx1"/>
                          </a:solidFill>
                          <a:latin typeface="微软雅黑"/>
                          <a:ea typeface="微软雅黑"/>
                        </a:rPr>
                        <a:t>1-</a:t>
                      </a:r>
                      <a:r>
                        <a:rPr lang="zh-CN" sz="1400" b="1" kern="100">
                          <a:solidFill>
                            <a:schemeClr val="tx1"/>
                          </a:solidFill>
                          <a:latin typeface="微软雅黑"/>
                          <a:ea typeface="微软雅黑"/>
                        </a:rPr>
                        <a:t>月</a:t>
                      </a:r>
                      <a:r>
                        <a:rPr lang="zh-CN" sz="1400" b="1" kern="100">
                          <a:solidFill>
                            <a:schemeClr val="tx1"/>
                          </a:solidFill>
                          <a:latin typeface="微软雅黑"/>
                          <a:ea typeface="微软雅黑"/>
                        </a:rPr>
                        <a:t>累计</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zh-CN" sz="1400" b="1" kern="100">
                          <a:solidFill>
                            <a:schemeClr val="tx1"/>
                          </a:solidFill>
                          <a:latin typeface="微软雅黑"/>
                          <a:ea typeface="微软雅黑"/>
                        </a:rPr>
                        <a:t>当月</a:t>
                      </a:r>
                      <a:endParaRPr lang="zh-CN" sz="1400" b="1"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vMerge="1"/>
                <a:tc vMerge="1"/>
                <a:tc vMerge="1"/>
                <a:tc vMerge="1"/>
                <a:tc vMerge="1"/>
                <a:tc vMerge="1"/>
                <a:tc vMerge="1"/>
                <a:tc vMerge="1"/>
              </a:tr>
              <a:tr h="236154">
                <a:tc>
                  <a:txBody>
                    <a:bodyPr/>
                    <a:lstStyle/>
                    <a:p>
                      <a:pPr algn="ctr">
                        <a:spcAft>
                          <a:spcPts val="0"/>
                        </a:spcAft>
                      </a:pPr>
                      <a:r>
                        <a:rPr lang="en-US" sz="1400" b="0" kern="100">
                          <a:solidFill>
                            <a:schemeClr val="tx1"/>
                          </a:solidFill>
                          <a:latin typeface="微软雅黑"/>
                          <a:ea typeface="微软雅黑"/>
                        </a:rPr>
                        <a:t>9</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10</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11</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12</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13</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14</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15</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16</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17</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18</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ysDot"/>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a:txBody>
                    <a:bodyPr/>
                    <a:lstStyle/>
                    <a:p>
                      <a:pPr algn="ctr">
                        <a:spcAft>
                          <a:spcPts val="0"/>
                        </a:spcAft>
                      </a:pPr>
                      <a:r>
                        <a:rPr lang="en-US" sz="1400" b="0" kern="100">
                          <a:solidFill>
                            <a:schemeClr val="tx1"/>
                          </a:solidFill>
                          <a:latin typeface="微软雅黑"/>
                          <a:ea typeface="微软雅黑"/>
                        </a:rPr>
                        <a:t>19</a:t>
                      </a:r>
                      <a:endParaRPr lang="zh-CN" sz="1400" b="0" kern="100">
                        <a:solidFill>
                          <a:schemeClr val="tx1"/>
                        </a:solidFill>
                        <a:latin typeface="微软雅黑"/>
                        <a:ea typeface="微软雅黑"/>
                      </a:endParaRPr>
                    </a:p>
                  </a:txBody>
                  <a:tcPr marL="91428" marR="91428" marT="0" marB="0" anchor="ctr">
                    <a:lnL w="12700" cap="flat" cmpd="sng">
                      <a:solidFill>
                        <a:schemeClr val="tx1"/>
                      </a:solidFill>
                      <a:prstDash val="sysDot"/>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r>
              <a:tr h="267391">
                <a:tc gridSpan="11">
                  <a:txBody>
                    <a:bodyPr/>
                    <a:lstStyle/>
                    <a:p>
                      <a:pPr algn="ctr">
                        <a:spcAft>
                          <a:spcPts val="0"/>
                        </a:spcAft>
                      </a:pPr>
                      <a:endParaRPr lang="zh-CN" sz="1400" kern="100">
                        <a:solidFill>
                          <a:schemeClr val="tx1"/>
                        </a:solidFill>
                        <a:latin typeface="微软雅黑"/>
                        <a:ea typeface="微软雅黑"/>
                      </a:endParaRPr>
                    </a:p>
                  </a:txBody>
                  <a:tcPr marL="91428" marR="91428"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ysDot"/>
                      <a:round/>
                      <a:headEnd type="none" w="med" len="med"/>
                      <a:tailEnd type="none" w="med" len="med"/>
                    </a:lnT>
                    <a:lnB w="12700" cap="flat" cmpd="sng">
                      <a:solidFill>
                        <a:schemeClr val="tx1"/>
                      </a:solidFill>
                      <a:prstDash val="solid"/>
                      <a:round/>
                      <a:headEnd type="none" w="med" len="med"/>
                      <a:tailEnd type="none" w="med" len="med"/>
                    </a:lnB>
                    <a:lnTlToBr>
                      <a:noFill/>
                    </a:lnTlToBr>
                    <a:lnBlToTr>
                      <a:noFill/>
                    </a:lnBlToTr>
                    <a:noFill/>
                  </a:tcPr>
                </a:tc>
                <a:tc hMerge="1"/>
                <a:tc hMerge="1"/>
                <a:tc hMerge="1"/>
                <a:tc hMerge="1"/>
                <a:tc hMerge="1"/>
                <a:tc hMerge="1"/>
                <a:tc hMerge="1"/>
                <a:tc hMerge="1"/>
                <a:tc hMerge="1"/>
                <a:tc hMerge="1"/>
              </a:tr>
            </a:tbl>
          </a:graphicData>
        </a:graphic>
      </p:graphicFrame>
      <p:grpSp>
        <p:nvGrpSpPr>
          <p:cNvPr id="10" name="组合 9"/>
          <p:cNvGrpSpPr/>
          <p:nvPr/>
        </p:nvGrpSpPr>
        <p:grpSpPr>
          <a:xfrm>
            <a:off x="-196361" y="260708"/>
            <a:ext cx="6773132" cy="720249"/>
            <a:chOff x="-159568" y="260648"/>
            <a:chExt cx="5503889" cy="720082"/>
          </a:xfrm>
        </p:grpSpPr>
        <p:cxnSp>
          <p:nvCxnSpPr>
            <p:cNvPr id="11" name="直接连接符 10"/>
            <p:cNvCxnSpPr/>
            <p:nvPr/>
          </p:nvCxnSpPr>
          <p:spPr>
            <a:xfrm>
              <a:off x="569132" y="260648"/>
              <a:ext cx="0" cy="720080"/>
            </a:xfrm>
            <a:prstGeom prst="line">
              <a:avLst/>
            </a:prstGeom>
            <a:ln w="19050">
              <a:solidFill>
                <a:srgbClr val="990000"/>
              </a:solidFill>
              <a:prstDash val="solid"/>
            </a:ln>
          </p:spPr>
        </p:cxnSp>
        <p:sp>
          <p:nvSpPr>
            <p:cNvPr id="12" name="TextBox 11"/>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13"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4" name="直接连接符 13"/>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5" name="直接连接符 14"/>
            <p:cNvCxnSpPr/>
            <p:nvPr/>
          </p:nvCxnSpPr>
          <p:spPr>
            <a:xfrm flipV="1">
              <a:off x="-159568" y="980729"/>
              <a:ext cx="4955026" cy="1"/>
            </a:xfrm>
            <a:prstGeom prst="line">
              <a:avLst/>
            </a:prstGeom>
            <a:ln w="57150" cap="sq" cmpd="dbl">
              <a:solidFill>
                <a:srgbClr val="990000"/>
              </a:solidFill>
              <a:prstDash val="solid"/>
              <a:miter/>
              <a:tailEnd type="none" w="sm" len="sm"/>
            </a:ln>
          </p:spPr>
        </p:cxnSp>
      </p:grpSp>
      <p:grpSp>
        <p:nvGrpSpPr>
          <p:cNvPr id="34" name="组合 33"/>
          <p:cNvGrpSpPr/>
          <p:nvPr/>
        </p:nvGrpSpPr>
        <p:grpSpPr>
          <a:xfrm>
            <a:off x="601160" y="3285754"/>
            <a:ext cx="10988098" cy="2627958"/>
            <a:chOff x="488504" y="2996952"/>
            <a:chExt cx="8928992" cy="2627346"/>
          </a:xfrm>
        </p:grpSpPr>
        <p:sp>
          <p:nvSpPr>
            <p:cNvPr id="16" name="TextBox 15"/>
            <p:cNvSpPr txBox="1"/>
            <p:nvPr/>
          </p:nvSpPr>
          <p:spPr>
            <a:xfrm>
              <a:off x="488504" y="2996952"/>
              <a:ext cx="8712968" cy="553869"/>
            </a:xfrm>
            <a:prstGeom prst="rect">
              <a:avLst/>
            </a:prstGeom>
            <a:noFill/>
            <a:ln>
              <a:noFill/>
            </a:ln>
          </p:spPr>
          <p:txBody>
            <a:bodyPr wrap="square">
              <a:spAutoFit/>
            </a:bodyPr>
            <a:lstStyle/>
            <a:p>
              <a:r>
                <a:rPr lang="zh-CN" sz="1500" b="1">
                  <a:latin typeface="微软雅黑"/>
                  <a:ea typeface="微软雅黑"/>
                </a:rPr>
                <a:t>入区企业投资额：</a:t>
              </a:r>
              <a:r>
                <a:rPr lang="zh-CN" sz="1500">
                  <a:latin typeface="微软雅黑"/>
                  <a:ea typeface="微软雅黑"/>
                </a:rPr>
                <a:t>指入区企业报告期（累计、当年、当月）在合作区内所投入的所有资金总额，包括通过各种融资渠道（含自有资金、境内外银行贷款等）投入的资金总额。</a:t>
              </a:r>
              <a:endParaRPr lang="zh-CN" sz="1500">
                <a:latin typeface="微软雅黑"/>
                <a:ea typeface="微软雅黑"/>
              </a:endParaRPr>
            </a:p>
          </p:txBody>
        </p:sp>
        <p:sp>
          <p:nvSpPr>
            <p:cNvPr id="17" name="TextBox 16"/>
            <p:cNvSpPr txBox="1"/>
            <p:nvPr/>
          </p:nvSpPr>
          <p:spPr>
            <a:xfrm>
              <a:off x="488504" y="3489182"/>
              <a:ext cx="8712968" cy="553869"/>
            </a:xfrm>
            <a:prstGeom prst="rect">
              <a:avLst/>
            </a:prstGeom>
            <a:noFill/>
            <a:ln>
              <a:noFill/>
            </a:ln>
          </p:spPr>
          <p:txBody>
            <a:bodyPr wrap="square">
              <a:spAutoFit/>
            </a:bodyPr>
            <a:lstStyle/>
            <a:p>
              <a:r>
                <a:rPr lang="zh-CN" sz="1500" b="1">
                  <a:latin typeface="微软雅黑"/>
                  <a:ea typeface="微软雅黑"/>
                </a:rPr>
                <a:t>入区企业数量：</a:t>
              </a:r>
              <a:r>
                <a:rPr lang="zh-CN" sz="1500">
                  <a:latin typeface="微软雅黑"/>
                  <a:ea typeface="微软雅黑"/>
                </a:rPr>
                <a:t>指在合作区当地完成各种登记注册手续、已与合作区建区企业签署入区协议并在合作区内已开展建设或运营的法人单位的数量。</a:t>
              </a:r>
              <a:endParaRPr lang="zh-CN" sz="1500">
                <a:latin typeface="微软雅黑"/>
                <a:ea typeface="微软雅黑"/>
              </a:endParaRPr>
            </a:p>
          </p:txBody>
        </p:sp>
        <p:sp>
          <p:nvSpPr>
            <p:cNvPr id="18" name="TextBox 17"/>
            <p:cNvSpPr txBox="1"/>
            <p:nvPr/>
          </p:nvSpPr>
          <p:spPr>
            <a:xfrm>
              <a:off x="488504" y="4005064"/>
              <a:ext cx="8712968" cy="553869"/>
            </a:xfrm>
            <a:prstGeom prst="rect">
              <a:avLst/>
            </a:prstGeom>
            <a:noFill/>
            <a:ln>
              <a:noFill/>
            </a:ln>
          </p:spPr>
          <p:txBody>
            <a:bodyPr wrap="square">
              <a:spAutoFit/>
            </a:bodyPr>
            <a:lstStyle/>
            <a:p>
              <a:r>
                <a:rPr lang="zh-CN" sz="1500" b="1">
                  <a:latin typeface="微软雅黑"/>
                  <a:ea typeface="微软雅黑"/>
                </a:rPr>
                <a:t>合作区总产值：</a:t>
              </a:r>
              <a:r>
                <a:rPr lang="zh-CN" sz="1500">
                  <a:latin typeface="微软雅黑"/>
                  <a:ea typeface="微软雅黑"/>
                </a:rPr>
                <a:t>指合作区建区企业和入区企业以货币表现的全部产品（货物和服务）总量，是反映合作区总体发展规模指标，包括生产的已出售或可供出售的工业产品产值、提供的服务业产值等所有涉及合作区行业的产值。</a:t>
              </a:r>
              <a:endParaRPr lang="zh-CN" sz="1500">
                <a:latin typeface="微软雅黑"/>
                <a:ea typeface="微软雅黑"/>
              </a:endParaRPr>
            </a:p>
          </p:txBody>
        </p:sp>
        <p:sp>
          <p:nvSpPr>
            <p:cNvPr id="19" name="TextBox 18"/>
            <p:cNvSpPr txBox="1"/>
            <p:nvPr/>
          </p:nvSpPr>
          <p:spPr>
            <a:xfrm>
              <a:off x="488504" y="4746524"/>
              <a:ext cx="8712968" cy="553869"/>
            </a:xfrm>
            <a:prstGeom prst="rect">
              <a:avLst/>
            </a:prstGeom>
            <a:noFill/>
            <a:ln>
              <a:noFill/>
            </a:ln>
          </p:spPr>
          <p:txBody>
            <a:bodyPr wrap="square">
              <a:spAutoFit/>
            </a:bodyPr>
            <a:lstStyle/>
            <a:p>
              <a:r>
                <a:rPr lang="zh-CN" sz="1500" b="1">
                  <a:latin typeface="微软雅黑"/>
                  <a:ea typeface="微软雅黑"/>
                </a:rPr>
                <a:t>上缴东道国各种税费总额：</a:t>
              </a:r>
              <a:r>
                <a:rPr lang="zh-CN" sz="1500">
                  <a:latin typeface="微软雅黑"/>
                  <a:ea typeface="微软雅黑"/>
                </a:rPr>
                <a:t>指报告期在合作区内有生产经营活动的企业（包括建区企业和入区企业）根据东道国各级政府规定所上缴的各项税金和费用总和。</a:t>
              </a:r>
              <a:endParaRPr lang="zh-CN" sz="1500">
                <a:latin typeface="微软雅黑"/>
                <a:ea typeface="微软雅黑"/>
              </a:endParaRPr>
            </a:p>
          </p:txBody>
        </p:sp>
        <p:sp>
          <p:nvSpPr>
            <p:cNvPr id="21" name="TextBox 20"/>
            <p:cNvSpPr txBox="1"/>
            <p:nvPr/>
          </p:nvSpPr>
          <p:spPr>
            <a:xfrm>
              <a:off x="488504" y="5301208"/>
              <a:ext cx="8928992" cy="323090"/>
            </a:xfrm>
            <a:prstGeom prst="rect">
              <a:avLst/>
            </a:prstGeom>
            <a:noFill/>
            <a:ln>
              <a:noFill/>
            </a:ln>
          </p:spPr>
          <p:txBody>
            <a:bodyPr wrap="square">
              <a:spAutoFit/>
            </a:bodyPr>
            <a:lstStyle/>
            <a:p>
              <a:r>
                <a:rPr lang="zh-CN" sz="1500" b="1">
                  <a:latin typeface="微软雅黑"/>
                  <a:ea typeface="微软雅黑"/>
                </a:rPr>
                <a:t>从业人员期末人数：</a:t>
              </a:r>
              <a:r>
                <a:rPr lang="zh-CN" sz="1500">
                  <a:latin typeface="微软雅黑"/>
                  <a:ea typeface="微软雅黑"/>
                </a:rPr>
                <a:t>指报告期末在合作区内从事一定的劳动并取得劳动报酬的全部人员数量。</a:t>
              </a:r>
              <a:endParaRPr lang="zh-CN" sz="1500">
                <a:latin typeface="微软雅黑"/>
                <a:ea typeface="微软雅黑"/>
              </a:endParaRPr>
            </a:p>
          </p:txBody>
        </p:sp>
        <p:cxnSp>
          <p:nvCxnSpPr>
            <p:cNvPr id="23" name="直接连接符 22"/>
            <p:cNvCxnSpPr/>
            <p:nvPr/>
          </p:nvCxnSpPr>
          <p:spPr>
            <a:xfrm>
              <a:off x="560512" y="3479800"/>
              <a:ext cx="8640960" cy="9382"/>
            </a:xfrm>
            <a:prstGeom prst="line">
              <a:avLst/>
            </a:prstGeom>
            <a:ln w="12700" cap="rnd">
              <a:solidFill>
                <a:schemeClr val="accent1">
                  <a:shade val="95000"/>
                </a:schemeClr>
              </a:solidFill>
              <a:prstDash val="solid"/>
              <a:round/>
              <a:headEnd type="oval" w="sm" len="sm"/>
              <a:tailEnd type="oval" w="sm" len="sm"/>
            </a:ln>
          </p:spPr>
        </p:cxnSp>
        <p:cxnSp>
          <p:nvCxnSpPr>
            <p:cNvPr id="24" name="直接连接符 23"/>
            <p:cNvCxnSpPr/>
            <p:nvPr/>
          </p:nvCxnSpPr>
          <p:spPr>
            <a:xfrm>
              <a:off x="560512" y="4005064"/>
              <a:ext cx="4811513" cy="0"/>
            </a:xfrm>
            <a:prstGeom prst="line">
              <a:avLst/>
            </a:prstGeom>
            <a:ln w="12700" cap="rnd">
              <a:solidFill>
                <a:schemeClr val="accent1">
                  <a:shade val="95000"/>
                </a:schemeClr>
              </a:solidFill>
              <a:prstDash val="solid"/>
              <a:round/>
              <a:headEnd type="oval" w="sm" len="sm"/>
              <a:tailEnd type="oval" w="sm" len="sm"/>
            </a:ln>
          </p:spPr>
        </p:cxnSp>
        <p:cxnSp>
          <p:nvCxnSpPr>
            <p:cNvPr id="25" name="直接连接符 24"/>
            <p:cNvCxnSpPr/>
            <p:nvPr/>
          </p:nvCxnSpPr>
          <p:spPr>
            <a:xfrm>
              <a:off x="560512" y="4725144"/>
              <a:ext cx="8352928" cy="0"/>
            </a:xfrm>
            <a:prstGeom prst="line">
              <a:avLst/>
            </a:prstGeom>
            <a:ln w="12700" cap="rnd">
              <a:solidFill>
                <a:schemeClr val="accent1">
                  <a:shade val="95000"/>
                </a:schemeClr>
              </a:solidFill>
              <a:prstDash val="solid"/>
              <a:round/>
              <a:headEnd type="oval" w="sm" len="sm"/>
              <a:tailEnd type="oval" w="sm" len="sm"/>
            </a:ln>
          </p:spPr>
        </p:cxnSp>
        <p:cxnSp>
          <p:nvCxnSpPr>
            <p:cNvPr id="26" name="直接连接符 25"/>
            <p:cNvCxnSpPr/>
            <p:nvPr/>
          </p:nvCxnSpPr>
          <p:spPr>
            <a:xfrm>
              <a:off x="560512" y="5301208"/>
              <a:ext cx="7357516" cy="0"/>
            </a:xfrm>
            <a:prstGeom prst="line">
              <a:avLst/>
            </a:prstGeom>
            <a:ln w="12700" cap="rnd">
              <a:solidFill>
                <a:schemeClr val="accent1">
                  <a:shade val="95000"/>
                </a:schemeClr>
              </a:solidFill>
              <a:prstDash val="solid"/>
              <a:round/>
              <a:headEnd type="oval" w="sm" len="sm"/>
              <a:tailEnd type="oval" w="sm" len="sm"/>
            </a:ln>
          </p:spPr>
        </p:cxnSp>
        <p:cxnSp>
          <p:nvCxnSpPr>
            <p:cNvPr id="27" name="直接连接符 26"/>
            <p:cNvCxnSpPr/>
            <p:nvPr/>
          </p:nvCxnSpPr>
          <p:spPr>
            <a:xfrm>
              <a:off x="560512" y="5589240"/>
              <a:ext cx="8064896" cy="19745"/>
            </a:xfrm>
            <a:prstGeom prst="line">
              <a:avLst/>
            </a:prstGeom>
            <a:ln w="12700" cap="rnd">
              <a:solidFill>
                <a:schemeClr val="accent1">
                  <a:shade val="95000"/>
                </a:schemeClr>
              </a:solidFill>
              <a:prstDash val="solid"/>
              <a:round/>
              <a:headEnd type="oval" w="sm" len="sm"/>
              <a:tailEnd type="oval" w="sm" len="sm"/>
            </a:ln>
          </p:spPr>
        </p:cxnSp>
        <p:cxnSp>
          <p:nvCxnSpPr>
            <p:cNvPr id="29" name="直接连接符 28"/>
            <p:cNvCxnSpPr/>
            <p:nvPr/>
          </p:nvCxnSpPr>
          <p:spPr>
            <a:xfrm>
              <a:off x="560511" y="2996952"/>
              <a:ext cx="4811513" cy="0"/>
            </a:xfrm>
            <a:prstGeom prst="line">
              <a:avLst/>
            </a:prstGeom>
            <a:ln w="12700" cap="rnd">
              <a:solidFill>
                <a:schemeClr val="accent1">
                  <a:shade val="95000"/>
                </a:schemeClr>
              </a:solidFill>
              <a:prstDash val="solid"/>
              <a:round/>
              <a:headEnd type="oval" w="sm" len="sm"/>
              <a:tailEnd type="oval" w="sm" len="sm"/>
            </a:ln>
          </p:spPr>
        </p:cxnSp>
        <p:cxnSp>
          <p:nvCxnSpPr>
            <p:cNvPr id="33" name="直接连接符 32"/>
            <p:cNvCxnSpPr/>
            <p:nvPr/>
          </p:nvCxnSpPr>
          <p:spPr>
            <a:xfrm flipH="1">
              <a:off x="560511" y="2996952"/>
              <a:ext cx="8621" cy="2592288"/>
            </a:xfrm>
            <a:prstGeom prst="line">
              <a:avLst/>
            </a:prstGeom>
            <a:ln w="19050" cmpd="dbl">
              <a:solidFill>
                <a:srgbClr val="990000"/>
              </a:solidFill>
              <a:prstDash val="solid"/>
            </a:ln>
          </p:spPr>
        </p:cxn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96361" y="260708"/>
            <a:ext cx="6773132" cy="720249"/>
            <a:chOff x="-159568" y="260648"/>
            <a:chExt cx="5503889" cy="720082"/>
          </a:xfrm>
        </p:grpSpPr>
        <p:cxnSp>
          <p:nvCxnSpPr>
            <p:cNvPr id="11" name="直接连接符 10"/>
            <p:cNvCxnSpPr/>
            <p:nvPr/>
          </p:nvCxnSpPr>
          <p:spPr>
            <a:xfrm>
              <a:off x="569132" y="260648"/>
              <a:ext cx="0" cy="720080"/>
            </a:xfrm>
            <a:prstGeom prst="line">
              <a:avLst/>
            </a:prstGeom>
            <a:ln w="19050">
              <a:solidFill>
                <a:srgbClr val="990000"/>
              </a:solidFill>
              <a:prstDash val="solid"/>
            </a:ln>
          </p:spPr>
        </p:cxnSp>
        <p:sp>
          <p:nvSpPr>
            <p:cNvPr id="12" name="TextBox 11"/>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13"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4" name="直接连接符 13"/>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5" name="直接连接符 14"/>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2" name="矩形 1"/>
          <p:cNvSpPr/>
          <p:nvPr/>
        </p:nvSpPr>
        <p:spPr>
          <a:xfrm>
            <a:off x="778387" y="1182754"/>
            <a:ext cx="7000482" cy="412616"/>
          </a:xfrm>
          <a:prstGeom prst="rect">
            <a:avLst/>
          </a:prstGeom>
        </p:spPr>
        <p:txBody>
          <a:bodyPr wrap="square" lIns="103829" tIns="51913" rIns="103829" bIns="51913">
            <a:spAutoFit/>
          </a:bodyPr>
          <a:lstStyle/>
          <a:p>
            <a:r>
              <a:rPr lang="zh-CN" b="1"/>
              <a:t>（四）农业对外投资合作</a:t>
            </a:r>
            <a:r>
              <a:rPr lang="zh-CN" b="1"/>
              <a:t>月报</a:t>
            </a:r>
            <a:endParaRPr lang="zh-CN" b="1">
              <a:solidFill>
                <a:srgbClr val="FF0000"/>
              </a:solidFill>
            </a:endParaRPr>
          </a:p>
        </p:txBody>
      </p:sp>
      <p:graphicFrame>
        <p:nvGraphicFramePr>
          <p:cNvPr id="5" name="表格 4"/>
          <p:cNvGraphicFramePr/>
          <p:nvPr/>
        </p:nvGraphicFramePr>
        <p:xfrm>
          <a:off x="1221460" y="1552170"/>
          <a:ext cx="9924732" cy="3174076"/>
        </p:xfrm>
        <a:graphic>
          <a:graphicData uri="http://schemas.openxmlformats.org/drawingml/2006/table">
            <a:tbl>
              <a:tblPr>
                <a:tableStyleId>{2D5ABB26-0587-4C30-8999-92F81FD0307C}</a:tableStyleId>
              </a:tblPr>
              <a:tblGrid>
                <a:gridCol w="6026647"/>
                <a:gridCol w="1230974"/>
                <a:gridCol w="2667111"/>
              </a:tblGrid>
              <a:tr h="300608">
                <a:tc>
                  <a:txBody>
                    <a:bodyPr/>
                    <a:lstStyle/>
                    <a:p>
                      <a:pPr marL="0" algn="l">
                        <a:spcAft>
                          <a:spcPts val="0"/>
                        </a:spcAft>
                      </a:pPr>
                      <a:r>
                        <a:rPr lang="zh-CN" sz="1400" kern="100"/>
                        <a:t>企业名称：</a:t>
                      </a:r>
                      <a:endParaRPr lang="zh-CN" sz="1400" b="0" kern="100">
                        <a:solidFill>
                          <a:schemeClr val="tx1"/>
                        </a:solidFill>
                        <a:latin typeface="微软雅黑"/>
                        <a:ea typeface="微软雅黑"/>
                      </a:endParaRPr>
                    </a:p>
                  </a:txBody>
                  <a:tcPr marL="9377" marR="9377" marT="7622" marB="0" anchor="ctr">
                    <a:lnB w="12700" cap="flat" cmpd="sng">
                      <a:solidFill>
                        <a:schemeClr val="tx1"/>
                      </a:solidFill>
                      <a:prstDash val="solid"/>
                      <a:round/>
                      <a:headEnd type="none" w="med" len="med"/>
                      <a:tailEnd type="none" w="med" len="med"/>
                    </a:lnB>
                  </a:tcPr>
                </a:tc>
                <a:tc>
                  <a:txBody>
                    <a:bodyPr/>
                    <a:lstStyle/>
                    <a:p>
                      <a:pPr algn="l"/>
                      <a:endParaRPr lang="zh-CN" sz="1100" b="0" i="0" u="none" strike="noStrike">
                        <a:solidFill>
                          <a:srgbClr val="000000"/>
                        </a:solidFill>
                        <a:latin typeface="Times New Roman"/>
                      </a:endParaRPr>
                    </a:p>
                  </a:txBody>
                  <a:tcPr marL="9377" marR="9377" marT="7622" marB="0" anchor="ctr">
                    <a:lnB w="12700" cap="flat" cmpd="sng">
                      <a:solidFill>
                        <a:schemeClr val="tx1"/>
                      </a:solidFill>
                      <a:prstDash val="solid"/>
                      <a:round/>
                      <a:headEnd type="none" w="med" len="med"/>
                      <a:tailEnd type="none" w="med" len="med"/>
                    </a:lnB>
                  </a:tcPr>
                </a:tc>
                <a:tc>
                  <a:txBody>
                    <a:bodyPr/>
                    <a:lstStyle/>
                    <a:p>
                      <a:pPr marL="0" indent="0" algn="l" defTabSz="914400">
                        <a:lnSpc>
                          <a:spcPct val="100000"/>
                        </a:lnSpc>
                        <a:spcBef>
                          <a:spcPts val="0"/>
                        </a:spcBef>
                        <a:spcAft>
                          <a:spcPts val="0"/>
                        </a:spcAft>
                        <a:buNone/>
                      </a:pPr>
                      <a:r>
                        <a:rPr lang="zh-CN" sz="1100" b="0" i="0" u="none" strike="noStrike">
                          <a:solidFill>
                            <a:srgbClr val="000000"/>
                          </a:solidFill>
                          <a:latin typeface="Times New Roman"/>
                        </a:rPr>
                        <a:t>单位：万美元、公顷、人</a:t>
                      </a:r>
                      <a:endParaRPr lang="zh-CN" sz="1100" b="0" i="0" u="none" strike="noStrike">
                        <a:solidFill>
                          <a:srgbClr val="000000"/>
                        </a:solidFill>
                        <a:latin typeface="Times New Roman"/>
                      </a:endParaRPr>
                    </a:p>
                  </a:txBody>
                  <a:tcPr marL="9377" marR="9377" marT="7622" marB="0" anchor="ctr">
                    <a:lnB w="12700" cap="flat" cmpd="sng">
                      <a:solidFill>
                        <a:schemeClr val="tx1"/>
                      </a:solidFill>
                      <a:prstDash val="solid"/>
                      <a:round/>
                      <a:headEnd type="none" w="med" len="med"/>
                      <a:tailEnd type="none" w="med" len="med"/>
                    </a:lnB>
                  </a:tcPr>
                </a:tc>
              </a:tr>
              <a:tr h="221036">
                <a:tc>
                  <a:txBody>
                    <a:bodyPr/>
                    <a:lstStyle/>
                    <a:p>
                      <a:pPr marL="0" algn="ctr">
                        <a:spcAft>
                          <a:spcPts val="0"/>
                        </a:spcAft>
                      </a:pPr>
                      <a:r>
                        <a:rPr lang="zh-CN" sz="1400" kern="100">
                          <a:latin typeface="微软雅黑"/>
                          <a:ea typeface="微软雅黑"/>
                        </a:rPr>
                        <a:t>指标名称</a:t>
                      </a:r>
                      <a:endParaRPr lang="zh-CN" sz="1400" b="1"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计量单位</a:t>
                      </a:r>
                      <a:endParaRPr lang="zh-CN" sz="1000" b="1"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内容与数值</a:t>
                      </a:r>
                      <a:endParaRPr lang="zh-CN" sz="1000" b="1"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221036">
                <a:tc>
                  <a:txBody>
                    <a:bodyPr/>
                    <a:lstStyle/>
                    <a:p>
                      <a:pPr marL="0" algn="l">
                        <a:spcAft>
                          <a:spcPts val="0"/>
                        </a:spcAft>
                      </a:pPr>
                      <a:r>
                        <a:rPr lang="zh-CN" sz="1400" kern="100">
                          <a:latin typeface="微软雅黑"/>
                          <a:ea typeface="微软雅黑"/>
                        </a:rPr>
                        <a:t>投资额（当月）</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万美元</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投资额（累计）</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万美元</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当月带动国内农机具出口</a:t>
                      </a:r>
                      <a:r>
                        <a:rPr lang="en-US" sz="1400" kern="100">
                          <a:latin typeface="微软雅黑"/>
                          <a:ea typeface="微软雅黑"/>
                        </a:rPr>
                        <a:t>-</a:t>
                      </a:r>
                      <a:r>
                        <a:rPr lang="zh-CN" sz="1400" kern="100">
                          <a:latin typeface="微软雅黑"/>
                          <a:ea typeface="微软雅黑"/>
                        </a:rPr>
                        <a:t>累计</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万美元</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当月带动国内农机具出口</a:t>
                      </a:r>
                      <a:r>
                        <a:rPr lang="en-US" sz="1400" kern="100">
                          <a:latin typeface="微软雅黑"/>
                          <a:ea typeface="微软雅黑"/>
                        </a:rPr>
                        <a:t>-</a:t>
                      </a:r>
                      <a:r>
                        <a:rPr lang="zh-CN" sz="1400" kern="100">
                          <a:latin typeface="微软雅黑"/>
                          <a:ea typeface="微软雅黑"/>
                        </a:rPr>
                        <a:t>当月</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万美元</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租用土地（或签订承包合同）</a:t>
                      </a:r>
                      <a:r>
                        <a:rPr lang="en-US" sz="1400" kern="100">
                          <a:latin typeface="微软雅黑"/>
                          <a:ea typeface="微软雅黑"/>
                        </a:rPr>
                        <a:t>-</a:t>
                      </a:r>
                      <a:r>
                        <a:rPr lang="zh-CN" sz="1400" kern="100">
                          <a:latin typeface="微软雅黑"/>
                          <a:ea typeface="微软雅黑"/>
                        </a:rPr>
                        <a:t>当月新增面积</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公顷</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租用土地（或签订承包合同）</a:t>
                      </a:r>
                      <a:r>
                        <a:rPr lang="en-US" sz="1400" kern="100">
                          <a:latin typeface="微软雅黑"/>
                          <a:ea typeface="微软雅黑"/>
                        </a:rPr>
                        <a:t>-</a:t>
                      </a:r>
                      <a:r>
                        <a:rPr lang="zh-CN" sz="1400" kern="100">
                          <a:latin typeface="微软雅黑"/>
                          <a:ea typeface="微软雅黑"/>
                        </a:rPr>
                        <a:t>累计新增面积</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公顷</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租用土地（或签订承包合同）</a:t>
                      </a:r>
                      <a:r>
                        <a:rPr lang="en-US" sz="1400" kern="100">
                          <a:latin typeface="微软雅黑"/>
                          <a:ea typeface="微软雅黑"/>
                        </a:rPr>
                        <a:t>-</a:t>
                      </a:r>
                      <a:r>
                        <a:rPr lang="zh-CN" sz="1400" kern="100">
                          <a:latin typeface="微软雅黑"/>
                          <a:ea typeface="微软雅黑"/>
                        </a:rPr>
                        <a:t>使用年限</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年</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十年以上</a:t>
                      </a:r>
                      <a:r>
                        <a:rPr lang="en-US" sz="1100" u="none" strike="noStrike">
                          <a:latin typeface="微软雅黑"/>
                          <a:ea typeface="微软雅黑"/>
                        </a:rPr>
                        <a:t>/</a:t>
                      </a:r>
                      <a:r>
                        <a:rPr lang="zh-CN" sz="1100" u="none" strike="noStrike">
                          <a:latin typeface="微软雅黑"/>
                          <a:ea typeface="微软雅黑"/>
                        </a:rPr>
                        <a:t>十年以下</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购买土地（使用权）</a:t>
                      </a:r>
                      <a:r>
                        <a:rPr lang="en-US" sz="1400" kern="100">
                          <a:latin typeface="微软雅黑"/>
                          <a:ea typeface="微软雅黑"/>
                        </a:rPr>
                        <a:t>-</a:t>
                      </a:r>
                      <a:r>
                        <a:rPr lang="zh-CN" sz="1400" kern="100">
                          <a:latin typeface="微软雅黑"/>
                          <a:ea typeface="微软雅黑"/>
                        </a:rPr>
                        <a:t>当月新增面积</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公顷</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购买土地（使用权）</a:t>
                      </a:r>
                      <a:r>
                        <a:rPr lang="en-US" sz="1400" kern="100">
                          <a:latin typeface="微软雅黑"/>
                          <a:ea typeface="微软雅黑"/>
                        </a:rPr>
                        <a:t>-</a:t>
                      </a:r>
                      <a:r>
                        <a:rPr lang="zh-CN" sz="1400" kern="100">
                          <a:latin typeface="微软雅黑"/>
                          <a:ea typeface="微软雅黑"/>
                        </a:rPr>
                        <a:t>累计新增面积</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公顷</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购买土地（使用权）</a:t>
                      </a:r>
                      <a:r>
                        <a:rPr lang="en-US" sz="1400" kern="100">
                          <a:latin typeface="微软雅黑"/>
                          <a:ea typeface="微软雅黑"/>
                        </a:rPr>
                        <a:t>-</a:t>
                      </a:r>
                      <a:r>
                        <a:rPr lang="zh-CN" sz="1400" kern="100">
                          <a:latin typeface="微软雅黑"/>
                          <a:ea typeface="微软雅黑"/>
                        </a:rPr>
                        <a:t>使用年限</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年</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十年以上</a:t>
                      </a:r>
                      <a:r>
                        <a:rPr lang="en-US" sz="1100" u="none" strike="noStrike">
                          <a:latin typeface="微软雅黑"/>
                          <a:ea typeface="微软雅黑"/>
                        </a:rPr>
                        <a:t>/</a:t>
                      </a:r>
                      <a:r>
                        <a:rPr lang="zh-CN" sz="1100" u="none" strike="noStrike">
                          <a:latin typeface="微软雅黑"/>
                          <a:ea typeface="微软雅黑"/>
                        </a:rPr>
                        <a:t>十年以下</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月末从业人员总量</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人</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21036">
                <a:tc>
                  <a:txBody>
                    <a:bodyPr/>
                    <a:lstStyle/>
                    <a:p>
                      <a:pPr marL="0" algn="l">
                        <a:spcAft>
                          <a:spcPts val="0"/>
                        </a:spcAft>
                      </a:pPr>
                      <a:r>
                        <a:rPr lang="zh-CN" sz="1400" kern="100">
                          <a:latin typeface="微软雅黑"/>
                          <a:ea typeface="微软雅黑"/>
                        </a:rPr>
                        <a:t>月末从业人员总量</a:t>
                      </a:r>
                      <a:r>
                        <a:rPr lang="en-US" sz="1400" kern="100">
                          <a:latin typeface="微软雅黑"/>
                          <a:ea typeface="微软雅黑"/>
                        </a:rPr>
                        <a:t>-</a:t>
                      </a:r>
                      <a:r>
                        <a:rPr lang="zh-CN" sz="1400" kern="100">
                          <a:latin typeface="微软雅黑"/>
                          <a:ea typeface="微软雅黑"/>
                        </a:rPr>
                        <a:t>外方</a:t>
                      </a:r>
                      <a:endParaRPr lang="zh-CN" sz="1400" b="0" kern="100">
                        <a:solidFill>
                          <a:schemeClr val="tx1"/>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000" u="none" strike="noStrike">
                          <a:latin typeface="微软雅黑"/>
                          <a:ea typeface="微软雅黑"/>
                        </a:rPr>
                        <a:t>人</a:t>
                      </a:r>
                      <a:endParaRPr lang="zh-CN" sz="10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100" u="none" strike="noStrike">
                          <a:latin typeface="微软雅黑"/>
                          <a:ea typeface="微软雅黑"/>
                        </a:rPr>
                        <a:t>　</a:t>
                      </a:r>
                      <a:endParaRPr lang="zh-CN" sz="1100" b="0" i="0" u="none" strike="noStrike">
                        <a:solidFill>
                          <a:srgbClr val="000000"/>
                        </a:solidFill>
                        <a:latin typeface="微软雅黑"/>
                        <a:ea typeface="微软雅黑"/>
                      </a:endParaRPr>
                    </a:p>
                  </a:txBody>
                  <a:tcPr marL="9377" marR="9377" marT="762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bl>
          </a:graphicData>
        </a:graphic>
      </p:graphicFrame>
      <p:sp>
        <p:nvSpPr>
          <p:cNvPr id="7" name="矩形 6"/>
          <p:cNvSpPr/>
          <p:nvPr/>
        </p:nvSpPr>
        <p:spPr>
          <a:xfrm>
            <a:off x="1044226" y="4726238"/>
            <a:ext cx="10456416" cy="1720667"/>
          </a:xfrm>
          <a:prstGeom prst="rect">
            <a:avLst/>
          </a:prstGeom>
        </p:spPr>
        <p:txBody>
          <a:bodyPr wrap="square" lIns="103829" tIns="51913" rIns="103829" bIns="51913">
            <a:spAutoFit/>
          </a:bodyPr>
          <a:lstStyle/>
          <a:p>
            <a:r>
              <a:rPr lang="en-US" sz="1500" b="1">
                <a:solidFill>
                  <a:srgbClr val="800000"/>
                </a:solidFill>
                <a:ea typeface="黑体"/>
              </a:rPr>
              <a:t>(1)</a:t>
            </a:r>
            <a:r>
              <a:rPr lang="zh-CN" sz="1500" b="1">
                <a:solidFill>
                  <a:srgbClr val="800000"/>
                </a:solidFill>
                <a:ea typeface="黑体"/>
              </a:rPr>
              <a:t>本表综合反映报告期境内投资者在国（境）外开展</a:t>
            </a:r>
            <a:r>
              <a:rPr lang="zh-CN" sz="1500" b="1">
                <a:ea typeface="黑体"/>
              </a:rPr>
              <a:t>农业类对外投资合作</a:t>
            </a:r>
            <a:r>
              <a:rPr lang="zh-CN" sz="1500" b="1">
                <a:solidFill>
                  <a:srgbClr val="800000"/>
                </a:solidFill>
                <a:ea typeface="黑体"/>
              </a:rPr>
              <a:t>的基本情况。</a:t>
            </a:r>
            <a:endParaRPr lang="zh-CN" sz="1500" b="1">
              <a:solidFill>
                <a:srgbClr val="800000"/>
              </a:solidFill>
              <a:ea typeface="黑体"/>
            </a:endParaRPr>
          </a:p>
          <a:p>
            <a:r>
              <a:rPr lang="en-US" sz="1500" b="1">
                <a:solidFill>
                  <a:srgbClr val="800000"/>
                </a:solidFill>
                <a:ea typeface="黑体"/>
              </a:rPr>
              <a:t>(2)</a:t>
            </a:r>
            <a:r>
              <a:rPr lang="zh-CN" sz="1500" b="1">
                <a:solidFill>
                  <a:srgbClr val="800000"/>
                </a:solidFill>
                <a:ea typeface="黑体"/>
              </a:rPr>
              <a:t>农业对外投资合作：指境内投资者通过直接投资或再投资方式拥有、控制国（境）外农业类境外企业或项目的活动，我国对外援助农业示范中心不纳入统计范围。</a:t>
            </a:r>
            <a:endParaRPr lang="en-US" sz="1500" b="1">
              <a:solidFill>
                <a:srgbClr val="800000"/>
              </a:solidFill>
              <a:ea typeface="黑体"/>
            </a:endParaRPr>
          </a:p>
          <a:p>
            <a:r>
              <a:rPr lang="en-US" sz="1500" b="1">
                <a:solidFill>
                  <a:srgbClr val="800000"/>
                </a:solidFill>
                <a:ea typeface="黑体"/>
              </a:rPr>
              <a:t>(3)</a:t>
            </a:r>
            <a:r>
              <a:rPr lang="zh-CN" sz="1500" b="1">
                <a:solidFill>
                  <a:srgbClr val="800000"/>
                </a:solidFill>
                <a:ea typeface="黑体"/>
              </a:rPr>
              <a:t>带动国内农业机具出口：指报告期境内投资者通过农业对外投资项目而带出的农业机具（包括耕作机械、排灌机械、收获机械、农业运输机械等）出口总值。</a:t>
            </a:r>
            <a:r>
              <a:rPr lang="zh-CN" sz="1500" b="1">
                <a:ea typeface="黑体"/>
              </a:rPr>
              <a:t>不包括暂出复进的农业机具</a:t>
            </a:r>
            <a:r>
              <a:rPr lang="zh-CN" sz="1500" b="1">
                <a:solidFill>
                  <a:srgbClr val="800000"/>
                </a:solidFill>
                <a:ea typeface="黑体"/>
              </a:rPr>
              <a:t>。</a:t>
            </a:r>
            <a:endParaRPr lang="en-US" sz="1500" b="1">
              <a:solidFill>
                <a:srgbClr val="800000"/>
              </a:solidFill>
              <a:ea typeface="黑体"/>
            </a:endParaRPr>
          </a:p>
          <a:p>
            <a:r>
              <a:rPr lang="en-US" sz="1500" b="1">
                <a:solidFill>
                  <a:srgbClr val="800000"/>
                </a:solidFill>
                <a:ea typeface="黑体"/>
              </a:rPr>
              <a:t>(4)</a:t>
            </a:r>
            <a:r>
              <a:rPr lang="zh-CN" sz="1500" b="1">
                <a:solidFill>
                  <a:srgbClr val="800000"/>
                </a:solidFill>
                <a:ea typeface="黑体"/>
              </a:rPr>
              <a:t>租用或购买土地使用年限，按</a:t>
            </a:r>
            <a:r>
              <a:rPr lang="en-US" sz="1500" b="1">
                <a:solidFill>
                  <a:srgbClr val="800000"/>
                </a:solidFill>
                <a:ea typeface="黑体"/>
              </a:rPr>
              <a:t>10</a:t>
            </a:r>
            <a:r>
              <a:rPr lang="zh-CN" sz="1500" b="1">
                <a:solidFill>
                  <a:srgbClr val="800000"/>
                </a:solidFill>
                <a:ea typeface="黑体"/>
              </a:rPr>
              <a:t>年以上（含</a:t>
            </a:r>
            <a:r>
              <a:rPr lang="en-US" sz="1500" b="1">
                <a:solidFill>
                  <a:srgbClr val="800000"/>
                </a:solidFill>
                <a:ea typeface="黑体"/>
              </a:rPr>
              <a:t>10</a:t>
            </a:r>
            <a:r>
              <a:rPr lang="zh-CN" sz="1500" b="1">
                <a:solidFill>
                  <a:srgbClr val="800000"/>
                </a:solidFill>
                <a:ea typeface="黑体"/>
              </a:rPr>
              <a:t>年）和</a:t>
            </a:r>
            <a:r>
              <a:rPr lang="en-US" sz="1500" b="1">
                <a:solidFill>
                  <a:srgbClr val="800000"/>
                </a:solidFill>
                <a:ea typeface="黑体"/>
              </a:rPr>
              <a:t>10</a:t>
            </a:r>
            <a:r>
              <a:rPr lang="zh-CN" sz="1500" b="1">
                <a:solidFill>
                  <a:srgbClr val="800000"/>
                </a:solidFill>
                <a:ea typeface="黑体"/>
              </a:rPr>
              <a:t>年以下进行统计，若境内投资者（或境外企业）在同一家（地区）租用或购买年限不同的地块，相关年限按租用或购买</a:t>
            </a:r>
            <a:r>
              <a:rPr lang="zh-CN" sz="1500" b="1">
                <a:ea typeface="黑体"/>
              </a:rPr>
              <a:t>土地面积最大</a:t>
            </a:r>
            <a:r>
              <a:rPr lang="zh-CN" sz="1500" b="1">
                <a:solidFill>
                  <a:srgbClr val="800000"/>
                </a:solidFill>
                <a:ea typeface="黑体"/>
              </a:rPr>
              <a:t>的地块年限统计。</a:t>
            </a:r>
            <a:endParaRPr lang="zh-CN" sz="1500" b="1">
              <a:solidFill>
                <a:srgbClr val="800000"/>
              </a:solidFill>
              <a:ea typeface="黑体"/>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a:xfrm>
            <a:off x="537513" y="909515"/>
            <a:ext cx="10971372" cy="621481"/>
          </a:xfrm>
        </p:spPr>
        <p:txBody>
          <a:bodyPr>
            <a:normAutofit fontScale="90000"/>
          </a:bodyPr>
          <a:lstStyle/>
          <a:p>
            <a:pPr algn="l"/>
            <a:r>
              <a:rPr lang="zh-CN" sz="1800" b="1"/>
              <a:t>（五）境外企业再投资月度情况月报</a:t>
            </a:r>
            <a:endParaRPr lang="zh-CN" sz="1800" b="1">
              <a:solidFill>
                <a:srgbClr val="FF0000"/>
              </a:solidFill>
            </a:endParaRPr>
          </a:p>
        </p:txBody>
      </p:sp>
      <p:graphicFrame>
        <p:nvGraphicFramePr>
          <p:cNvPr id="5" name="内容占位符 4"/>
          <p:cNvGraphicFramePr/>
          <p:nvPr>
            <p:ph idx="1"/>
          </p:nvPr>
        </p:nvGraphicFramePr>
        <p:xfrm>
          <a:off x="651769" y="1371240"/>
          <a:ext cx="10267974" cy="2170590"/>
        </p:xfrm>
        <a:graphic>
          <a:graphicData uri="http://schemas.openxmlformats.org/drawingml/2006/table">
            <a:tbl>
              <a:tblPr firstRow="1" firstCol="1" bandRow="1">
                <a:tableStyleId>{5C22544A-7EE6-4342-B048-85BDC9FD1C3A}</a:tableStyleId>
              </a:tblPr>
              <a:tblGrid>
                <a:gridCol w="2255784"/>
                <a:gridCol w="1015266"/>
                <a:gridCol w="1212498"/>
                <a:gridCol w="824499"/>
                <a:gridCol w="947365"/>
                <a:gridCol w="697320"/>
                <a:gridCol w="917189"/>
                <a:gridCol w="917189"/>
                <a:gridCol w="740432"/>
                <a:gridCol w="740432"/>
              </a:tblGrid>
              <a:tr h="336035">
                <a:tc rowSpan="2">
                  <a:txBody>
                    <a:bodyPr/>
                    <a:lstStyle/>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zh-CN" sz="1400" kern="100">
                          <a:solidFill>
                            <a:schemeClr val="tx1"/>
                          </a:solidFill>
                          <a:latin typeface="微软雅黑"/>
                          <a:ea typeface="微软雅黑"/>
                        </a:rPr>
                        <a:t>再投资企业或</a:t>
                      </a:r>
                      <a:endParaRPr lang="zh-CN" sz="1800" kern="100">
                        <a:solidFill>
                          <a:schemeClr val="tx1"/>
                        </a:solidFill>
                        <a:latin typeface="微软雅黑"/>
                        <a:ea typeface="微软雅黑"/>
                      </a:endParaRPr>
                    </a:p>
                    <a:p>
                      <a:pPr algn="just">
                        <a:spcAft>
                          <a:spcPts val="0"/>
                        </a:spcAft>
                      </a:pPr>
                      <a:r>
                        <a:rPr lang="zh-CN" sz="1400" kern="100">
                          <a:solidFill>
                            <a:schemeClr val="tx1"/>
                          </a:solidFill>
                          <a:latin typeface="微软雅黑"/>
                          <a:ea typeface="微软雅黑"/>
                        </a:rPr>
                        <a:t>项目名称</a:t>
                      </a:r>
                      <a:endParaRPr lang="zh-CN" sz="1800" b="1"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再投资最终投向的国家地区</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再投资最终投向的企业或项目的行业类别</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中方持股比例（</a:t>
                      </a:r>
                      <a:r>
                        <a:rPr lang="en-US" sz="1400" kern="100">
                          <a:solidFill>
                            <a:schemeClr val="tx1"/>
                          </a:solidFill>
                          <a:latin typeface="微软雅黑"/>
                          <a:ea typeface="微软雅黑"/>
                        </a:rPr>
                        <a:t>%</a:t>
                      </a:r>
                      <a:r>
                        <a:rPr lang="zh-CN" sz="1400" kern="100">
                          <a:solidFill>
                            <a:schemeClr val="tx1"/>
                          </a:solidFill>
                          <a:latin typeface="微软雅黑"/>
                          <a:ea typeface="微软雅黑"/>
                        </a:rPr>
                        <a:t>）</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gridSpan="3">
                  <a:txBody>
                    <a:bodyPr/>
                    <a:lstStyle/>
                    <a:p>
                      <a:pPr algn="ctr">
                        <a:spcAft>
                          <a:spcPts val="0"/>
                        </a:spcAft>
                      </a:pPr>
                      <a:r>
                        <a:rPr lang="zh-CN" sz="1400" kern="100">
                          <a:solidFill>
                            <a:schemeClr val="tx1"/>
                          </a:solidFill>
                          <a:latin typeface="微软雅黑"/>
                          <a:ea typeface="微软雅黑"/>
                        </a:rPr>
                        <a:t>当月再投资额</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 hMerge="1"/>
                <a:tc gridSpan="3">
                  <a:txBody>
                    <a:bodyPr/>
                    <a:lstStyle/>
                    <a:p>
                      <a:pPr algn="ctr">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本月累计再投资额</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 hMerge="1"/>
              </a:tr>
              <a:tr h="690737">
                <a:tc vMerge="1"/>
                <a:tc vMerge="1"/>
                <a:tc vMerge="1"/>
                <a:tc vMerge="1"/>
                <a:tc>
                  <a:txBody>
                    <a:bodyPr/>
                    <a:lstStyle/>
                    <a:p>
                      <a:pPr algn="ctr">
                        <a:spcAft>
                          <a:spcPts val="0"/>
                        </a:spcAft>
                      </a:pPr>
                      <a:r>
                        <a:rPr lang="zh-CN" sz="1400" kern="100">
                          <a:solidFill>
                            <a:schemeClr val="tx1"/>
                          </a:solidFill>
                          <a:latin typeface="微软雅黑"/>
                          <a:ea typeface="微软雅黑"/>
                        </a:rPr>
                        <a:t>合计</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境内出资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境外出资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chemeClr val="tx1"/>
                          </a:solidFill>
                          <a:latin typeface="微软雅黑"/>
                          <a:ea typeface="微软雅黑"/>
                        </a:rPr>
                        <a:t>合计</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境内出资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chemeClr val="tx1"/>
                          </a:solidFill>
                          <a:latin typeface="微软雅黑"/>
                          <a:ea typeface="微软雅黑"/>
                        </a:rPr>
                        <a:t>境外</a:t>
                      </a:r>
                      <a:endParaRPr lang="zh-CN" sz="1800" kern="100">
                        <a:solidFill>
                          <a:schemeClr val="tx1"/>
                        </a:solidFill>
                        <a:latin typeface="微软雅黑"/>
                        <a:ea typeface="微软雅黑"/>
                      </a:endParaRPr>
                    </a:p>
                    <a:p>
                      <a:pPr algn="ctr">
                        <a:spcAft>
                          <a:spcPts val="0"/>
                        </a:spcAft>
                      </a:pPr>
                      <a:r>
                        <a:rPr lang="zh-CN" sz="1400" kern="100">
                          <a:solidFill>
                            <a:schemeClr val="tx1"/>
                          </a:solidFill>
                          <a:latin typeface="微软雅黑"/>
                          <a:ea typeface="微软雅黑"/>
                        </a:rPr>
                        <a:t>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250159">
                <a:tc>
                  <a:txBody>
                    <a:bodyPr/>
                    <a:lstStyle/>
                    <a:p>
                      <a:pPr algn="ctr">
                        <a:spcAft>
                          <a:spcPts val="0"/>
                        </a:spcAft>
                      </a:pPr>
                      <a:r>
                        <a:rPr lang="zh-CN" sz="1400" kern="100">
                          <a:solidFill>
                            <a:schemeClr val="tx1"/>
                          </a:solidFill>
                          <a:latin typeface="微软雅黑"/>
                          <a:ea typeface="微软雅黑"/>
                        </a:rPr>
                        <a:t>甲</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乙</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丙</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zh-CN" sz="1400" kern="100">
                          <a:solidFill>
                            <a:schemeClr val="tx1"/>
                          </a:solidFill>
                          <a:latin typeface="微软雅黑"/>
                          <a:ea typeface="微软雅黑"/>
                        </a:rPr>
                        <a:t>丁</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1</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2</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3</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4</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5</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400" kern="100">
                          <a:solidFill>
                            <a:schemeClr val="tx1"/>
                          </a:solidFill>
                          <a:latin typeface="微软雅黑"/>
                          <a:ea typeface="微软雅黑"/>
                        </a:rPr>
                        <a:t>6</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853631">
                <a:tc>
                  <a:txBody>
                    <a:bodyPr/>
                    <a:lstStyle/>
                    <a:p>
                      <a:pPr indent="57150"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indent="57150" algn="just">
                        <a:spcAft>
                          <a:spcPts val="0"/>
                        </a:spcAft>
                      </a:pPr>
                      <a:r>
                        <a:rPr lang="en-US" sz="1400" kern="100">
                          <a:solidFill>
                            <a:schemeClr val="tx1"/>
                          </a:solidFill>
                          <a:latin typeface="微软雅黑"/>
                          <a:ea typeface="微软雅黑"/>
                        </a:rPr>
                        <a:t> **</a:t>
                      </a:r>
                      <a:r>
                        <a:rPr lang="zh-CN" sz="1400" kern="100">
                          <a:solidFill>
                            <a:schemeClr val="tx1"/>
                          </a:solidFill>
                          <a:latin typeface="微软雅黑"/>
                          <a:ea typeface="微软雅黑"/>
                        </a:rPr>
                        <a:t>再投资企业或项目</a:t>
                      </a:r>
                      <a:endParaRPr lang="zh-CN" sz="1800" kern="100">
                        <a:solidFill>
                          <a:schemeClr val="tx1"/>
                        </a:solidFill>
                        <a:latin typeface="微软雅黑"/>
                        <a:ea typeface="微软雅黑"/>
                      </a:endParaRPr>
                    </a:p>
                    <a:p>
                      <a:pPr indent="114300" algn="just">
                        <a:spcAft>
                          <a:spcPts val="0"/>
                        </a:spcAft>
                      </a:pPr>
                      <a:endParaRPr lang="zh-CN" sz="18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400" kern="100">
                          <a:solidFill>
                            <a:schemeClr val="tx1"/>
                          </a:solidFill>
                          <a:latin typeface="微软雅黑"/>
                          <a:ea typeface="微软雅黑"/>
                        </a:rPr>
                        <a:t> </a:t>
                      </a:r>
                      <a:endParaRPr lang="zh-CN" sz="1800" b="1"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gridSpan="8">
                  <a:txBody>
                    <a:bodyPr/>
                    <a:lstStyle/>
                    <a:p>
                      <a:pPr algn="just">
                        <a:spcAft>
                          <a:spcPts val="0"/>
                        </a:spcAft>
                      </a:pPr>
                      <a:r>
                        <a:rPr lang="en-US" sz="1400" kern="100">
                          <a:solidFill>
                            <a:schemeClr val="tx1"/>
                          </a:solidFill>
                          <a:latin typeface="微软雅黑"/>
                          <a:ea typeface="微软雅黑"/>
                        </a:rPr>
                        <a:t> </a:t>
                      </a:r>
                      <a:endParaRPr lang="zh-CN" sz="1800" b="1"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hMerge="1"/>
                <a:tc hMerge="1"/>
                <a:tc hMerge="1"/>
                <a:tc hMerge="1"/>
                <a:tc hMerge="1"/>
                <a:tc hMerge="1"/>
                <a:tc hMerge="1"/>
              </a:tr>
            </a:tbl>
          </a:graphicData>
        </a:graphic>
      </p:graphicFrame>
      <p:sp>
        <p:nvSpPr>
          <p:cNvPr id="6" name="TextBox 5"/>
          <p:cNvSpPr txBox="1"/>
          <p:nvPr/>
        </p:nvSpPr>
        <p:spPr>
          <a:xfrm>
            <a:off x="838623" y="3645818"/>
            <a:ext cx="10369151" cy="2862304"/>
          </a:xfrm>
          <a:prstGeom prst="rect">
            <a:avLst/>
          </a:prstGeom>
          <a:noFill/>
        </p:spPr>
        <p:txBody>
          <a:bodyPr wrap="square" lIns="91423" tIns="45711" rIns="91423" bIns="45711">
            <a:spAutoFit/>
          </a:bodyPr>
          <a:lstStyle/>
          <a:p>
            <a:r>
              <a:rPr lang="en-US" sz="1500" b="1">
                <a:latin typeface="黑体"/>
                <a:ea typeface="黑体"/>
              </a:rPr>
              <a:t>1.</a:t>
            </a:r>
            <a:r>
              <a:rPr lang="zh-CN" sz="1500" b="1">
                <a:latin typeface="黑体"/>
                <a:ea typeface="黑体"/>
              </a:rPr>
              <a:t>本表综合反映报告期境内投资者</a:t>
            </a:r>
            <a:r>
              <a:rPr lang="zh-CN" sz="1500" b="1">
                <a:solidFill>
                  <a:srgbClr val="0000CC"/>
                </a:solidFill>
                <a:latin typeface="黑体"/>
                <a:ea typeface="黑体"/>
              </a:rPr>
              <a:t>通过境外企业再投资到</a:t>
            </a:r>
            <a:r>
              <a:rPr lang="zh-CN" sz="1500" b="1">
                <a:solidFill>
                  <a:srgbClr val="FF0000"/>
                </a:solidFill>
                <a:latin typeface="黑体"/>
                <a:ea typeface="黑体"/>
              </a:rPr>
              <a:t>最终目的国家</a:t>
            </a:r>
            <a:r>
              <a:rPr lang="zh-CN" sz="1500" b="1">
                <a:solidFill>
                  <a:srgbClr val="0000CC"/>
                </a:solidFill>
                <a:latin typeface="黑体"/>
                <a:ea typeface="黑体"/>
              </a:rPr>
              <a:t>（地区）实体企业和项目</a:t>
            </a:r>
            <a:r>
              <a:rPr lang="zh-CN" sz="1500" b="1">
                <a:latin typeface="黑体"/>
                <a:ea typeface="黑体"/>
              </a:rPr>
              <a:t>等基本情况。境外企业在本企业注册国家（地区）内进行的再投资活动不属于再投资统计范畴。境外企业再投资回中国内地的投资属返程投资，不在本表中反映。</a:t>
            </a:r>
            <a:endParaRPr lang="en-US" sz="1500" b="1">
              <a:latin typeface="黑体"/>
              <a:ea typeface="黑体"/>
            </a:endParaRPr>
          </a:p>
          <a:p>
            <a:r>
              <a:rPr lang="en-US" sz="1500" b="1">
                <a:solidFill>
                  <a:srgbClr val="FF0000"/>
                </a:solidFill>
                <a:latin typeface="黑体"/>
                <a:ea typeface="黑体"/>
              </a:rPr>
              <a:t>2.</a:t>
            </a:r>
            <a:r>
              <a:rPr lang="zh-CN" sz="1500" b="1">
                <a:solidFill>
                  <a:srgbClr val="FF0000"/>
                </a:solidFill>
                <a:latin typeface="黑体"/>
                <a:ea typeface="黑体"/>
              </a:rPr>
              <a:t>直接投资企业：</a:t>
            </a:r>
            <a:r>
              <a:rPr lang="zh-CN" sz="1500" b="1">
                <a:latin typeface="黑体"/>
                <a:ea typeface="黑体"/>
              </a:rPr>
              <a:t>指境内投资者直接拥有或控制</a:t>
            </a:r>
            <a:r>
              <a:rPr lang="en-US" sz="1500" b="1">
                <a:latin typeface="黑体"/>
                <a:ea typeface="黑体"/>
              </a:rPr>
              <a:t>10%</a:t>
            </a:r>
            <a:r>
              <a:rPr lang="zh-CN" sz="1500" b="1">
                <a:latin typeface="黑体"/>
                <a:ea typeface="黑体"/>
              </a:rPr>
              <a:t>或以上股权、投票权或其他等价利益的境外企业，</a:t>
            </a:r>
            <a:r>
              <a:rPr lang="zh-CN" sz="1500" b="1">
                <a:solidFill>
                  <a:srgbClr val="0000CC"/>
                </a:solidFill>
                <a:latin typeface="黑体"/>
                <a:ea typeface="黑体"/>
              </a:rPr>
              <a:t>本表指发生再投资行为的一级境外企业。</a:t>
            </a:r>
            <a:endParaRPr lang="zh-CN" sz="1500" b="1">
              <a:solidFill>
                <a:srgbClr val="0000CC"/>
              </a:solidFill>
              <a:latin typeface="黑体"/>
              <a:ea typeface="黑体"/>
            </a:endParaRPr>
          </a:p>
          <a:p>
            <a:r>
              <a:rPr lang="en-US" sz="1500" b="1">
                <a:solidFill>
                  <a:srgbClr val="FF0000"/>
                </a:solidFill>
                <a:latin typeface="黑体"/>
                <a:ea typeface="黑体"/>
              </a:rPr>
              <a:t>3.</a:t>
            </a:r>
            <a:r>
              <a:rPr lang="zh-CN" sz="1500" b="1">
                <a:solidFill>
                  <a:srgbClr val="FF0000"/>
                </a:solidFill>
                <a:latin typeface="黑体"/>
                <a:ea typeface="黑体"/>
              </a:rPr>
              <a:t>再投资企业和项目</a:t>
            </a:r>
            <a:r>
              <a:rPr lang="zh-CN" sz="1500" b="1">
                <a:latin typeface="黑体"/>
                <a:ea typeface="黑体"/>
              </a:rPr>
              <a:t>：指境内投资者通过直接投资企业</a:t>
            </a:r>
            <a:r>
              <a:rPr lang="zh-CN" sz="1500" b="1">
                <a:solidFill>
                  <a:srgbClr val="CC0099"/>
                </a:solidFill>
                <a:latin typeface="黑体"/>
                <a:ea typeface="黑体"/>
              </a:rPr>
              <a:t>控制</a:t>
            </a:r>
            <a:r>
              <a:rPr lang="en-US" sz="1500" b="1">
                <a:solidFill>
                  <a:srgbClr val="CC0099"/>
                </a:solidFill>
                <a:latin typeface="黑体"/>
                <a:ea typeface="黑体"/>
              </a:rPr>
              <a:t>10%</a:t>
            </a:r>
            <a:r>
              <a:rPr lang="zh-CN" sz="1500" b="1">
                <a:solidFill>
                  <a:srgbClr val="CC0099"/>
                </a:solidFill>
                <a:latin typeface="黑体"/>
                <a:ea typeface="黑体"/>
              </a:rPr>
              <a:t>或以上</a:t>
            </a:r>
            <a:r>
              <a:rPr lang="zh-CN" sz="1500" b="1">
                <a:latin typeface="黑体"/>
                <a:ea typeface="黑体"/>
              </a:rPr>
              <a:t>股权、投票权或其他等价利益最终实体境外企业或项目。</a:t>
            </a:r>
            <a:endParaRPr lang="zh-CN" sz="1500" b="1">
              <a:latin typeface="黑体"/>
              <a:ea typeface="黑体"/>
            </a:endParaRPr>
          </a:p>
          <a:p>
            <a:r>
              <a:rPr lang="en-US" sz="1500" b="1">
                <a:solidFill>
                  <a:srgbClr val="FF0000"/>
                </a:solidFill>
                <a:latin typeface="黑体"/>
                <a:ea typeface="黑体"/>
              </a:rPr>
              <a:t>4.</a:t>
            </a:r>
            <a:r>
              <a:rPr lang="zh-CN" sz="1500" b="1">
                <a:solidFill>
                  <a:srgbClr val="FF0000"/>
                </a:solidFill>
                <a:latin typeface="黑体"/>
                <a:ea typeface="黑体"/>
              </a:rPr>
              <a:t>境内出资：</a:t>
            </a:r>
            <a:r>
              <a:rPr lang="zh-CN" sz="1500" b="1">
                <a:latin typeface="黑体"/>
                <a:ea typeface="黑体"/>
              </a:rPr>
              <a:t>指境内投资者报告期以境内货币、实物、无形资产及其他等方式出资，再投资到最终投资目的企业或项目的金额，包括当月和本年累计。</a:t>
            </a:r>
            <a:endParaRPr lang="zh-CN" sz="1500" b="1">
              <a:latin typeface="黑体"/>
              <a:ea typeface="黑体"/>
            </a:endParaRPr>
          </a:p>
          <a:p>
            <a:r>
              <a:rPr lang="en-US" sz="1500" b="1">
                <a:solidFill>
                  <a:srgbClr val="FF0000"/>
                </a:solidFill>
                <a:latin typeface="黑体"/>
                <a:ea typeface="黑体"/>
              </a:rPr>
              <a:t>5.</a:t>
            </a:r>
            <a:r>
              <a:rPr lang="zh-CN" sz="1500" b="1">
                <a:solidFill>
                  <a:srgbClr val="FF0000"/>
                </a:solidFill>
                <a:latin typeface="黑体"/>
                <a:ea typeface="黑体"/>
              </a:rPr>
              <a:t>境外出资</a:t>
            </a:r>
            <a:r>
              <a:rPr lang="zh-CN" sz="1500" b="1">
                <a:latin typeface="黑体"/>
                <a:ea typeface="黑体"/>
              </a:rPr>
              <a:t>：指境内投资者报告期以境外自有资金、银行贷款（包括内保外贷、外保外贷等）等方式出资，再投资到出最终投资目的企业或项目的金额，包括当月和本年累计。</a:t>
            </a:r>
            <a:endParaRPr lang="zh-CN" sz="1500" b="1">
              <a:latin typeface="黑体"/>
              <a:ea typeface="黑体"/>
            </a:endParaRPr>
          </a:p>
          <a:p>
            <a:endParaRPr lang="zh-CN" sz="1500"/>
          </a:p>
        </p:txBody>
      </p:sp>
      <p:grpSp>
        <p:nvGrpSpPr>
          <p:cNvPr id="7" name="组合 6"/>
          <p:cNvGrpSpPr/>
          <p:nvPr/>
        </p:nvGrpSpPr>
        <p:grpSpPr>
          <a:xfrm>
            <a:off x="-97482" y="258816"/>
            <a:ext cx="6773132" cy="720249"/>
            <a:chOff x="-159568" y="260648"/>
            <a:chExt cx="5503889" cy="720082"/>
          </a:xfrm>
        </p:grpSpPr>
        <p:cxnSp>
          <p:nvCxnSpPr>
            <p:cNvPr id="8" name="直接连接符 7"/>
            <p:cNvCxnSpPr/>
            <p:nvPr/>
          </p:nvCxnSpPr>
          <p:spPr>
            <a:xfrm>
              <a:off x="569132" y="260648"/>
              <a:ext cx="0" cy="720080"/>
            </a:xfrm>
            <a:prstGeom prst="line">
              <a:avLst/>
            </a:prstGeom>
            <a:ln w="19050">
              <a:solidFill>
                <a:srgbClr val="990000"/>
              </a:solidFill>
              <a:prstDash val="solid"/>
            </a:ln>
          </p:spPr>
        </p:cxnSp>
        <p:sp>
          <p:nvSpPr>
            <p:cNvPr id="9" name="TextBox 8"/>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10"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 name="直接连接符 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2" name="直接连接符 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p:nvPr>
            <p:ph idx="1"/>
          </p:nvPr>
        </p:nvSpPr>
        <p:spPr>
          <a:xfrm>
            <a:off x="811034" y="310959"/>
            <a:ext cx="10971372" cy="2061642"/>
          </a:xfrm>
        </p:spPr>
        <p:txBody>
          <a:bodyPr/>
          <a:lstStyle/>
          <a:p>
            <a:r>
              <a:rPr lang="en-US" b="1">
                <a:solidFill>
                  <a:schemeClr val="tx1"/>
                </a:solidFill>
                <a:latin typeface="Times New Roman"/>
              </a:rPr>
              <a:t>2019</a:t>
            </a:r>
            <a:r>
              <a:rPr lang="zh-CN" b="1">
                <a:solidFill>
                  <a:schemeClr val="tx1"/>
                </a:solidFill>
                <a:latin typeface="Times New Roman"/>
              </a:rPr>
              <a:t>年</a:t>
            </a:r>
            <a:r>
              <a:rPr lang="en-US" b="1">
                <a:solidFill>
                  <a:schemeClr val="tx1"/>
                </a:solidFill>
                <a:latin typeface="Times New Roman"/>
              </a:rPr>
              <a:t>3</a:t>
            </a:r>
            <a:r>
              <a:rPr lang="zh-CN" b="1">
                <a:solidFill>
                  <a:schemeClr val="tx1"/>
                </a:solidFill>
                <a:latin typeface="Times New Roman"/>
              </a:rPr>
              <a:t>月，浙江天创公司通过香港天创投资公司以</a:t>
            </a:r>
            <a:r>
              <a:rPr lang="en-US" b="1">
                <a:solidFill>
                  <a:srgbClr val="FF0000"/>
                </a:solidFill>
                <a:latin typeface="Times New Roman"/>
              </a:rPr>
              <a:t>2.5</a:t>
            </a:r>
            <a:r>
              <a:rPr lang="zh-CN" b="1">
                <a:solidFill>
                  <a:srgbClr val="FF0000"/>
                </a:solidFill>
                <a:latin typeface="Times New Roman"/>
              </a:rPr>
              <a:t>亿美元</a:t>
            </a:r>
            <a:r>
              <a:rPr lang="zh-CN" b="1">
                <a:solidFill>
                  <a:schemeClr val="tx1"/>
                </a:solidFill>
                <a:latin typeface="Times New Roman"/>
              </a:rPr>
              <a:t>完成收购英国创新金融公司</a:t>
            </a:r>
            <a:r>
              <a:rPr lang="en-US" b="1">
                <a:solidFill>
                  <a:srgbClr val="FF0000"/>
                </a:solidFill>
                <a:latin typeface="Times New Roman"/>
              </a:rPr>
              <a:t>100%</a:t>
            </a:r>
            <a:r>
              <a:rPr lang="zh-CN" b="1">
                <a:solidFill>
                  <a:srgbClr val="FF0000"/>
                </a:solidFill>
                <a:latin typeface="Times New Roman"/>
              </a:rPr>
              <a:t>股份</a:t>
            </a:r>
            <a:r>
              <a:rPr lang="zh-CN" b="1">
                <a:solidFill>
                  <a:schemeClr val="tx1"/>
                </a:solidFill>
                <a:latin typeface="Times New Roman"/>
              </a:rPr>
              <a:t>，收购款项全部来源于中银香港公司的内保外贷款项，浙江天创公司</a:t>
            </a:r>
            <a:r>
              <a:rPr lang="zh-CN" b="1">
                <a:solidFill>
                  <a:schemeClr val="tx1"/>
                </a:solidFill>
                <a:latin typeface="Times New Roman"/>
              </a:rPr>
              <a:t>如何填报</a:t>
            </a:r>
            <a:r>
              <a:rPr lang="en-US" b="1">
                <a:solidFill>
                  <a:schemeClr val="tx1"/>
                </a:solidFill>
                <a:latin typeface="Times New Roman"/>
              </a:rPr>
              <a:t>3</a:t>
            </a:r>
            <a:r>
              <a:rPr lang="zh-CN" b="1">
                <a:solidFill>
                  <a:schemeClr val="tx1"/>
                </a:solidFill>
                <a:latin typeface="Times New Roman"/>
              </a:rPr>
              <a:t>月份境外企业再投资月报。</a:t>
            </a:r>
            <a:endParaRPr lang="zh-CN" b="1">
              <a:solidFill>
                <a:schemeClr val="tx1"/>
              </a:solidFill>
              <a:latin typeface="Times New Roman"/>
            </a:endParaRPr>
          </a:p>
          <a:p>
            <a:endParaRPr lang="zh-CN"/>
          </a:p>
        </p:txBody>
      </p:sp>
      <p:grpSp>
        <p:nvGrpSpPr>
          <p:cNvPr id="4" name="组合 3"/>
          <p:cNvGrpSpPr/>
          <p:nvPr/>
        </p:nvGrpSpPr>
        <p:grpSpPr>
          <a:xfrm>
            <a:off x="254414" y="424044"/>
            <a:ext cx="820838" cy="648965"/>
            <a:chOff x="454393" y="1302524"/>
            <a:chExt cx="792086" cy="792806"/>
          </a:xfrm>
          <a:solidFill>
            <a:srgbClr val="C00000"/>
          </a:solidFill>
        </p:grpSpPr>
        <p:sp>
          <p:nvSpPr>
            <p:cNvPr id="5" name="椭圆 4"/>
            <p:cNvSpPr/>
            <p:nvPr/>
          </p:nvSpPr>
          <p:spPr>
            <a:xfrm>
              <a:off x="454393" y="1302524"/>
              <a:ext cx="792086" cy="792806"/>
            </a:xfrm>
            <a:prstGeom prst="ellipse">
              <a:avLst/>
            </a:prstGeom>
            <a:grpFill/>
            <a:ln>
              <a:noFill/>
            </a:ln>
          </p:spPr>
          <p:txBody>
            <a:bodyPr anchor="ctr"/>
            <a:lstStyle/>
            <a:p>
              <a:pPr algn="ctr"/>
              <a:endParaRPr lang="zh-CN">
                <a:solidFill>
                  <a:schemeClr val="lt1"/>
                </a:solidFill>
              </a:endParaRPr>
            </a:p>
          </p:txBody>
        </p:sp>
        <p:sp>
          <p:nvSpPr>
            <p:cNvPr id="6" name="TextBox 5"/>
            <p:cNvSpPr txBox="1"/>
            <p:nvPr/>
          </p:nvSpPr>
          <p:spPr>
            <a:xfrm>
              <a:off x="579460" y="1375763"/>
              <a:ext cx="541952" cy="714388"/>
            </a:xfrm>
            <a:prstGeom prst="rect">
              <a:avLst/>
            </a:prstGeom>
            <a:grpFill/>
          </p:spPr>
          <p:txBody>
            <a:bodyPr wrap="square">
              <a:spAutoFit/>
            </a:bodyPr>
            <a:lstStyle/>
            <a:p>
              <a:pPr algn="ctr"/>
              <a:r>
                <a:rPr lang="en-US" sz="3200" b="1">
                  <a:solidFill>
                    <a:srgbClr val="FFFFFF"/>
                  </a:solidFill>
                  <a:latin typeface="Arial Unicode MS"/>
                  <a:ea typeface="Arial Unicode MS"/>
                </a:rPr>
                <a:t>7</a:t>
              </a:r>
              <a:endParaRPr lang="zh-CN" sz="3200" b="1">
                <a:solidFill>
                  <a:srgbClr val="FFFFFF"/>
                </a:solidFill>
                <a:latin typeface="Arial Unicode MS"/>
                <a:ea typeface="Arial Unicode MS"/>
              </a:endParaRPr>
            </a:p>
          </p:txBody>
        </p:sp>
      </p:grpSp>
      <p:graphicFrame>
        <p:nvGraphicFramePr>
          <p:cNvPr id="10" name="表格 9"/>
          <p:cNvGraphicFramePr/>
          <p:nvPr/>
        </p:nvGraphicFramePr>
        <p:xfrm>
          <a:off x="1210789" y="2421682"/>
          <a:ext cx="10441163" cy="3024336"/>
        </p:xfrm>
        <a:graphic>
          <a:graphicData uri="http://schemas.openxmlformats.org/drawingml/2006/table">
            <a:tbl>
              <a:tblPr firstRow="1" firstCol="1" bandRow="1">
                <a:tableStyleId>{5C22544A-7EE6-4342-B048-85BDC9FD1C3A}</a:tableStyleId>
              </a:tblPr>
              <a:tblGrid>
                <a:gridCol w="2293832"/>
                <a:gridCol w="1032390"/>
                <a:gridCol w="1232949"/>
                <a:gridCol w="838406"/>
                <a:gridCol w="963344"/>
                <a:gridCol w="709082"/>
                <a:gridCol w="932659"/>
                <a:gridCol w="932659"/>
                <a:gridCol w="752921"/>
                <a:gridCol w="752921"/>
              </a:tblGrid>
              <a:tr h="831359">
                <a:tc rowSpan="2">
                  <a:txBody>
                    <a:bodyPr/>
                    <a:lstStyle/>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zh-CN" sz="1400" kern="100">
                          <a:solidFill>
                            <a:schemeClr val="tx1"/>
                          </a:solidFill>
                          <a:latin typeface="微软雅黑"/>
                          <a:ea typeface="微软雅黑"/>
                        </a:rPr>
                        <a:t>再投资企业或</a:t>
                      </a:r>
                      <a:endParaRPr lang="zh-CN" sz="1800" kern="100">
                        <a:solidFill>
                          <a:schemeClr val="tx1"/>
                        </a:solidFill>
                        <a:latin typeface="微软雅黑"/>
                        <a:ea typeface="微软雅黑"/>
                      </a:endParaRPr>
                    </a:p>
                    <a:p>
                      <a:pPr algn="just">
                        <a:spcAft>
                          <a:spcPts val="0"/>
                        </a:spcAft>
                      </a:pPr>
                      <a:r>
                        <a:rPr lang="zh-CN" sz="1400" kern="100">
                          <a:solidFill>
                            <a:schemeClr val="tx1"/>
                          </a:solidFill>
                          <a:latin typeface="微软雅黑"/>
                          <a:ea typeface="微软雅黑"/>
                        </a:rPr>
                        <a:t>项目名称</a:t>
                      </a:r>
                      <a:endParaRPr lang="zh-CN" sz="1800" b="1"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再投资最终投向的国家地区</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再投资最终投向的企业或项目的行业类别</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中方持股比例（</a:t>
                      </a:r>
                      <a:r>
                        <a:rPr lang="en-US" sz="1400" kern="100">
                          <a:solidFill>
                            <a:schemeClr val="tx1"/>
                          </a:solidFill>
                          <a:latin typeface="微软雅黑"/>
                          <a:ea typeface="微软雅黑"/>
                        </a:rPr>
                        <a:t>%</a:t>
                      </a:r>
                      <a:r>
                        <a:rPr lang="zh-CN" sz="1400" kern="100">
                          <a:solidFill>
                            <a:schemeClr val="tx1"/>
                          </a:solidFill>
                          <a:latin typeface="微软雅黑"/>
                          <a:ea typeface="微软雅黑"/>
                        </a:rPr>
                        <a:t>）</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gridSpan="3">
                  <a:txBody>
                    <a:bodyPr/>
                    <a:lstStyle/>
                    <a:p>
                      <a:pPr algn="ctr">
                        <a:spcAft>
                          <a:spcPts val="0"/>
                        </a:spcAft>
                      </a:pPr>
                      <a:r>
                        <a:rPr lang="zh-CN" sz="1400" kern="100">
                          <a:solidFill>
                            <a:schemeClr val="tx1"/>
                          </a:solidFill>
                          <a:latin typeface="微软雅黑"/>
                          <a:ea typeface="微软雅黑"/>
                        </a:rPr>
                        <a:t>当月再投资额</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 hMerge="1"/>
                <a:tc gridSpan="3">
                  <a:txBody>
                    <a:bodyPr/>
                    <a:lstStyle/>
                    <a:p>
                      <a:pPr algn="ctr">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本月累计再投资额</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 hMerge="1"/>
              </a:tr>
              <a:tr h="740082">
                <a:tc vMerge="1"/>
                <a:tc vMerge="1"/>
                <a:tc vMerge="1"/>
                <a:tc vMerge="1"/>
                <a:tc>
                  <a:txBody>
                    <a:bodyPr/>
                    <a:lstStyle/>
                    <a:p>
                      <a:pPr algn="ctr">
                        <a:spcAft>
                          <a:spcPts val="0"/>
                        </a:spcAft>
                      </a:pPr>
                      <a:r>
                        <a:rPr lang="zh-CN" sz="1400" kern="100">
                          <a:solidFill>
                            <a:schemeClr val="tx1"/>
                          </a:solidFill>
                          <a:latin typeface="微软雅黑"/>
                          <a:ea typeface="微软雅黑"/>
                        </a:rPr>
                        <a:t>合计</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境内出资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境外出资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chemeClr val="tx1"/>
                          </a:solidFill>
                          <a:latin typeface="微软雅黑"/>
                          <a:ea typeface="微软雅黑"/>
                        </a:rPr>
                        <a:t>合计</a:t>
                      </a:r>
                      <a:endParaRPr lang="zh-CN" sz="1800" b="1"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zh-CN" sz="1400" kern="100">
                          <a:solidFill>
                            <a:schemeClr val="tx1"/>
                          </a:solidFill>
                          <a:latin typeface="微软雅黑"/>
                          <a:ea typeface="微软雅黑"/>
                        </a:rPr>
                        <a:t>境内出资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chemeClr val="tx1"/>
                          </a:solidFill>
                          <a:latin typeface="微软雅黑"/>
                          <a:ea typeface="微软雅黑"/>
                        </a:rPr>
                        <a:t>境外</a:t>
                      </a:r>
                      <a:endParaRPr lang="zh-CN" sz="1800" kern="100">
                        <a:solidFill>
                          <a:schemeClr val="tx1"/>
                        </a:solidFill>
                        <a:latin typeface="微软雅黑"/>
                        <a:ea typeface="微软雅黑"/>
                      </a:endParaRPr>
                    </a:p>
                    <a:p>
                      <a:pPr algn="ctr">
                        <a:spcAft>
                          <a:spcPts val="0"/>
                        </a:spcAft>
                      </a:pPr>
                      <a:r>
                        <a:rPr lang="zh-CN" sz="1400" kern="100">
                          <a:solidFill>
                            <a:schemeClr val="tx1"/>
                          </a:solidFill>
                          <a:latin typeface="微软雅黑"/>
                          <a:ea typeface="微软雅黑"/>
                        </a:rPr>
                        <a:t>出资</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1452895">
                <a:tc>
                  <a:txBody>
                    <a:bodyPr/>
                    <a:lstStyle/>
                    <a:p>
                      <a:pPr algn="ctr"/>
                      <a:endParaRPr lang="en-US" sz="1600" b="1">
                        <a:solidFill>
                          <a:schemeClr val="bg2">
                            <a:lumMod val="10000"/>
                          </a:schemeClr>
                        </a:solidFill>
                      </a:endParaRPr>
                    </a:p>
                    <a:p>
                      <a:pPr algn="ctr"/>
                      <a:r>
                        <a:rPr lang="zh-CN" sz="1600" b="1">
                          <a:solidFill>
                            <a:schemeClr val="bg2">
                              <a:lumMod val="10000"/>
                            </a:schemeClr>
                          </a:solidFill>
                        </a:rPr>
                        <a:t>英国创新金融公司</a:t>
                      </a:r>
                      <a:endParaRPr lang="en-US" sz="1600" b="1">
                        <a:solidFill>
                          <a:schemeClr val="bg2">
                            <a:lumMod val="10000"/>
                          </a:schemeClr>
                        </a:solidFill>
                      </a:endParaRPr>
                    </a:p>
                    <a:p>
                      <a:pPr algn="ctr"/>
                      <a:endParaRPr lang="en-US" sz="1600" b="1">
                        <a:solidFill>
                          <a:schemeClr val="bg2">
                            <a:lumMod val="10000"/>
                          </a:schemeClr>
                        </a:solidFill>
                      </a:endParaRPr>
                    </a:p>
                    <a:p>
                      <a:pPr algn="ctr"/>
                      <a:endParaRPr lang="en-US" sz="1600" b="1">
                        <a:solidFill>
                          <a:schemeClr val="bg2">
                            <a:lumMod val="10000"/>
                          </a:schemeClr>
                        </a:solidFill>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endParaRPr lang="en-US" sz="1600" b="1">
                        <a:solidFill>
                          <a:schemeClr val="bg2">
                            <a:lumMod val="10000"/>
                          </a:schemeClr>
                        </a:solidFill>
                      </a:endParaRPr>
                    </a:p>
                    <a:p>
                      <a:pPr algn="ctr"/>
                      <a:r>
                        <a:rPr lang="zh-CN" sz="1600" b="1">
                          <a:solidFill>
                            <a:schemeClr val="bg2">
                              <a:lumMod val="10000"/>
                            </a:schemeClr>
                          </a:solidFill>
                        </a:rPr>
                        <a:t>英国</a:t>
                      </a:r>
                      <a:endParaRPr lang="en-US" sz="1600" b="1">
                        <a:solidFill>
                          <a:schemeClr val="bg2">
                            <a:lumMod val="10000"/>
                          </a:schemeClr>
                        </a:solidFill>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endParaRPr lang="en-US" sz="1600" b="1">
                        <a:solidFill>
                          <a:schemeClr val="bg2">
                            <a:lumMod val="10000"/>
                          </a:schemeClr>
                        </a:solidFill>
                      </a:endParaRPr>
                    </a:p>
                    <a:p>
                      <a:pPr algn="ctr"/>
                      <a:r>
                        <a:rPr lang="zh-CN" sz="1600" b="1">
                          <a:solidFill>
                            <a:schemeClr val="bg2">
                              <a:lumMod val="10000"/>
                            </a:schemeClr>
                          </a:solidFill>
                        </a:rPr>
                        <a:t>其他金融业</a:t>
                      </a:r>
                      <a:endParaRPr lang="zh-CN" sz="1600" b="1">
                        <a:solidFill>
                          <a:schemeClr val="bg2">
                            <a:lumMod val="10000"/>
                          </a:schemeClr>
                        </a:solidFill>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100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25000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25000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25000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endParaRPr lang="en-US" sz="1600" b="1">
                        <a:solidFill>
                          <a:schemeClr val="bg2">
                            <a:lumMod val="10000"/>
                          </a:schemeClr>
                        </a:solidFill>
                        <a:latin typeface="Times New Roman"/>
                      </a:endParaRPr>
                    </a:p>
                    <a:p>
                      <a:r>
                        <a:rPr lang="en-US" sz="1600" b="1">
                          <a:solidFill>
                            <a:schemeClr val="bg2">
                              <a:lumMod val="10000"/>
                            </a:schemeClr>
                          </a:solidFill>
                          <a:latin typeface="Times New Roman"/>
                        </a:rPr>
                        <a:t>25000</a:t>
                      </a:r>
                      <a:endParaRPr lang="zh-CN" sz="1600" b="1">
                        <a:solidFill>
                          <a:schemeClr val="bg2">
                            <a:lumMod val="10000"/>
                          </a:schemeClr>
                        </a:solidFill>
                        <a:latin typeface="Times New Roman"/>
                      </a:endParaRPr>
                    </a:p>
                  </a:txBody>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p:nvPr>
            <p:ph type="title"/>
          </p:nvPr>
        </p:nvSpPr>
        <p:spPr>
          <a:xfrm>
            <a:off x="609521" y="799635"/>
            <a:ext cx="10971372" cy="621481"/>
          </a:xfrm>
        </p:spPr>
        <p:txBody>
          <a:bodyPr>
            <a:normAutofit fontScale="90000"/>
          </a:bodyPr>
          <a:lstStyle/>
          <a:p>
            <a:pPr algn="l"/>
            <a:r>
              <a:rPr lang="zh-CN" sz="1800" b="1"/>
              <a:t>（六）对外投资带动货物进出口情况月报</a:t>
            </a:r>
            <a:endParaRPr lang="zh-CN" sz="1800" b="1">
              <a:solidFill>
                <a:srgbClr val="FF0000"/>
              </a:solidFill>
            </a:endParaRPr>
          </a:p>
        </p:txBody>
      </p:sp>
      <p:graphicFrame>
        <p:nvGraphicFramePr>
          <p:cNvPr id="5" name="内容占位符 4"/>
          <p:cNvGraphicFramePr/>
          <p:nvPr>
            <p:ph idx="1"/>
          </p:nvPr>
        </p:nvGraphicFramePr>
        <p:xfrm>
          <a:off x="469688" y="1341562"/>
          <a:ext cx="10369151" cy="2440726"/>
        </p:xfrm>
        <a:graphic>
          <a:graphicData uri="http://schemas.openxmlformats.org/drawingml/2006/table">
            <a:tbl>
              <a:tblPr firstRow="1" firstCol="1" bandRow="1">
                <a:tableStyleId>{5C22544A-7EE6-4342-B048-85BDC9FD1C3A}</a:tableStyleId>
              </a:tblPr>
              <a:tblGrid>
                <a:gridCol w="2972148"/>
                <a:gridCol w="1337681"/>
                <a:gridCol w="1597548"/>
                <a:gridCol w="1086332"/>
                <a:gridCol w="1248218"/>
                <a:gridCol w="918767"/>
                <a:gridCol w="1208457"/>
              </a:tblGrid>
              <a:tr h="777467">
                <a:tc rowSpan="2">
                  <a:txBody>
                    <a:bodyPr/>
                    <a:lstStyle/>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just">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indent="114300" algn="ctr">
                        <a:spcAft>
                          <a:spcPts val="0"/>
                        </a:spcAft>
                      </a:pPr>
                      <a:r>
                        <a:rPr lang="zh-CN" sz="1400" kern="100">
                          <a:solidFill>
                            <a:schemeClr val="tx1"/>
                          </a:solidFill>
                          <a:latin typeface="微软雅黑"/>
                          <a:ea typeface="微软雅黑"/>
                        </a:rPr>
                        <a:t>境外企业名称</a:t>
                      </a:r>
                      <a:endParaRPr lang="zh-CN" sz="18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境外企业所在国家</a:t>
                      </a:r>
                      <a:r>
                        <a:rPr lang="en-US" sz="1400" kern="100">
                          <a:solidFill>
                            <a:schemeClr val="tx1"/>
                          </a:solidFill>
                          <a:latin typeface="微软雅黑"/>
                          <a:ea typeface="微软雅黑"/>
                        </a:rPr>
                        <a:t>(</a:t>
                      </a:r>
                      <a:r>
                        <a:rPr lang="zh-CN" sz="1400" kern="100">
                          <a:solidFill>
                            <a:schemeClr val="tx1"/>
                          </a:solidFill>
                          <a:latin typeface="微软雅黑"/>
                          <a:ea typeface="微软雅黑"/>
                        </a:rPr>
                        <a:t>地区</a:t>
                      </a:r>
                      <a:r>
                        <a:rPr lang="en-US" sz="1400" kern="100">
                          <a:solidFill>
                            <a:schemeClr val="tx1"/>
                          </a:solidFill>
                          <a:latin typeface="微软雅黑"/>
                          <a:ea typeface="微软雅黑"/>
                        </a:rPr>
                        <a:t>)</a:t>
                      </a:r>
                      <a:r>
                        <a:rPr lang="zh-CN" sz="1400" kern="100">
                          <a:solidFill>
                            <a:schemeClr val="tx1"/>
                          </a:solidFill>
                          <a:latin typeface="微软雅黑"/>
                          <a:ea typeface="微软雅黑"/>
                        </a:rPr>
                        <a:t>及城市</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spcAft>
                          <a:spcPts val="0"/>
                        </a:spcAft>
                      </a:pPr>
                      <a:r>
                        <a:rPr lang="zh-CN" sz="1400" kern="100">
                          <a:solidFill>
                            <a:schemeClr val="tx1"/>
                          </a:solidFill>
                          <a:latin typeface="微软雅黑"/>
                          <a:ea typeface="微软雅黑"/>
                        </a:rPr>
                        <a:t>境外企业</a:t>
                      </a:r>
                      <a:endParaRPr lang="zh-CN" sz="1800" kern="100">
                        <a:solidFill>
                          <a:schemeClr val="tx1"/>
                        </a:solidFill>
                        <a:latin typeface="微软雅黑"/>
                        <a:ea typeface="微软雅黑"/>
                      </a:endParaRPr>
                    </a:p>
                    <a:p>
                      <a:pPr algn="ctr">
                        <a:spcAft>
                          <a:spcPts val="0"/>
                        </a:spcAft>
                      </a:pPr>
                      <a:r>
                        <a:rPr lang="zh-CN" sz="1400" kern="100">
                          <a:solidFill>
                            <a:schemeClr val="tx1"/>
                          </a:solidFill>
                          <a:latin typeface="微软雅黑"/>
                          <a:ea typeface="微软雅黑"/>
                        </a:rPr>
                        <a:t>行业类别</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ctr">
                        <a:spcAft>
                          <a:spcPts val="0"/>
                        </a:spcAft>
                      </a:pPr>
                      <a:r>
                        <a:rPr lang="zh-CN" sz="1400" kern="100">
                          <a:solidFill>
                            <a:schemeClr val="tx1"/>
                          </a:solidFill>
                          <a:latin typeface="微软雅黑"/>
                          <a:ea typeface="微软雅黑"/>
                        </a:rPr>
                        <a:t>带动货物出口总额</a:t>
                      </a:r>
                      <a:endParaRPr lang="zh-CN" sz="1800" kern="100">
                        <a:solidFill>
                          <a:schemeClr val="tx1"/>
                        </a:solidFill>
                        <a:latin typeface="微软雅黑"/>
                        <a:ea typeface="微软雅黑"/>
                      </a:endParaRPr>
                    </a:p>
                    <a:p>
                      <a:pPr algn="ctr">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cP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p>
                      <a:pPr algn="ctr">
                        <a:spcAft>
                          <a:spcPts val="0"/>
                        </a:spcAft>
                      </a:pPr>
                      <a:r>
                        <a:rPr lang="zh-CN" sz="1400" kern="100">
                          <a:solidFill>
                            <a:schemeClr val="tx1"/>
                          </a:solidFill>
                          <a:latin typeface="微软雅黑"/>
                          <a:ea typeface="微软雅黑"/>
                        </a:rPr>
                        <a:t>带动货物进口总额</a:t>
                      </a:r>
                      <a:endParaRPr lang="zh-CN" sz="1800" kern="100">
                        <a:solidFill>
                          <a:schemeClr val="tx1"/>
                        </a:solidFill>
                        <a:latin typeface="微软雅黑"/>
                        <a:ea typeface="微软雅黑"/>
                      </a:endParaRPr>
                    </a:p>
                    <a:p>
                      <a:pPr algn="ctr">
                        <a:spcAft>
                          <a:spcPts val="0"/>
                        </a:spcAft>
                      </a:pPr>
                      <a:r>
                        <a:rPr lang="en-US" sz="1400" kern="100">
                          <a:solidFill>
                            <a:schemeClr val="tx1"/>
                          </a:solidFill>
                          <a:latin typeface="微软雅黑"/>
                          <a:ea typeface="微软雅黑"/>
                        </a:rPr>
                        <a:t> </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hMerge="1"/>
              </a:tr>
              <a:tr h="692107">
                <a:tc vMerge="1"/>
                <a:tc vMerge="1"/>
                <a:tc vMerge="1"/>
                <a:tc>
                  <a:txBody>
                    <a:bodyPr/>
                    <a:lstStyle/>
                    <a:p>
                      <a:pPr algn="ctr">
                        <a:spcAft>
                          <a:spcPts val="0"/>
                        </a:spcAft>
                      </a:pPr>
                      <a:r>
                        <a:rPr lang="zh-CN" sz="1400" kern="100">
                          <a:solidFill>
                            <a:schemeClr val="tx1"/>
                          </a:solidFill>
                          <a:latin typeface="微软雅黑"/>
                          <a:ea typeface="微软雅黑"/>
                        </a:rPr>
                        <a:t>当月</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本月累计</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zh-CN" sz="1400" kern="100">
                          <a:solidFill>
                            <a:schemeClr val="tx1"/>
                          </a:solidFill>
                          <a:latin typeface="微软雅黑"/>
                          <a:ea typeface="微软雅黑"/>
                        </a:rPr>
                        <a:t>当月</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400" kern="100">
                          <a:solidFill>
                            <a:schemeClr val="tx1"/>
                          </a:solidFill>
                          <a:latin typeface="微软雅黑"/>
                          <a:ea typeface="微软雅黑"/>
                        </a:rPr>
                        <a:t>1-</a:t>
                      </a:r>
                      <a:r>
                        <a:rPr lang="zh-CN" sz="1400" kern="100">
                          <a:solidFill>
                            <a:schemeClr val="tx1"/>
                          </a:solidFill>
                          <a:latin typeface="微软雅黑"/>
                          <a:ea typeface="微软雅黑"/>
                        </a:rPr>
                        <a:t>本月累计</a:t>
                      </a:r>
                      <a:endParaRPr lang="zh-CN" sz="18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357589">
                <a:tc>
                  <a:txBody>
                    <a:bodyPr/>
                    <a:lstStyle/>
                    <a:p>
                      <a:pPr algn="ctr">
                        <a:spcAft>
                          <a:spcPts val="0"/>
                        </a:spcAft>
                      </a:pPr>
                      <a:r>
                        <a:rPr lang="zh-CN" sz="1200" kern="100">
                          <a:solidFill>
                            <a:schemeClr val="tx1"/>
                          </a:solidFill>
                          <a:latin typeface="微软雅黑"/>
                          <a:ea typeface="微软雅黑"/>
                        </a:rPr>
                        <a:t>甲</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zh-CN" sz="1200" kern="100">
                          <a:solidFill>
                            <a:schemeClr val="tx1"/>
                          </a:solidFill>
                          <a:latin typeface="微软雅黑"/>
                          <a:ea typeface="微软雅黑"/>
                        </a:rPr>
                        <a:t>乙</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zh-CN" sz="1200" kern="100">
                          <a:solidFill>
                            <a:schemeClr val="tx1"/>
                          </a:solidFill>
                          <a:latin typeface="微软雅黑"/>
                          <a:ea typeface="微软雅黑"/>
                        </a:rPr>
                        <a:t>丙</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latin typeface="微软雅黑"/>
                          <a:ea typeface="微软雅黑"/>
                        </a:rPr>
                        <a:t>1</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latin typeface="微软雅黑"/>
                          <a:ea typeface="微软雅黑"/>
                        </a:rPr>
                        <a:t>2</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latin typeface="微软雅黑"/>
                          <a:ea typeface="微软雅黑"/>
                        </a:rPr>
                        <a:t>3</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latin typeface="微软雅黑"/>
                          <a:ea typeface="微软雅黑"/>
                        </a:rPr>
                        <a:t>4</a:t>
                      </a:r>
                      <a:endParaRPr lang="zh-CN" sz="1600" kern="100">
                        <a:solidFill>
                          <a:schemeClr val="tx1"/>
                        </a:solidFill>
                        <a:latin typeface="微软雅黑"/>
                        <a:ea typeface="微软雅黑"/>
                      </a:endParaRPr>
                    </a:p>
                  </a:txBody>
                  <a:tcPr marL="68580" marR="68580" marT="0"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613563">
                <a:tc>
                  <a:txBody>
                    <a:bodyPr/>
                    <a:lstStyle/>
                    <a:p>
                      <a:pPr algn="just">
                        <a:spcAft>
                          <a:spcPts val="0"/>
                        </a:spcAft>
                      </a:pPr>
                      <a:r>
                        <a:rPr lang="en-US" sz="1200" kern="100">
                          <a:solidFill>
                            <a:schemeClr val="tx1"/>
                          </a:solidFill>
                          <a:latin typeface="微软雅黑"/>
                          <a:ea typeface="微软雅黑"/>
                        </a:rPr>
                        <a:t> </a:t>
                      </a:r>
                      <a:endParaRPr lang="zh-CN" sz="1600" kern="100">
                        <a:solidFill>
                          <a:schemeClr val="tx1"/>
                        </a:solidFill>
                        <a:latin typeface="微软雅黑"/>
                        <a:ea typeface="微软雅黑"/>
                      </a:endParaRPr>
                    </a:p>
                    <a:p>
                      <a:pPr algn="just">
                        <a:spcAft>
                          <a:spcPts val="0"/>
                        </a:spcAft>
                      </a:pPr>
                      <a:r>
                        <a:rPr lang="zh-CN" sz="1200" kern="100">
                          <a:solidFill>
                            <a:schemeClr val="tx1"/>
                          </a:solidFill>
                          <a:latin typeface="微软雅黑"/>
                          <a:ea typeface="微软雅黑"/>
                        </a:rPr>
                        <a:t>合计</a:t>
                      </a:r>
                      <a:endParaRPr lang="zh-CN" sz="1600" kern="100">
                        <a:solidFill>
                          <a:schemeClr val="tx1"/>
                        </a:solidFill>
                        <a:latin typeface="微软雅黑"/>
                        <a:ea typeface="微软雅黑"/>
                      </a:endParaRPr>
                    </a:p>
                    <a:p>
                      <a:pPr algn="just">
                        <a:spcAft>
                          <a:spcPts val="0"/>
                        </a:spcAft>
                      </a:pPr>
                      <a:r>
                        <a:rPr lang="en-US" sz="1200" kern="100">
                          <a:solidFill>
                            <a:schemeClr val="tx1"/>
                          </a:solidFill>
                          <a:latin typeface="微软雅黑"/>
                          <a:ea typeface="微软雅黑"/>
                        </a:rPr>
                        <a:t>**</a:t>
                      </a:r>
                      <a:r>
                        <a:rPr lang="zh-CN" sz="1200" kern="100">
                          <a:solidFill>
                            <a:schemeClr val="tx1"/>
                          </a:solidFill>
                          <a:latin typeface="微软雅黑"/>
                          <a:ea typeface="微软雅黑"/>
                        </a:rPr>
                        <a:t>境外</a:t>
                      </a:r>
                      <a:r>
                        <a:rPr lang="zh-CN" sz="1200" kern="100">
                          <a:solidFill>
                            <a:schemeClr val="tx1"/>
                          </a:solidFill>
                          <a:latin typeface="微软雅黑"/>
                          <a:ea typeface="微软雅黑"/>
                        </a:rPr>
                        <a:t>企业</a:t>
                      </a: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r>
                        <a:rPr lang="en-US" sz="1200" kern="100">
                          <a:solidFill>
                            <a:schemeClr val="tx1"/>
                          </a:solidFill>
                          <a:latin typeface="微软雅黑"/>
                          <a:ea typeface="微软雅黑"/>
                        </a:rPr>
                        <a:t> </a:t>
                      </a: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just">
                        <a:spcAft>
                          <a:spcPts val="0"/>
                        </a:spcAft>
                      </a:pPr>
                      <a:endParaRPr lang="zh-CN" sz="1600" kern="100">
                        <a:solidFill>
                          <a:schemeClr val="tx1"/>
                        </a:solidFill>
                        <a:latin typeface="微软雅黑"/>
                        <a:ea typeface="微软雅黑"/>
                      </a:endParaRPr>
                    </a:p>
                  </a:txBody>
                  <a:tcPr marL="68580" marR="68580" marT="0" marB="0">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838623" y="4149875"/>
            <a:ext cx="10369151" cy="2785360"/>
          </a:xfrm>
          <a:prstGeom prst="rect">
            <a:avLst/>
          </a:prstGeom>
          <a:noFill/>
        </p:spPr>
        <p:txBody>
          <a:bodyPr wrap="square" lIns="91423" tIns="45711" rIns="91423" bIns="45711">
            <a:spAutoFit/>
          </a:bodyPr>
          <a:lstStyle/>
          <a:p>
            <a:pPr>
              <a:lnSpc>
                <a:spcPts val="2400"/>
              </a:lnSpc>
            </a:pPr>
            <a:r>
              <a:rPr lang="en-US" sz="1500" b="1">
                <a:latin typeface="黑体"/>
                <a:ea typeface="黑体"/>
              </a:rPr>
              <a:t>1</a:t>
            </a:r>
            <a:r>
              <a:rPr lang="zh-CN" sz="1500" b="1">
                <a:latin typeface="黑体"/>
                <a:ea typeface="黑体"/>
              </a:rPr>
              <a:t>、本表综合反映报告期境内投资者</a:t>
            </a:r>
            <a:r>
              <a:rPr lang="zh-CN" sz="1500" b="1">
                <a:solidFill>
                  <a:srgbClr val="FF0000"/>
                </a:solidFill>
                <a:latin typeface="黑体"/>
                <a:ea typeface="黑体"/>
              </a:rPr>
              <a:t>通过境外企业带动中国大陆货物进出口的</a:t>
            </a:r>
            <a:r>
              <a:rPr lang="zh-CN" sz="1500" b="1">
                <a:latin typeface="黑体"/>
                <a:ea typeface="黑体"/>
              </a:rPr>
              <a:t>基本情况。本表由非金融业境内投资者于月后</a:t>
            </a:r>
            <a:r>
              <a:rPr lang="en-US" sz="1500" b="1">
                <a:latin typeface="黑体"/>
                <a:ea typeface="黑体"/>
              </a:rPr>
              <a:t>10</a:t>
            </a:r>
            <a:r>
              <a:rPr lang="zh-CN" sz="1500" b="1">
                <a:latin typeface="黑体"/>
                <a:ea typeface="黑体"/>
              </a:rPr>
              <a:t>日前报省级商务主管部门或商务部。</a:t>
            </a:r>
            <a:endParaRPr lang="zh-CN" sz="1500" b="1">
              <a:latin typeface="黑体"/>
              <a:ea typeface="黑体"/>
            </a:endParaRPr>
          </a:p>
          <a:p>
            <a:pPr>
              <a:lnSpc>
                <a:spcPts val="2400"/>
              </a:lnSpc>
            </a:pPr>
            <a:r>
              <a:rPr lang="en-US" sz="1500" b="1">
                <a:solidFill>
                  <a:srgbClr val="FF0000"/>
                </a:solidFill>
                <a:latin typeface="黑体"/>
                <a:ea typeface="黑体"/>
              </a:rPr>
              <a:t>2</a:t>
            </a:r>
            <a:r>
              <a:rPr lang="zh-CN" sz="1500" b="1">
                <a:solidFill>
                  <a:srgbClr val="FF0000"/>
                </a:solidFill>
                <a:latin typeface="黑体"/>
                <a:ea typeface="黑体"/>
              </a:rPr>
              <a:t>、带动货物出口总额包括：</a:t>
            </a:r>
            <a:r>
              <a:rPr lang="zh-CN" sz="1500" b="1">
                <a:latin typeface="黑体"/>
                <a:ea typeface="黑体"/>
              </a:rPr>
              <a:t>（</a:t>
            </a:r>
            <a:r>
              <a:rPr lang="en-US" sz="1500" b="1">
                <a:latin typeface="黑体"/>
                <a:ea typeface="黑体"/>
              </a:rPr>
              <a:t>1</a:t>
            </a:r>
            <a:r>
              <a:rPr lang="zh-CN" sz="1500" b="1">
                <a:latin typeface="黑体"/>
                <a:ea typeface="黑体"/>
              </a:rPr>
              <a:t>）境内投资者以</a:t>
            </a:r>
            <a:r>
              <a:rPr lang="zh-CN" sz="1500" b="1">
                <a:solidFill>
                  <a:srgbClr val="0000CC"/>
                </a:solidFill>
                <a:latin typeface="黑体"/>
                <a:ea typeface="黑体"/>
              </a:rPr>
              <a:t>实物形式出资</a:t>
            </a:r>
            <a:r>
              <a:rPr lang="zh-CN" sz="1500" b="1">
                <a:latin typeface="黑体"/>
                <a:ea typeface="黑体"/>
              </a:rPr>
              <a:t>（即形成对境外企业的股权或债务工具投资）的货物出口；（</a:t>
            </a:r>
            <a:r>
              <a:rPr lang="en-US" sz="1500" b="1">
                <a:latin typeface="黑体"/>
                <a:ea typeface="黑体"/>
              </a:rPr>
              <a:t>2</a:t>
            </a:r>
            <a:r>
              <a:rPr lang="zh-CN" sz="1500" b="1">
                <a:latin typeface="黑体"/>
                <a:ea typeface="黑体"/>
              </a:rPr>
              <a:t>）境外企业（含投资链条所有境外企业）</a:t>
            </a:r>
            <a:r>
              <a:rPr lang="zh-CN" sz="1500" b="1">
                <a:solidFill>
                  <a:srgbClr val="0000CC"/>
                </a:solidFill>
                <a:latin typeface="黑体"/>
                <a:ea typeface="黑体"/>
              </a:rPr>
              <a:t>在生产经营活动中从中国大陆进口的所有货物总值</a:t>
            </a:r>
            <a:r>
              <a:rPr lang="zh-CN" sz="1500" b="1">
                <a:latin typeface="黑体"/>
                <a:ea typeface="黑体"/>
              </a:rPr>
              <a:t>。（</a:t>
            </a:r>
            <a:r>
              <a:rPr lang="en-US" sz="1500" b="1">
                <a:latin typeface="黑体"/>
                <a:ea typeface="黑体"/>
              </a:rPr>
              <a:t>3</a:t>
            </a:r>
            <a:r>
              <a:rPr lang="zh-CN" sz="1500" b="1">
                <a:latin typeface="黑体"/>
                <a:ea typeface="黑体"/>
              </a:rPr>
              <a:t>）境外企业如为</a:t>
            </a:r>
            <a:r>
              <a:rPr lang="zh-CN" sz="1500" b="1">
                <a:solidFill>
                  <a:srgbClr val="0000CC"/>
                </a:solidFill>
                <a:latin typeface="黑体"/>
                <a:ea typeface="黑体"/>
              </a:rPr>
              <a:t>境外销售平台</a:t>
            </a:r>
            <a:r>
              <a:rPr lang="zh-CN" sz="1500" b="1">
                <a:latin typeface="黑体"/>
                <a:ea typeface="黑体"/>
              </a:rPr>
              <a:t>，则平台涉及来自中国大陆的货物进口交易视同带动货物出口。</a:t>
            </a:r>
            <a:endParaRPr lang="zh-CN" sz="1500" b="1">
              <a:latin typeface="黑体"/>
              <a:ea typeface="黑体"/>
            </a:endParaRPr>
          </a:p>
          <a:p>
            <a:pPr>
              <a:lnSpc>
                <a:spcPts val="2400"/>
              </a:lnSpc>
            </a:pPr>
            <a:r>
              <a:rPr lang="en-US" sz="1500" b="1">
                <a:solidFill>
                  <a:srgbClr val="FF0000"/>
                </a:solidFill>
                <a:latin typeface="黑体"/>
                <a:ea typeface="黑体"/>
              </a:rPr>
              <a:t>3</a:t>
            </a:r>
            <a:r>
              <a:rPr lang="zh-CN" sz="1500" b="1">
                <a:solidFill>
                  <a:srgbClr val="FF0000"/>
                </a:solidFill>
                <a:latin typeface="黑体"/>
                <a:ea typeface="黑体"/>
              </a:rPr>
              <a:t>、带动货物进口总额包括：</a:t>
            </a:r>
            <a:r>
              <a:rPr lang="zh-CN" sz="1500" b="1">
                <a:latin typeface="黑体"/>
                <a:ea typeface="黑体"/>
              </a:rPr>
              <a:t>（</a:t>
            </a:r>
            <a:r>
              <a:rPr lang="en-US" sz="1500" b="1">
                <a:latin typeface="黑体"/>
                <a:ea typeface="黑体"/>
              </a:rPr>
              <a:t>1</a:t>
            </a:r>
            <a:r>
              <a:rPr lang="zh-CN" sz="1500" b="1">
                <a:latin typeface="黑体"/>
                <a:ea typeface="黑体"/>
              </a:rPr>
              <a:t>）境内投资者通过对外投资获得的</a:t>
            </a:r>
            <a:r>
              <a:rPr lang="zh-CN" sz="1500" b="1">
                <a:solidFill>
                  <a:srgbClr val="0000CC"/>
                </a:solidFill>
                <a:latin typeface="黑体"/>
                <a:ea typeface="黑体"/>
              </a:rPr>
              <a:t>权益产品进口</a:t>
            </a:r>
            <a:r>
              <a:rPr lang="zh-CN" sz="1500" b="1">
                <a:latin typeface="黑体"/>
                <a:ea typeface="黑体"/>
              </a:rPr>
              <a:t>；（</a:t>
            </a:r>
            <a:r>
              <a:rPr lang="en-US" sz="1500" b="1">
                <a:latin typeface="黑体"/>
                <a:ea typeface="黑体"/>
              </a:rPr>
              <a:t>2</a:t>
            </a:r>
            <a:r>
              <a:rPr lang="zh-CN" sz="1500" b="1">
                <a:latin typeface="黑体"/>
                <a:ea typeface="黑体"/>
              </a:rPr>
              <a:t>）境外企业（含投资链条所有境外企业）</a:t>
            </a:r>
            <a:r>
              <a:rPr lang="zh-CN" sz="1500" b="1">
                <a:solidFill>
                  <a:srgbClr val="0000CC"/>
                </a:solidFill>
                <a:latin typeface="黑体"/>
                <a:ea typeface="黑体"/>
              </a:rPr>
              <a:t>在生产经营活动中出口到中国大陆的所有货物总值</a:t>
            </a:r>
            <a:r>
              <a:rPr lang="zh-CN" sz="1500" b="1">
                <a:latin typeface="黑体"/>
                <a:ea typeface="黑体"/>
              </a:rPr>
              <a:t>。（</a:t>
            </a:r>
            <a:r>
              <a:rPr lang="en-US" sz="1500" b="1">
                <a:latin typeface="黑体"/>
                <a:ea typeface="黑体"/>
              </a:rPr>
              <a:t>3</a:t>
            </a:r>
            <a:r>
              <a:rPr lang="zh-CN" sz="1500" b="1">
                <a:latin typeface="黑体"/>
                <a:ea typeface="黑体"/>
              </a:rPr>
              <a:t>）境外企业如为境外销售平台，则平台涉及流向中国大陆的货物出口交易视同带动货物进口。</a:t>
            </a:r>
            <a:endParaRPr lang="zh-CN" sz="1500" b="1">
              <a:latin typeface="黑体"/>
              <a:ea typeface="黑体"/>
            </a:endParaRPr>
          </a:p>
          <a:p>
            <a:endParaRPr lang="zh-CN" sz="1500"/>
          </a:p>
        </p:txBody>
      </p:sp>
      <p:grpSp>
        <p:nvGrpSpPr>
          <p:cNvPr id="7" name="组合 6"/>
          <p:cNvGrpSpPr/>
          <p:nvPr/>
        </p:nvGrpSpPr>
        <p:grpSpPr>
          <a:xfrm>
            <a:off x="-88303" y="117426"/>
            <a:ext cx="6773132" cy="720249"/>
            <a:chOff x="-159568" y="260648"/>
            <a:chExt cx="5503889" cy="720082"/>
          </a:xfrm>
        </p:grpSpPr>
        <p:cxnSp>
          <p:nvCxnSpPr>
            <p:cNvPr id="8" name="直接连接符 7"/>
            <p:cNvCxnSpPr/>
            <p:nvPr/>
          </p:nvCxnSpPr>
          <p:spPr>
            <a:xfrm>
              <a:off x="569132" y="260648"/>
              <a:ext cx="0" cy="720080"/>
            </a:xfrm>
            <a:prstGeom prst="line">
              <a:avLst/>
            </a:prstGeom>
            <a:ln w="19050">
              <a:solidFill>
                <a:srgbClr val="990000"/>
              </a:solidFill>
              <a:prstDash val="solid"/>
            </a:ln>
          </p:spPr>
        </p:cxnSp>
        <p:sp>
          <p:nvSpPr>
            <p:cNvPr id="9" name="TextBox 8"/>
            <p:cNvSpPr txBox="1"/>
            <p:nvPr/>
          </p:nvSpPr>
          <p:spPr>
            <a:xfrm>
              <a:off x="128464" y="332656"/>
              <a:ext cx="330789"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10" name="文本框 79"/>
            <p:cNvSpPr txBox="1"/>
            <p:nvPr/>
          </p:nvSpPr>
          <p:spPr>
            <a:xfrm>
              <a:off x="632520" y="332656"/>
              <a:ext cx="4711801"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月报</a:t>
              </a:r>
              <a:endParaRPr lang="zh-CN" sz="3600" b="1">
                <a:latin typeface="微软雅黑"/>
                <a:ea typeface="微软雅黑"/>
              </a:endParaRPr>
            </a:p>
          </p:txBody>
        </p:sp>
        <p:cxnSp>
          <p:nvCxnSpPr>
            <p:cNvPr id="11" name="直接连接符 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2" name="直接连接符 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700379" y="260708"/>
            <a:ext cx="0" cy="720247"/>
          </a:xfrm>
          <a:prstGeom prst="line">
            <a:avLst/>
          </a:prstGeom>
          <a:ln w="19050">
            <a:solidFill>
              <a:srgbClr val="990000"/>
            </a:solidFill>
            <a:prstDash val="solid"/>
          </a:ln>
        </p:spPr>
      </p:cxnSp>
      <p:sp>
        <p:nvSpPr>
          <p:cNvPr id="53" name="TextBox 52"/>
          <p:cNvSpPr txBox="1"/>
          <p:nvPr/>
        </p:nvSpPr>
        <p:spPr>
          <a:xfrm>
            <a:off x="158092" y="332743"/>
            <a:ext cx="407072" cy="658838"/>
          </a:xfrm>
          <a:prstGeom prst="rect">
            <a:avLst/>
          </a:prstGeom>
          <a:noFill/>
        </p:spPr>
        <p:txBody>
          <a:bodyPr wrap="square" lIns="103829" tIns="51913" rIns="103829" bIns="51913">
            <a:spAutoFit/>
          </a:bodyPr>
          <a:lstStyle/>
          <a:p>
            <a:r>
              <a:rPr lang="en-US" sz="3600" b="1">
                <a:latin typeface="微软雅黑"/>
                <a:ea typeface="微软雅黑"/>
              </a:rPr>
              <a:t>1</a:t>
            </a:r>
            <a:endParaRPr lang="zh-CN" sz="3600" b="1">
              <a:latin typeface="微软雅黑"/>
              <a:ea typeface="微软雅黑"/>
            </a:endParaRPr>
          </a:p>
        </p:txBody>
      </p:sp>
      <p:sp>
        <p:nvSpPr>
          <p:cNvPr id="54" name="文本框 79"/>
          <p:cNvSpPr txBox="1"/>
          <p:nvPr/>
        </p:nvSpPr>
        <p:spPr>
          <a:xfrm>
            <a:off x="778389" y="332743"/>
            <a:ext cx="3903005" cy="658838"/>
          </a:xfrm>
          <a:prstGeom prst="rect">
            <a:avLst/>
          </a:prstGeom>
          <a:noFill/>
          <a:ln>
            <a:noFill/>
          </a:ln>
        </p:spPr>
        <p:txBody>
          <a:bodyPr wrap="none" lIns="103829" tIns="51913" rIns="103829" bIns="51913">
            <a:spAutoFit/>
          </a:bodyPr>
          <a:lstStyle/>
          <a:p>
            <a:pPr defTabSz="1038225"/>
            <a:r>
              <a:rPr lang="zh-CN" sz="3600" b="1">
                <a:latin typeface="微软雅黑"/>
                <a:ea typeface="微软雅黑"/>
              </a:rPr>
              <a:t>统计工作填报要求</a:t>
            </a:r>
            <a:endParaRPr lang="zh-CN" sz="3600" b="1">
              <a:latin typeface="微软雅黑"/>
              <a:ea typeface="微软雅黑"/>
            </a:endParaRPr>
          </a:p>
        </p:txBody>
      </p:sp>
      <p:cxnSp>
        <p:nvCxnSpPr>
          <p:cNvPr id="111" name="直接连接符 110"/>
          <p:cNvCxnSpPr/>
          <p:nvPr/>
        </p:nvCxnSpPr>
        <p:spPr>
          <a:xfrm>
            <a:off x="-196363" y="278468"/>
            <a:ext cx="5736523"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96365" y="980962"/>
            <a:ext cx="6097700" cy="1"/>
          </a:xfrm>
          <a:prstGeom prst="line">
            <a:avLst/>
          </a:prstGeom>
          <a:ln w="57150" cap="sq" cmpd="dbl">
            <a:solidFill>
              <a:srgbClr val="990000"/>
            </a:solidFill>
            <a:prstDash val="solid"/>
            <a:miter/>
            <a:tailEnd type="none" w="sm" len="sm"/>
          </a:ln>
        </p:spPr>
      </p:cxnSp>
      <p:sp>
        <p:nvSpPr>
          <p:cNvPr id="2" name="内容占位符 1"/>
          <p:cNvSpPr/>
          <p:nvPr>
            <p:ph idx="1"/>
          </p:nvPr>
        </p:nvSpPr>
        <p:spPr/>
        <p:txBody>
          <a:bodyPr/>
          <a:lstStyle/>
          <a:p>
            <a:endParaRPr lang="zh-CN"/>
          </a:p>
        </p:txBody>
      </p:sp>
      <p:pic>
        <p:nvPicPr>
          <p:cNvPr id="1026" name="Picture 2">
            <a:hlinkClick r:id="" action="ppaction://noaction"/>
          </p:cNvPr>
          <p:cNvPicPr/>
          <p:nvPr/>
        </p:nvPicPr>
        <p:blipFill>
          <a:blip r:embed="rId2"/>
          <a:stretch/>
        </p:blipFill>
        <p:spPr>
          <a:xfrm>
            <a:off x="565166" y="1197038"/>
            <a:ext cx="11024093" cy="5320945"/>
          </a:xfrm>
          <a:prstGeom prst="rect">
            <a:avLst/>
          </a:prstGeom>
          <a:noFill/>
          <a:ln>
            <a:noFill/>
          </a:ln>
        </p:spPr>
      </p:pic>
      <p:sp>
        <p:nvSpPr>
          <p:cNvPr id="3" name="下箭头 2"/>
          <p:cNvSpPr/>
          <p:nvPr/>
        </p:nvSpPr>
        <p:spPr>
          <a:xfrm>
            <a:off x="1664526" y="4654213"/>
            <a:ext cx="620297" cy="648222"/>
          </a:xfrm>
          <a:prstGeom prst="downArrow">
            <a:avLst/>
          </a:prstGeom>
          <a:solidFill>
            <a:srgbClr val="FF0000"/>
          </a:solidFill>
          <a:ln w="28575">
            <a:solidFill>
              <a:srgbClr val="FFC000"/>
            </a:solidFill>
            <a:prstDash val="solid"/>
          </a:ln>
        </p:spPr>
        <p:txBody>
          <a:bodyPr lIns="103829" tIns="51913" rIns="103829" bIns="51913" anchor="ctr"/>
          <a:lstStyle/>
          <a:p>
            <a:pPr algn="ctr"/>
            <a:endParaRPr lang="zh-CN">
              <a:solidFill>
                <a:schemeClr val="lt1"/>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1.</a:t>
            </a:r>
            <a:r>
              <a:rPr lang="zh-CN" sz="2500">
                <a:solidFill>
                  <a:srgbClr val="000000"/>
                </a:solidFill>
              </a:rPr>
              <a:t>填报的统计范围</a:t>
            </a:r>
            <a:endParaRPr lang="en-US" sz="2500">
              <a:solidFill>
                <a:srgbClr val="000000"/>
              </a:solidFill>
            </a:endParaRPr>
          </a:p>
        </p:txBody>
      </p:sp>
      <p:sp>
        <p:nvSpPr>
          <p:cNvPr id="18" name="内容占位符 2"/>
          <p:cNvSpPr/>
          <p:nvPr>
            <p:ph idx="1"/>
          </p:nvPr>
        </p:nvSpPr>
        <p:spPr>
          <a:xfrm>
            <a:off x="778387" y="1413108"/>
            <a:ext cx="10722257" cy="5074602"/>
          </a:xfrm>
          <a:prstGeom prst="rect">
            <a:avLst/>
          </a:prstGeom>
        </p:spPr>
        <p:txBody>
          <a:bodyPr>
            <a:normAutofit/>
          </a:bodyPr>
          <a:lstStyle/>
          <a:p>
            <a:pPr defTabSz="1038225">
              <a:lnSpc>
                <a:spcPct val="150000"/>
              </a:lnSpc>
              <a:spcBef>
                <a:spcPts val="0"/>
              </a:spcBef>
              <a:buFont typeface="Wingdings" charset="2"/>
              <a:buChar char="Ø"/>
            </a:pPr>
            <a:r>
              <a:rPr lang="zh-CN" sz="1500" kern="0">
                <a:solidFill>
                  <a:srgbClr val="000000"/>
                </a:solidFill>
                <a:latin typeface="微软雅黑"/>
                <a:ea typeface="微软雅黑"/>
              </a:rPr>
              <a:t>统计制度要求</a:t>
            </a:r>
            <a:r>
              <a:rPr lang="zh-CN" sz="1500" kern="0">
                <a:solidFill>
                  <a:srgbClr val="000000"/>
                </a:solidFill>
                <a:latin typeface="微软雅黑"/>
                <a:ea typeface="微软雅黑"/>
              </a:rPr>
              <a:t>凡境内投资者在境外企业中</a:t>
            </a:r>
            <a:r>
              <a:rPr lang="zh-CN" sz="1500" b="1" kern="0">
                <a:solidFill>
                  <a:srgbClr val="C00000"/>
                </a:solidFill>
                <a:latin typeface="微软雅黑"/>
                <a:ea typeface="微软雅黑"/>
              </a:rPr>
              <a:t>拥有或控制</a:t>
            </a:r>
            <a:r>
              <a:rPr lang="en-US" sz="1500" b="1" kern="0">
                <a:solidFill>
                  <a:srgbClr val="C00000"/>
                </a:solidFill>
                <a:latin typeface="微软雅黑"/>
                <a:ea typeface="微软雅黑"/>
              </a:rPr>
              <a:t>10%</a:t>
            </a:r>
            <a:r>
              <a:rPr lang="zh-CN" sz="1500" b="1" kern="0">
                <a:solidFill>
                  <a:srgbClr val="C00000"/>
                </a:solidFill>
                <a:latin typeface="微软雅黑"/>
                <a:ea typeface="微软雅黑"/>
              </a:rPr>
              <a:t>或以上</a:t>
            </a:r>
            <a:r>
              <a:rPr lang="zh-CN" sz="1500" kern="0">
                <a:solidFill>
                  <a:srgbClr val="000000"/>
                </a:solidFill>
                <a:latin typeface="微软雅黑"/>
                <a:ea typeface="微软雅黑"/>
              </a:rPr>
              <a:t>的投票权</a:t>
            </a:r>
            <a:r>
              <a:rPr lang="en-US" sz="1500" kern="0">
                <a:solidFill>
                  <a:srgbClr val="000000"/>
                </a:solidFill>
                <a:latin typeface="微软雅黑"/>
                <a:ea typeface="微软雅黑"/>
              </a:rPr>
              <a:t>(</a:t>
            </a:r>
            <a:r>
              <a:rPr lang="zh-CN" sz="1500" kern="0">
                <a:solidFill>
                  <a:srgbClr val="000000"/>
                </a:solidFill>
                <a:latin typeface="微软雅黑"/>
                <a:ea typeface="微软雅黑"/>
              </a:rPr>
              <a:t>对公司型企业</a:t>
            </a:r>
            <a:r>
              <a:rPr lang="en-US" sz="1500" kern="0">
                <a:solidFill>
                  <a:srgbClr val="000000"/>
                </a:solidFill>
                <a:latin typeface="微软雅黑"/>
                <a:ea typeface="微软雅黑"/>
              </a:rPr>
              <a:t>)</a:t>
            </a:r>
            <a:r>
              <a:rPr lang="zh-CN" sz="1500" kern="0">
                <a:solidFill>
                  <a:srgbClr val="000000"/>
                </a:solidFill>
                <a:latin typeface="微软雅黑"/>
                <a:ea typeface="微软雅黑"/>
              </a:rPr>
              <a:t>或其他等价利益</a:t>
            </a:r>
            <a:r>
              <a:rPr lang="en-US" sz="1500" kern="0">
                <a:solidFill>
                  <a:srgbClr val="000000"/>
                </a:solidFill>
                <a:latin typeface="微软雅黑"/>
                <a:ea typeface="微软雅黑"/>
              </a:rPr>
              <a:t>(</a:t>
            </a:r>
            <a:r>
              <a:rPr lang="zh-CN" sz="1500" kern="0">
                <a:solidFill>
                  <a:srgbClr val="000000"/>
                </a:solidFill>
                <a:latin typeface="微软雅黑"/>
                <a:ea typeface="微软雅黑"/>
              </a:rPr>
              <a:t>对非公司型企业</a:t>
            </a:r>
            <a:r>
              <a:rPr lang="en-US" sz="1500" kern="0">
                <a:solidFill>
                  <a:srgbClr val="000000"/>
                </a:solidFill>
                <a:latin typeface="微软雅黑"/>
                <a:ea typeface="微软雅黑"/>
              </a:rPr>
              <a:t>)</a:t>
            </a:r>
            <a:r>
              <a:rPr lang="zh-CN" sz="1500" kern="0">
                <a:solidFill>
                  <a:srgbClr val="000000"/>
                </a:solidFill>
                <a:latin typeface="微软雅黑"/>
                <a:ea typeface="微软雅黑"/>
              </a:rPr>
              <a:t>的投资，</a:t>
            </a:r>
            <a:r>
              <a:rPr lang="zh-CN" sz="1500" b="1" kern="0">
                <a:solidFill>
                  <a:srgbClr val="C00000"/>
                </a:solidFill>
                <a:latin typeface="微软雅黑"/>
                <a:ea typeface="微软雅黑"/>
              </a:rPr>
              <a:t>均计入对外直接投资统计</a:t>
            </a:r>
            <a:r>
              <a:rPr lang="zh-CN" sz="1500" kern="0">
                <a:solidFill>
                  <a:srgbClr val="000000"/>
                </a:solidFill>
                <a:latin typeface="微软雅黑"/>
                <a:ea typeface="微软雅黑"/>
              </a:rPr>
              <a:t>。</a:t>
            </a:r>
            <a:r>
              <a:rPr lang="zh-CN" sz="1500" b="1" kern="0">
                <a:solidFill>
                  <a:srgbClr val="C00000"/>
                </a:solidFill>
                <a:latin typeface="微软雅黑"/>
                <a:ea typeface="微软雅黑"/>
              </a:rPr>
              <a:t>但根据目前系统操作方面限制，</a:t>
            </a:r>
            <a:r>
              <a:rPr lang="en-US" sz="1500" b="1" kern="0">
                <a:solidFill>
                  <a:srgbClr val="C00000"/>
                </a:solidFill>
                <a:latin typeface="微软雅黑"/>
                <a:ea typeface="微软雅黑"/>
              </a:rPr>
              <a:t>《</a:t>
            </a:r>
            <a:r>
              <a:rPr lang="zh-CN" sz="1500" b="1" kern="0">
                <a:solidFill>
                  <a:srgbClr val="C00000"/>
                </a:solidFill>
                <a:latin typeface="微软雅黑"/>
                <a:ea typeface="微软雅黑"/>
              </a:rPr>
              <a:t>境内企业基本情况</a:t>
            </a:r>
            <a:r>
              <a:rPr lang="en-US" sz="1500" b="1" kern="0">
                <a:solidFill>
                  <a:srgbClr val="C00000"/>
                </a:solidFill>
                <a:latin typeface="微软雅黑"/>
                <a:ea typeface="微软雅黑"/>
              </a:rPr>
              <a:t>》</a:t>
            </a:r>
            <a:r>
              <a:rPr lang="zh-CN" sz="1500" b="1" kern="0">
                <a:solidFill>
                  <a:srgbClr val="C00000"/>
                </a:solidFill>
                <a:latin typeface="微软雅黑"/>
                <a:ea typeface="微软雅黑"/>
              </a:rPr>
              <a:t>的填报主体是拥有</a:t>
            </a:r>
            <a:r>
              <a:rPr lang="en-US" sz="1500" b="1" kern="0">
                <a:solidFill>
                  <a:srgbClr val="C00000"/>
                </a:solidFill>
                <a:latin typeface="微软雅黑"/>
                <a:ea typeface="微软雅黑"/>
              </a:rPr>
              <a:t>《</a:t>
            </a:r>
            <a:r>
              <a:rPr lang="zh-CN" sz="1500" b="1" kern="0">
                <a:solidFill>
                  <a:srgbClr val="C00000"/>
                </a:solidFill>
                <a:latin typeface="微软雅黑"/>
                <a:ea typeface="微软雅黑"/>
              </a:rPr>
              <a:t>企业境外投资证书</a:t>
            </a:r>
            <a:r>
              <a:rPr lang="en-US" sz="1500" b="1" kern="0">
                <a:solidFill>
                  <a:srgbClr val="C00000"/>
                </a:solidFill>
                <a:latin typeface="微软雅黑"/>
                <a:ea typeface="微软雅黑"/>
              </a:rPr>
              <a:t>》</a:t>
            </a:r>
            <a:r>
              <a:rPr lang="zh-CN" sz="1500" b="1" kern="0">
                <a:solidFill>
                  <a:srgbClr val="C00000"/>
                </a:solidFill>
                <a:latin typeface="微软雅黑"/>
                <a:ea typeface="微软雅黑"/>
              </a:rPr>
              <a:t>的境内企业进行填报。</a:t>
            </a:r>
            <a:endParaRPr lang="zh-CN" sz="1500" b="1" kern="0">
              <a:solidFill>
                <a:srgbClr val="C00000"/>
              </a:solidFill>
              <a:latin typeface="微软雅黑"/>
              <a:ea typeface="微软雅黑"/>
            </a:endParaRPr>
          </a:p>
          <a:p>
            <a:pPr defTabSz="1038225">
              <a:lnSpc>
                <a:spcPct val="150000"/>
              </a:lnSpc>
              <a:spcBef>
                <a:spcPts val="0"/>
              </a:spcBef>
              <a:buFont typeface="Wingdings" charset="2"/>
              <a:buChar char="Ø"/>
            </a:pPr>
            <a:r>
              <a:rPr lang="zh-CN" sz="1500" kern="0">
                <a:solidFill>
                  <a:srgbClr val="000000"/>
                </a:solidFill>
                <a:latin typeface="微软雅黑"/>
                <a:ea typeface="微软雅黑"/>
              </a:rPr>
              <a:t>境外企业</a:t>
            </a:r>
            <a:r>
              <a:rPr lang="zh-CN" sz="1500" kern="0">
                <a:solidFill>
                  <a:srgbClr val="000000"/>
                </a:solidFill>
                <a:latin typeface="微软雅黑"/>
                <a:ea typeface="微软雅黑"/>
              </a:rPr>
              <a:t>获得由境内直接投资者</a:t>
            </a:r>
            <a:r>
              <a:rPr lang="zh-CN" sz="1500" b="1" kern="0">
                <a:solidFill>
                  <a:srgbClr val="C00000"/>
                </a:solidFill>
                <a:latin typeface="微软雅黑"/>
                <a:ea typeface="微软雅黑"/>
              </a:rPr>
              <a:t>担保的借款，不计入对外直接投资统计。</a:t>
            </a:r>
            <a:endParaRPr lang="zh-CN" sz="1500" b="1" kern="0">
              <a:solidFill>
                <a:srgbClr val="C00000"/>
              </a:solidFill>
              <a:latin typeface="微软雅黑"/>
              <a:ea typeface="微软雅黑"/>
            </a:endParaRPr>
          </a:p>
          <a:p>
            <a:pPr defTabSz="1038225">
              <a:lnSpc>
                <a:spcPct val="150000"/>
              </a:lnSpc>
              <a:spcBef>
                <a:spcPts val="0"/>
              </a:spcBef>
              <a:buFont typeface="Wingdings" charset="2"/>
              <a:buChar char="Ø"/>
            </a:pPr>
            <a:r>
              <a:rPr lang="zh-CN" sz="1500" b="1" kern="0">
                <a:solidFill>
                  <a:srgbClr val="C00000"/>
                </a:solidFill>
                <a:latin typeface="微软雅黑"/>
                <a:ea typeface="微软雅黑"/>
              </a:rPr>
              <a:t>参加国际组织</a:t>
            </a:r>
            <a:r>
              <a:rPr lang="zh-CN" sz="1500" kern="0">
                <a:solidFill>
                  <a:srgbClr val="000000"/>
                </a:solidFill>
                <a:latin typeface="微软雅黑"/>
                <a:ea typeface="微软雅黑"/>
              </a:rPr>
              <a:t>的投资</a:t>
            </a:r>
            <a:r>
              <a:rPr lang="zh-CN" sz="1500" b="1" kern="0">
                <a:solidFill>
                  <a:srgbClr val="C00000"/>
                </a:solidFill>
                <a:latin typeface="微软雅黑"/>
                <a:ea typeface="微软雅黑"/>
              </a:rPr>
              <a:t>不计</a:t>
            </a:r>
            <a:r>
              <a:rPr lang="zh-CN" sz="1500" kern="0">
                <a:solidFill>
                  <a:srgbClr val="000000"/>
                </a:solidFill>
                <a:latin typeface="微软雅黑"/>
                <a:ea typeface="微软雅黑"/>
              </a:rPr>
              <a:t>入对外直接投资统计。</a:t>
            </a:r>
            <a:endParaRPr lang="zh-CN" sz="1500" kern="0">
              <a:solidFill>
                <a:srgbClr val="000000"/>
              </a:solidFill>
              <a:latin typeface="微软雅黑"/>
              <a:ea typeface="微软雅黑"/>
            </a:endParaRPr>
          </a:p>
          <a:p>
            <a:pPr defTabSz="1038225">
              <a:lnSpc>
                <a:spcPct val="150000"/>
              </a:lnSpc>
              <a:spcBef>
                <a:spcPts val="0"/>
              </a:spcBef>
              <a:buFont typeface="Wingdings" charset="2"/>
              <a:buChar char="Ø"/>
            </a:pPr>
            <a:r>
              <a:rPr lang="zh-CN" sz="1500" kern="0">
                <a:solidFill>
                  <a:srgbClr val="000000"/>
                </a:solidFill>
                <a:latin typeface="微软雅黑"/>
                <a:ea typeface="微软雅黑"/>
              </a:rPr>
              <a:t>以提供技术并收取管理费的</a:t>
            </a:r>
            <a:r>
              <a:rPr lang="zh-CN" sz="1500" b="1" kern="0">
                <a:solidFill>
                  <a:srgbClr val="C00000"/>
                </a:solidFill>
                <a:latin typeface="微软雅黑"/>
                <a:ea typeface="微软雅黑"/>
              </a:rPr>
              <a:t>跨境服务不计入</a:t>
            </a:r>
            <a:r>
              <a:rPr lang="zh-CN" sz="1500" kern="0">
                <a:solidFill>
                  <a:srgbClr val="000000"/>
                </a:solidFill>
                <a:latin typeface="微软雅黑"/>
                <a:ea typeface="微软雅黑"/>
              </a:rPr>
              <a:t>对外直接投资统计。</a:t>
            </a:r>
            <a:endParaRPr lang="zh-CN" sz="1500" kern="0">
              <a:solidFill>
                <a:srgbClr val="000000"/>
              </a:solidFill>
              <a:latin typeface="微软雅黑"/>
              <a:ea typeface="微软雅黑"/>
            </a:endParaRPr>
          </a:p>
          <a:p>
            <a:pPr defTabSz="1038225">
              <a:lnSpc>
                <a:spcPct val="150000"/>
              </a:lnSpc>
              <a:spcBef>
                <a:spcPts val="0"/>
              </a:spcBef>
              <a:buFont typeface="Wingdings" charset="2"/>
              <a:buChar char="Ø"/>
            </a:pPr>
            <a:r>
              <a:rPr lang="zh-CN" sz="1500" kern="0">
                <a:solidFill>
                  <a:srgbClr val="000000"/>
                </a:solidFill>
                <a:latin typeface="微软雅黑"/>
                <a:ea typeface="微软雅黑"/>
              </a:rPr>
              <a:t>境外企业若被其他国家企业收（并）购，记作境内投资者对外直接投资的减少。</a:t>
            </a:r>
            <a:endParaRPr lang="zh-CN" sz="1500" kern="0">
              <a:solidFill>
                <a:srgbClr val="000000"/>
              </a:solidFill>
              <a:latin typeface="微软雅黑"/>
              <a:ea typeface="微软雅黑"/>
            </a:endParaRPr>
          </a:p>
          <a:p>
            <a:pPr defTabSz="1038225">
              <a:lnSpc>
                <a:spcPct val="150000"/>
              </a:lnSpc>
              <a:spcBef>
                <a:spcPts val="0"/>
              </a:spcBef>
              <a:buFont typeface="Wingdings" charset="2"/>
              <a:buChar char="Ø"/>
            </a:pPr>
            <a:r>
              <a:rPr lang="zh-CN" sz="1500" kern="0">
                <a:solidFill>
                  <a:srgbClr val="000000"/>
                </a:solidFill>
                <a:latin typeface="微软雅黑"/>
                <a:ea typeface="微软雅黑"/>
              </a:rPr>
              <a:t>若境外企业中有</a:t>
            </a:r>
            <a:r>
              <a:rPr lang="zh-CN" sz="1500" b="1" kern="0">
                <a:solidFill>
                  <a:srgbClr val="C00000"/>
                </a:solidFill>
                <a:latin typeface="微软雅黑"/>
                <a:ea typeface="微软雅黑"/>
              </a:rPr>
              <a:t>多家境内投资者</a:t>
            </a:r>
            <a:r>
              <a:rPr lang="zh-CN" sz="1500" kern="0">
                <a:solidFill>
                  <a:srgbClr val="000000"/>
                </a:solidFill>
                <a:latin typeface="微软雅黑"/>
                <a:ea typeface="微软雅黑"/>
              </a:rPr>
              <a:t>，且均拥有</a:t>
            </a:r>
            <a:r>
              <a:rPr lang="en-US" sz="1500" kern="0">
                <a:solidFill>
                  <a:srgbClr val="000000"/>
                </a:solidFill>
                <a:latin typeface="微软雅黑"/>
                <a:ea typeface="微软雅黑"/>
              </a:rPr>
              <a:t>10%</a:t>
            </a:r>
            <a:r>
              <a:rPr lang="zh-CN" sz="1500" kern="0">
                <a:solidFill>
                  <a:srgbClr val="000000"/>
                </a:solidFill>
                <a:latin typeface="微软雅黑"/>
                <a:ea typeface="微软雅黑"/>
              </a:rPr>
              <a:t>以上的股份，可</a:t>
            </a:r>
            <a:r>
              <a:rPr lang="zh-CN" sz="1500" b="1" kern="0">
                <a:solidFill>
                  <a:srgbClr val="C00000"/>
                </a:solidFill>
                <a:latin typeface="微软雅黑"/>
                <a:ea typeface="微软雅黑"/>
              </a:rPr>
              <a:t>作为上报单位分别报送按股权比例计算的相应指标。</a:t>
            </a:r>
            <a:endParaRPr lang="en-US" sz="1500" b="1" kern="0">
              <a:solidFill>
                <a:srgbClr val="C00000"/>
              </a:solidFill>
              <a:latin typeface="微软雅黑"/>
              <a:ea typeface="微软雅黑"/>
            </a:endParaRPr>
          </a:p>
          <a:p>
            <a:pPr>
              <a:lnSpc>
                <a:spcPct val="150000"/>
              </a:lnSpc>
              <a:buFont typeface="Wingdings" charset="2"/>
              <a:buChar char="Ø"/>
            </a:pPr>
            <a:r>
              <a:rPr lang="zh-CN" sz="1500">
                <a:latin typeface="微软雅黑"/>
                <a:ea typeface="微软雅黑"/>
              </a:rPr>
              <a:t>境外企业对境内投资者投资</a:t>
            </a:r>
            <a:r>
              <a:rPr lang="zh-CN" sz="1500">
                <a:latin typeface="微软雅黑"/>
                <a:ea typeface="微软雅黑"/>
              </a:rPr>
              <a:t>持股</a:t>
            </a:r>
            <a:r>
              <a:rPr lang="zh-CN" sz="1500">
                <a:latin typeface="微软雅黑"/>
                <a:ea typeface="微软雅黑"/>
              </a:rPr>
              <a:t>比例大于或等于</a:t>
            </a:r>
            <a:r>
              <a:rPr lang="en-US" sz="1500">
                <a:latin typeface="微软雅黑"/>
                <a:ea typeface="微软雅黑"/>
              </a:rPr>
              <a:t>10%</a:t>
            </a:r>
            <a:r>
              <a:rPr lang="zh-CN" sz="1500">
                <a:latin typeface="微软雅黑"/>
                <a:ea typeface="微软雅黑"/>
              </a:rPr>
              <a:t>不计入反向投资。</a:t>
            </a:r>
            <a:endParaRPr lang="zh-CN" sz="1500">
              <a:latin typeface="微软雅黑"/>
              <a:ea typeface="微软雅黑"/>
            </a:endParaRPr>
          </a:p>
          <a:p>
            <a:pPr>
              <a:lnSpc>
                <a:spcPct val="150000"/>
              </a:lnSpc>
              <a:buFont typeface="Wingdings" charset="2"/>
              <a:buChar char="Ø"/>
            </a:pPr>
            <a:r>
              <a:rPr lang="zh-CN" sz="1500">
                <a:latin typeface="微软雅黑"/>
                <a:ea typeface="微软雅黑"/>
              </a:rPr>
              <a:t>报告年度通过</a:t>
            </a:r>
            <a:r>
              <a:rPr lang="zh-CN" sz="1500" b="1">
                <a:solidFill>
                  <a:srgbClr val="C00000"/>
                </a:solidFill>
                <a:latin typeface="微软雅黑"/>
                <a:ea typeface="微软雅黑"/>
              </a:rPr>
              <a:t>追加投资</a:t>
            </a:r>
            <a:r>
              <a:rPr lang="zh-CN" sz="1500">
                <a:latin typeface="微软雅黑"/>
                <a:ea typeface="微软雅黑"/>
              </a:rPr>
              <a:t>等方式达到</a:t>
            </a:r>
            <a:r>
              <a:rPr lang="zh-CN" sz="1500" b="1">
                <a:solidFill>
                  <a:srgbClr val="C00000"/>
                </a:solidFill>
                <a:latin typeface="微软雅黑"/>
                <a:ea typeface="微软雅黑"/>
              </a:rPr>
              <a:t>持股比例</a:t>
            </a:r>
            <a:r>
              <a:rPr lang="en-US" sz="1500" b="1">
                <a:solidFill>
                  <a:srgbClr val="C00000"/>
                </a:solidFill>
                <a:latin typeface="微软雅黑"/>
                <a:ea typeface="微软雅黑"/>
              </a:rPr>
              <a:t>10%</a:t>
            </a:r>
            <a:r>
              <a:rPr lang="zh-CN" sz="1500" b="1">
                <a:solidFill>
                  <a:srgbClr val="C00000"/>
                </a:solidFill>
                <a:latin typeface="微软雅黑"/>
                <a:ea typeface="微软雅黑"/>
              </a:rPr>
              <a:t>或以上</a:t>
            </a:r>
            <a:r>
              <a:rPr lang="zh-CN" sz="1500">
                <a:latin typeface="微软雅黑"/>
                <a:ea typeface="微软雅黑"/>
              </a:rPr>
              <a:t>的投票权的境外企业</a:t>
            </a:r>
            <a:r>
              <a:rPr lang="zh-CN" sz="1500" b="1">
                <a:solidFill>
                  <a:srgbClr val="C00000"/>
                </a:solidFill>
                <a:latin typeface="微软雅黑"/>
                <a:ea typeface="微软雅黑"/>
              </a:rPr>
              <a:t>纳入报告年度的对外直接投资统计，</a:t>
            </a:r>
            <a:r>
              <a:rPr lang="zh-CN" sz="1500">
                <a:latin typeface="微软雅黑"/>
                <a:ea typeface="微软雅黑"/>
              </a:rPr>
              <a:t>追加投资金额记作当期的对外直接投资的增加，期末对外直接投资存量按其持股比例计算的所有者权益部分计算。</a:t>
            </a:r>
            <a:endParaRPr lang="zh-CN" sz="1500">
              <a:latin typeface="微软雅黑"/>
              <a:ea typeface="微软雅黑"/>
            </a:endParaRPr>
          </a:p>
          <a:p>
            <a:pPr>
              <a:lnSpc>
                <a:spcPct val="150000"/>
              </a:lnSpc>
              <a:buFont typeface="Wingdings" charset="2"/>
              <a:buChar char="Ø"/>
            </a:pPr>
            <a:r>
              <a:rPr lang="zh-CN" sz="1500">
                <a:latin typeface="微软雅黑"/>
                <a:ea typeface="微软雅黑"/>
              </a:rPr>
              <a:t>境内投资者之间</a:t>
            </a:r>
            <a:r>
              <a:rPr lang="zh-CN" sz="1500" b="1">
                <a:solidFill>
                  <a:srgbClr val="C00000"/>
                </a:solidFill>
                <a:latin typeface="微软雅黑"/>
                <a:ea typeface="微软雅黑"/>
              </a:rPr>
              <a:t>以股权置换的方式</a:t>
            </a:r>
            <a:r>
              <a:rPr lang="zh-CN" sz="1500">
                <a:latin typeface="微软雅黑"/>
                <a:ea typeface="微软雅黑"/>
              </a:rPr>
              <a:t>获得境外企业</a:t>
            </a:r>
            <a:r>
              <a:rPr lang="en-US" sz="1500">
                <a:latin typeface="微软雅黑"/>
                <a:ea typeface="微软雅黑"/>
              </a:rPr>
              <a:t>10%</a:t>
            </a:r>
            <a:r>
              <a:rPr lang="zh-CN" sz="1500">
                <a:latin typeface="微软雅黑"/>
                <a:ea typeface="微软雅黑"/>
              </a:rPr>
              <a:t>以上股权记入当期对外直接投资的增加，由于股权置换而丧失或减少境外企业股权，记入当期对外直接投资的减少。</a:t>
            </a:r>
            <a:endParaRPr lang="zh-CN" sz="1500">
              <a:latin typeface="微软雅黑"/>
              <a:ea typeface="微软雅黑"/>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1.</a:t>
            </a:r>
            <a:r>
              <a:rPr lang="zh-CN" sz="2500">
                <a:solidFill>
                  <a:srgbClr val="000000"/>
                </a:solidFill>
              </a:rPr>
              <a:t>填报的统计范围</a:t>
            </a:r>
            <a:endParaRPr lang="en-US" sz="2500">
              <a:solidFill>
                <a:srgbClr val="000000"/>
              </a:solidFill>
            </a:endParaRPr>
          </a:p>
        </p:txBody>
      </p:sp>
      <p:sp>
        <p:nvSpPr>
          <p:cNvPr id="4" name="矩形 3"/>
          <p:cNvSpPr/>
          <p:nvPr/>
        </p:nvSpPr>
        <p:spPr>
          <a:xfrm>
            <a:off x="778388" y="1485132"/>
            <a:ext cx="10279188" cy="1143586"/>
          </a:xfrm>
          <a:prstGeom prst="rect">
            <a:avLst/>
          </a:prstGeom>
        </p:spPr>
        <p:txBody>
          <a:bodyPr wrap="square" lIns="103829" tIns="51913" rIns="103829" bIns="51913">
            <a:spAutoFit/>
          </a:bodyPr>
          <a:lstStyle/>
          <a:p>
            <a:pPr marL="324485" indent="-324485">
              <a:lnSpc>
                <a:spcPct val="150000"/>
              </a:lnSpc>
              <a:buFont typeface="Wingdings" charset="2"/>
              <a:buChar char="Ø"/>
            </a:pPr>
            <a:r>
              <a:rPr lang="en-US" sz="1500" b="1">
                <a:latin typeface="微软雅黑"/>
                <a:ea typeface="微软雅黑"/>
              </a:rPr>
              <a:t>2020</a:t>
            </a:r>
            <a:r>
              <a:rPr lang="zh-CN" sz="1500" b="1">
                <a:latin typeface="微软雅黑"/>
                <a:ea typeface="微软雅黑"/>
              </a:rPr>
              <a:t>年仅备案，实际投资款并未汇出或在</a:t>
            </a:r>
            <a:r>
              <a:rPr lang="en-US" sz="1500" b="1">
                <a:latin typeface="微软雅黑"/>
                <a:ea typeface="微软雅黑"/>
              </a:rPr>
              <a:t>2021</a:t>
            </a:r>
            <a:r>
              <a:rPr lang="zh-CN" sz="1500" b="1">
                <a:latin typeface="微软雅黑"/>
                <a:ea typeface="微软雅黑"/>
              </a:rPr>
              <a:t>年初才汇出，境外企业未有年报，是否填列对外直接投资年报？ </a:t>
            </a:r>
            <a:endParaRPr lang="en-US" sz="1500" b="1">
              <a:latin typeface="微软雅黑"/>
              <a:ea typeface="微软雅黑"/>
            </a:endParaRPr>
          </a:p>
          <a:p>
            <a:pPr marL="324485" indent="-324485">
              <a:lnSpc>
                <a:spcPct val="150000"/>
              </a:lnSpc>
              <a:buFont typeface="Wingdings" charset="2"/>
              <a:buChar char="Ø"/>
            </a:pPr>
            <a:r>
              <a:rPr lang="zh-CN" sz="1500">
                <a:latin typeface="微软雅黑"/>
                <a:ea typeface="微软雅黑"/>
              </a:rPr>
              <a:t>需要填列对外直接投资年报。截至</a:t>
            </a:r>
            <a:r>
              <a:rPr lang="en-US" sz="1500">
                <a:latin typeface="微软雅黑"/>
                <a:ea typeface="微软雅黑"/>
              </a:rPr>
              <a:t>2020</a:t>
            </a:r>
            <a:r>
              <a:rPr lang="zh-CN" sz="1500">
                <a:latin typeface="微软雅黑"/>
                <a:ea typeface="微软雅黑"/>
              </a:rPr>
              <a:t>年</a:t>
            </a:r>
            <a:r>
              <a:rPr lang="en-US" sz="1500">
                <a:latin typeface="微软雅黑"/>
                <a:ea typeface="微软雅黑"/>
              </a:rPr>
              <a:t>12</a:t>
            </a:r>
            <a:r>
              <a:rPr lang="zh-CN" sz="1500">
                <a:latin typeface="微软雅黑"/>
                <a:ea typeface="微软雅黑"/>
              </a:rPr>
              <a:t>月</a:t>
            </a:r>
            <a:r>
              <a:rPr lang="en-US" sz="1500">
                <a:latin typeface="微软雅黑"/>
                <a:ea typeface="微软雅黑"/>
              </a:rPr>
              <a:t>31</a:t>
            </a:r>
            <a:r>
              <a:rPr lang="zh-CN" sz="1500">
                <a:latin typeface="微软雅黑"/>
                <a:ea typeface="微软雅黑"/>
              </a:rPr>
              <a:t>日，</a:t>
            </a:r>
            <a:r>
              <a:rPr lang="zh-CN" sz="1500">
                <a:solidFill>
                  <a:srgbClr val="FF0000"/>
                </a:solidFill>
                <a:latin typeface="微软雅黑"/>
                <a:ea typeface="微软雅黑"/>
              </a:rPr>
              <a:t>已备案的境外投资</a:t>
            </a:r>
            <a:r>
              <a:rPr lang="zh-CN" sz="1500">
                <a:latin typeface="微软雅黑"/>
                <a:ea typeface="微软雅黑"/>
              </a:rPr>
              <a:t>都要做年报。</a:t>
            </a:r>
            <a:r>
              <a:rPr lang="en-US" sz="1500">
                <a:latin typeface="微软雅黑"/>
                <a:ea typeface="微软雅黑"/>
              </a:rPr>
              <a:t>《</a:t>
            </a:r>
            <a:r>
              <a:rPr lang="zh-CN" sz="1500">
                <a:latin typeface="微软雅黑"/>
                <a:ea typeface="微软雅黑"/>
              </a:rPr>
              <a:t>境内投资者基本情况表</a:t>
            </a:r>
            <a:r>
              <a:rPr lang="en-US" sz="1500">
                <a:latin typeface="微软雅黑"/>
                <a:ea typeface="微软雅黑"/>
              </a:rPr>
              <a:t>》</a:t>
            </a:r>
            <a:r>
              <a:rPr lang="zh-CN" sz="1500">
                <a:latin typeface="微软雅黑"/>
                <a:ea typeface="微软雅黑"/>
              </a:rPr>
              <a:t>按实际填列。</a:t>
            </a:r>
            <a:r>
              <a:rPr lang="en-US" sz="1500">
                <a:latin typeface="微软雅黑"/>
                <a:ea typeface="微软雅黑"/>
              </a:rPr>
              <a:t>《</a:t>
            </a:r>
            <a:r>
              <a:rPr lang="zh-CN" sz="1500">
                <a:latin typeface="微软雅黑"/>
                <a:ea typeface="微软雅黑"/>
              </a:rPr>
              <a:t>境外企业基本情况表</a:t>
            </a:r>
            <a:r>
              <a:rPr lang="en-US" sz="1500">
                <a:latin typeface="微软雅黑"/>
                <a:ea typeface="微软雅黑"/>
              </a:rPr>
              <a:t>》</a:t>
            </a:r>
            <a:r>
              <a:rPr lang="zh-CN" sz="1500">
                <a:latin typeface="微软雅黑"/>
                <a:ea typeface="微软雅黑"/>
              </a:rPr>
              <a:t>需在 “选择企业状态”选择“筹备状态” 。</a:t>
            </a:r>
            <a:endParaRPr lang="en-US" sz="1500">
              <a:latin typeface="微软雅黑"/>
              <a:ea typeface="微软雅黑"/>
            </a:endParaRPr>
          </a:p>
        </p:txBody>
      </p:sp>
      <p:sp>
        <p:nvSpPr>
          <p:cNvPr id="12" name="矩形 11"/>
          <p:cNvSpPr/>
          <p:nvPr/>
        </p:nvSpPr>
        <p:spPr>
          <a:xfrm>
            <a:off x="761744" y="2709714"/>
            <a:ext cx="10279188" cy="1489834"/>
          </a:xfrm>
          <a:prstGeom prst="rect">
            <a:avLst/>
          </a:prstGeom>
        </p:spPr>
        <p:txBody>
          <a:bodyPr wrap="square" lIns="103829" tIns="51913" rIns="103829" bIns="51913">
            <a:spAutoFit/>
          </a:bodyPr>
          <a:lstStyle/>
          <a:p>
            <a:pPr marL="324485" indent="-324485">
              <a:lnSpc>
                <a:spcPct val="150000"/>
              </a:lnSpc>
              <a:buFont typeface="Wingdings" charset="2"/>
              <a:buChar char="Ø"/>
            </a:pPr>
            <a:r>
              <a:rPr lang="zh-CN" sz="1500" b="1">
                <a:latin typeface="微软雅黑"/>
                <a:ea typeface="微软雅黑"/>
              </a:rPr>
              <a:t>境内企业支付境外企业的研发费或设计费，是否需要填列月报？</a:t>
            </a:r>
            <a:endParaRPr lang="en-US" sz="1500" b="1">
              <a:latin typeface="微软雅黑"/>
              <a:ea typeface="微软雅黑"/>
            </a:endParaRPr>
          </a:p>
          <a:p>
            <a:pPr indent="403860">
              <a:lnSpc>
                <a:spcPct val="150000"/>
              </a:lnSpc>
            </a:pPr>
            <a:r>
              <a:rPr lang="zh-CN" sz="1500">
                <a:latin typeface="微软雅黑"/>
                <a:ea typeface="微软雅黑"/>
              </a:rPr>
              <a:t>判断标准是依据相关法律文件，上述是否构成股权投资或债权投资。若属于这两种情况，需要填列对外直接投资月报。</a:t>
            </a:r>
            <a:endParaRPr lang="en-US" sz="1500">
              <a:latin typeface="微软雅黑"/>
              <a:ea typeface="微软雅黑"/>
            </a:endParaRPr>
          </a:p>
          <a:p>
            <a:pPr indent="403860">
              <a:lnSpc>
                <a:spcPct val="150000"/>
              </a:lnSpc>
            </a:pPr>
            <a:r>
              <a:rPr lang="zh-CN" sz="1500">
                <a:latin typeface="微软雅黑"/>
                <a:ea typeface="微软雅黑"/>
              </a:rPr>
              <a:t>根据交易实质判断，代垫、购买劳务、正常费用开支，不需要填报。</a:t>
            </a:r>
            <a:endParaRPr lang="en-US" sz="1500">
              <a:latin typeface="微软雅黑"/>
              <a:ea typeface="微软雅黑"/>
            </a:endParaRPr>
          </a:p>
        </p:txBody>
      </p:sp>
      <p:sp>
        <p:nvSpPr>
          <p:cNvPr id="11" name="矩形 10"/>
          <p:cNvSpPr/>
          <p:nvPr/>
        </p:nvSpPr>
        <p:spPr>
          <a:xfrm>
            <a:off x="716971" y="4111488"/>
            <a:ext cx="11226740" cy="797337"/>
          </a:xfrm>
          <a:prstGeom prst="rect">
            <a:avLst/>
          </a:prstGeom>
        </p:spPr>
        <p:txBody>
          <a:bodyPr wrap="square" lIns="103829" tIns="51913" rIns="103829" bIns="51913">
            <a:spAutoFit/>
          </a:bodyPr>
          <a:lstStyle/>
          <a:p>
            <a:pPr marL="324485" indent="-324485">
              <a:lnSpc>
                <a:spcPct val="150000"/>
              </a:lnSpc>
              <a:buFont typeface="Wingdings" charset="2"/>
              <a:buChar char="Ø"/>
            </a:pPr>
            <a:r>
              <a:rPr lang="en-US" sz="1500" b="1">
                <a:latin typeface="微软雅黑"/>
                <a:ea typeface="微软雅黑"/>
              </a:rPr>
              <a:t>《</a:t>
            </a:r>
            <a:r>
              <a:rPr lang="zh-CN" sz="1500" b="1">
                <a:latin typeface="微软雅黑"/>
                <a:ea typeface="微软雅黑"/>
              </a:rPr>
              <a:t>境内投资者通过境外企业再投资情况</a:t>
            </a:r>
            <a:r>
              <a:rPr lang="en-US" sz="1500" b="1">
                <a:latin typeface="微软雅黑"/>
                <a:ea typeface="微软雅黑"/>
              </a:rPr>
              <a:t>》</a:t>
            </a:r>
            <a:r>
              <a:rPr lang="zh-CN" sz="1500" b="1">
                <a:latin typeface="微软雅黑"/>
                <a:ea typeface="微软雅黑"/>
              </a:rPr>
              <a:t>的填报主体？</a:t>
            </a:r>
            <a:endParaRPr lang="en-US" sz="1500" b="1">
              <a:latin typeface="微软雅黑"/>
              <a:ea typeface="微软雅黑"/>
            </a:endParaRPr>
          </a:p>
          <a:p>
            <a:pPr marL="324485" indent="-324485">
              <a:lnSpc>
                <a:spcPct val="150000"/>
              </a:lnSpc>
              <a:buFont typeface="Wingdings" charset="2"/>
              <a:buChar char="Ø"/>
            </a:pPr>
            <a:r>
              <a:rPr lang="zh-CN" sz="1500">
                <a:latin typeface="微软雅黑"/>
                <a:ea typeface="微软雅黑"/>
              </a:rPr>
              <a:t>企业是否向商务委或商务厅办理再投投资业务登记。若有，则需填报</a:t>
            </a:r>
            <a:r>
              <a:rPr lang="en-US" sz="1500">
                <a:latin typeface="微软雅黑"/>
                <a:ea typeface="微软雅黑"/>
              </a:rPr>
              <a:t>《</a:t>
            </a:r>
            <a:r>
              <a:rPr lang="zh-CN" sz="1500">
                <a:latin typeface="微软雅黑"/>
                <a:ea typeface="微软雅黑"/>
              </a:rPr>
              <a:t>境内投资者通过境外企业再投资情况</a:t>
            </a:r>
            <a:r>
              <a:rPr lang="en-US" sz="1500">
                <a:latin typeface="微软雅黑"/>
                <a:ea typeface="微软雅黑"/>
              </a:rPr>
              <a:t>》</a:t>
            </a:r>
            <a:r>
              <a:rPr lang="zh-CN" sz="1500">
                <a:latin typeface="微软雅黑"/>
                <a:ea typeface="微软雅黑"/>
              </a:rPr>
              <a:t>。</a:t>
            </a:r>
            <a:endParaRPr lang="en-US" sz="1500">
              <a:latin typeface="微软雅黑"/>
              <a:ea typeface="微软雅黑"/>
            </a:endParaRPr>
          </a:p>
        </p:txBody>
      </p:sp>
      <p:sp>
        <p:nvSpPr>
          <p:cNvPr id="3" name="矩形 2"/>
          <p:cNvSpPr/>
          <p:nvPr/>
        </p:nvSpPr>
        <p:spPr>
          <a:xfrm>
            <a:off x="938968" y="4948282"/>
            <a:ext cx="9924735" cy="1143586"/>
          </a:xfrm>
          <a:prstGeom prst="rect">
            <a:avLst/>
          </a:prstGeom>
        </p:spPr>
        <p:txBody>
          <a:bodyPr wrap="square" lIns="103829" tIns="51913" rIns="103829" bIns="51913">
            <a:spAutoFit/>
          </a:bodyPr>
          <a:lstStyle/>
          <a:p>
            <a:pPr>
              <a:lnSpc>
                <a:spcPct val="150000"/>
              </a:lnSpc>
            </a:pPr>
            <a:r>
              <a:rPr lang="zh-CN" sz="1500" b="1">
                <a:solidFill>
                  <a:srgbClr val="FF0000"/>
                </a:solidFill>
                <a:latin typeface="微软雅黑"/>
                <a:ea typeface="微软雅黑"/>
              </a:rPr>
              <a:t>注：</a:t>
            </a:r>
            <a:r>
              <a:rPr lang="zh-CN" sz="1500">
                <a:latin typeface="微软雅黑"/>
                <a:ea typeface="微软雅黑"/>
              </a:rPr>
              <a:t>自</a:t>
            </a:r>
            <a:r>
              <a:rPr lang="en-US" sz="1500">
                <a:latin typeface="微软雅黑"/>
                <a:ea typeface="微软雅黑"/>
              </a:rPr>
              <a:t>2014</a:t>
            </a:r>
            <a:r>
              <a:rPr lang="zh-CN" sz="1500">
                <a:latin typeface="微软雅黑"/>
                <a:ea typeface="微软雅黑"/>
              </a:rPr>
              <a:t>年起若首个投资地为</a:t>
            </a:r>
            <a:r>
              <a:rPr lang="zh-CN" sz="1500">
                <a:latin typeface="微软雅黑"/>
                <a:ea typeface="微软雅黑"/>
              </a:rPr>
              <a:t>英属维尔京、开曼群岛、百慕大群岛</a:t>
            </a:r>
            <a:r>
              <a:rPr lang="zh-CN" sz="1500">
                <a:latin typeface="微软雅黑"/>
                <a:ea typeface="微软雅黑"/>
              </a:rPr>
              <a:t>，则商务部和省级商务主管颁布的</a:t>
            </a:r>
            <a:r>
              <a:rPr lang="en-US" sz="1500">
                <a:solidFill>
                  <a:srgbClr val="C00000"/>
                </a:solidFill>
                <a:latin typeface="微软雅黑"/>
                <a:ea typeface="微软雅黑"/>
              </a:rPr>
              <a:t>《</a:t>
            </a:r>
            <a:r>
              <a:rPr lang="zh-CN" sz="1500">
                <a:solidFill>
                  <a:srgbClr val="C00000"/>
                </a:solidFill>
                <a:latin typeface="微软雅黑"/>
                <a:ea typeface="微软雅黑"/>
              </a:rPr>
              <a:t>企业境外投资证书</a:t>
            </a:r>
            <a:r>
              <a:rPr lang="en-US" sz="1500">
                <a:solidFill>
                  <a:srgbClr val="C00000"/>
                </a:solidFill>
                <a:latin typeface="微软雅黑"/>
                <a:ea typeface="微软雅黑"/>
              </a:rPr>
              <a:t>》</a:t>
            </a:r>
            <a:r>
              <a:rPr lang="zh-CN" sz="1500">
                <a:solidFill>
                  <a:srgbClr val="C00000"/>
                </a:solidFill>
                <a:latin typeface="微软雅黑"/>
                <a:ea typeface="微软雅黑"/>
              </a:rPr>
              <a:t>按境外投资最终目的地颁发</a:t>
            </a:r>
            <a:r>
              <a:rPr lang="zh-CN" sz="1500">
                <a:latin typeface="微软雅黑"/>
                <a:ea typeface="微软雅黑"/>
              </a:rPr>
              <a:t>。所以，对外投资首个流入地为</a:t>
            </a:r>
            <a:r>
              <a:rPr lang="zh-CN" sz="1500">
                <a:latin typeface="微软雅黑"/>
                <a:ea typeface="微软雅黑"/>
              </a:rPr>
              <a:t>英属维尔京、开曼群岛、百慕大群岛</a:t>
            </a:r>
            <a:r>
              <a:rPr lang="zh-CN" sz="1500">
                <a:latin typeface="微软雅黑"/>
                <a:ea typeface="微软雅黑"/>
              </a:rPr>
              <a:t>再投资到第三个国家</a:t>
            </a:r>
            <a:r>
              <a:rPr lang="zh-CN" sz="1500">
                <a:solidFill>
                  <a:srgbClr val="C00000"/>
                </a:solidFill>
                <a:latin typeface="微软雅黑"/>
                <a:ea typeface="微软雅黑"/>
              </a:rPr>
              <a:t>，按取得</a:t>
            </a:r>
            <a:r>
              <a:rPr lang="en-US" sz="1500">
                <a:solidFill>
                  <a:srgbClr val="C00000"/>
                </a:solidFill>
                <a:latin typeface="微软雅黑"/>
                <a:ea typeface="微软雅黑"/>
              </a:rPr>
              <a:t>《</a:t>
            </a:r>
            <a:r>
              <a:rPr lang="zh-CN" sz="1500">
                <a:solidFill>
                  <a:srgbClr val="C00000"/>
                </a:solidFill>
                <a:latin typeface="微软雅黑"/>
                <a:ea typeface="微软雅黑"/>
              </a:rPr>
              <a:t>证书</a:t>
            </a:r>
            <a:r>
              <a:rPr lang="en-US" sz="1500">
                <a:solidFill>
                  <a:srgbClr val="C00000"/>
                </a:solidFill>
                <a:latin typeface="微软雅黑"/>
                <a:ea typeface="微软雅黑"/>
              </a:rPr>
              <a:t>》</a:t>
            </a:r>
            <a:r>
              <a:rPr lang="zh-CN" sz="1500">
                <a:solidFill>
                  <a:srgbClr val="C00000"/>
                </a:solidFill>
                <a:latin typeface="微软雅黑"/>
                <a:ea typeface="微软雅黑"/>
              </a:rPr>
              <a:t>的境外企业所在的国家作为首个投资目的地国家进行统计</a:t>
            </a:r>
            <a:r>
              <a:rPr lang="zh-CN" sz="1500">
                <a:latin typeface="微软雅黑"/>
                <a:ea typeface="微软雅黑"/>
              </a:rPr>
              <a:t>。</a:t>
            </a:r>
            <a:endParaRPr lang="en-US" sz="1500">
              <a:latin typeface="微软雅黑"/>
              <a:ea typeface="微软雅黑"/>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2.</a:t>
            </a:r>
            <a:r>
              <a:rPr lang="zh-CN" sz="2500">
                <a:solidFill>
                  <a:srgbClr val="000000"/>
                </a:solidFill>
              </a:rPr>
              <a:t>填报需注意单位</a:t>
            </a:r>
            <a:endParaRPr lang="en-US" sz="2500">
              <a:solidFill>
                <a:srgbClr val="000000"/>
              </a:solidFill>
            </a:endParaRPr>
          </a:p>
        </p:txBody>
      </p:sp>
      <p:grpSp>
        <p:nvGrpSpPr>
          <p:cNvPr id="5" name="组合 4"/>
          <p:cNvGrpSpPr/>
          <p:nvPr/>
        </p:nvGrpSpPr>
        <p:grpSpPr>
          <a:xfrm>
            <a:off x="778387" y="1451762"/>
            <a:ext cx="10722257" cy="5182800"/>
            <a:chOff x="632520" y="1451426"/>
            <a:chExt cx="8712968" cy="5181600"/>
          </a:xfrm>
        </p:grpSpPr>
        <p:pic>
          <p:nvPicPr>
            <p:cNvPr id="3" name="图片 2"/>
            <p:cNvPicPr/>
            <p:nvPr/>
          </p:nvPicPr>
          <p:blipFill>
            <a:blip r:embed="rId2"/>
            <a:stretch/>
          </p:blipFill>
          <p:spPr>
            <a:xfrm>
              <a:off x="632520" y="1451426"/>
              <a:ext cx="8712968" cy="5181600"/>
            </a:xfrm>
            <a:prstGeom prst="rect">
              <a:avLst/>
            </a:prstGeom>
          </p:spPr>
        </p:pic>
        <p:sp>
          <p:nvSpPr>
            <p:cNvPr id="4" name="矩形 3"/>
            <p:cNvSpPr/>
            <p:nvPr/>
          </p:nvSpPr>
          <p:spPr>
            <a:xfrm>
              <a:off x="704528" y="1772816"/>
              <a:ext cx="2232248" cy="288032"/>
            </a:xfrm>
            <a:prstGeom prst="rect">
              <a:avLst/>
            </a:prstGeom>
            <a:solidFill>
              <a:schemeClr val="bg1"/>
            </a:solidFill>
            <a:ln>
              <a:noFill/>
            </a:ln>
          </p:spPr>
          <p:txBody>
            <a:bodyPr anchor="ctr"/>
            <a:lstStyle/>
            <a:p>
              <a:pPr algn="ctr"/>
              <a:endParaRPr lang="zh-CN">
                <a:solidFill>
                  <a:schemeClr val="lt1"/>
                </a:solidFill>
              </a:endParaRPr>
            </a:p>
          </p:txBody>
        </p:sp>
        <p:sp>
          <p:nvSpPr>
            <p:cNvPr id="20" name="矩形 19"/>
            <p:cNvSpPr/>
            <p:nvPr/>
          </p:nvSpPr>
          <p:spPr>
            <a:xfrm>
              <a:off x="6897216" y="1772816"/>
              <a:ext cx="2232248" cy="288032"/>
            </a:xfrm>
            <a:prstGeom prst="rect">
              <a:avLst/>
            </a:prstGeom>
            <a:solidFill>
              <a:schemeClr val="bg1"/>
            </a:solidFill>
            <a:ln>
              <a:noFill/>
            </a:ln>
          </p:spPr>
          <p:txBody>
            <a:bodyPr anchor="ctr"/>
            <a:lstStyle/>
            <a:p>
              <a:pPr algn="ctr"/>
              <a:endParaRPr lang="zh-CN">
                <a:solidFill>
                  <a:schemeClr val="lt1"/>
                </a:solidFill>
              </a:endParaRPr>
            </a:p>
          </p:txBody>
        </p:sp>
      </p:grpSp>
      <p:grpSp>
        <p:nvGrpSpPr>
          <p:cNvPr id="7" name="组合 6"/>
          <p:cNvGrpSpPr/>
          <p:nvPr/>
        </p:nvGrpSpPr>
        <p:grpSpPr>
          <a:xfrm>
            <a:off x="4943228" y="2374422"/>
            <a:ext cx="5316823" cy="1919668"/>
            <a:chOff x="4016896" y="2373872"/>
            <a:chExt cx="4320480" cy="1919224"/>
          </a:xfrm>
        </p:grpSpPr>
        <p:sp>
          <p:nvSpPr>
            <p:cNvPr id="6" name="矩形 5"/>
            <p:cNvSpPr/>
            <p:nvPr/>
          </p:nvSpPr>
          <p:spPr>
            <a:xfrm>
              <a:off x="4016896" y="3861048"/>
              <a:ext cx="2232248" cy="432048"/>
            </a:xfrm>
            <a:prstGeom prst="rect">
              <a:avLst/>
            </a:prstGeom>
            <a:noFill/>
            <a:ln w="28575">
              <a:solidFill>
                <a:srgbClr val="FF0000"/>
              </a:solidFill>
              <a:prstDash val="solid"/>
            </a:ln>
          </p:spPr>
          <p:txBody>
            <a:bodyPr anchor="ctr"/>
            <a:lstStyle/>
            <a:p>
              <a:pPr algn="ctr"/>
              <a:endParaRPr lang="zh-CN">
                <a:solidFill>
                  <a:schemeClr val="lt1"/>
                </a:solidFill>
              </a:endParaRPr>
            </a:p>
          </p:txBody>
        </p:sp>
        <p:pic>
          <p:nvPicPr>
            <p:cNvPr id="23" name="图片 22"/>
            <p:cNvPicPr/>
            <p:nvPr/>
          </p:nvPicPr>
          <p:blipFill rotWithShape="1">
            <a:blip r:embed="rId3"/>
            <a:srcRect l="7512" t="31193" r="9110" b="37614"/>
            <a:stretch/>
          </p:blipFill>
          <p:spPr>
            <a:xfrm rot="8243629">
              <a:off x="5748032" y="3176337"/>
              <a:ext cx="1366293" cy="541480"/>
            </a:xfrm>
            <a:prstGeom prst="rect">
              <a:avLst/>
            </a:prstGeom>
          </p:spPr>
        </p:pic>
        <p:sp>
          <p:nvSpPr>
            <p:cNvPr id="24" name="矩形 23"/>
            <p:cNvSpPr/>
            <p:nvPr/>
          </p:nvSpPr>
          <p:spPr>
            <a:xfrm>
              <a:off x="6799106" y="2373872"/>
              <a:ext cx="1538270" cy="678160"/>
            </a:xfrm>
            <a:prstGeom prst="rect">
              <a:avLst/>
            </a:prstGeom>
            <a:solidFill>
              <a:schemeClr val="lt1"/>
            </a:solidFill>
            <a:ln w="28575">
              <a:solidFill>
                <a:srgbClr val="FF0000"/>
              </a:solidFill>
              <a:prstDash val="solid"/>
            </a:ln>
            <a:effectLst>
              <a:outerShdw blurRad="50800" dist="38100" dir="5400000" algn="t" rotWithShape="0">
                <a:srgbClr val="000000">
                  <a:alpha val="40000"/>
                </a:srgbClr>
              </a:outerShdw>
            </a:effectLst>
          </p:spPr>
          <p:txBody>
            <a:bodyPr anchor="ctr"/>
            <a:lstStyle/>
            <a:p>
              <a:pPr algn="ctr"/>
              <a:r>
                <a:rPr lang="zh-CN" sz="1800" b="1">
                  <a:solidFill>
                    <a:schemeClr val="dk1"/>
                  </a:solidFill>
                  <a:latin typeface="微软雅黑"/>
                  <a:ea typeface="微软雅黑"/>
                </a:rPr>
                <a:t>注意单位</a:t>
              </a:r>
              <a:endParaRPr lang="en-US" sz="1800" b="1">
                <a:solidFill>
                  <a:schemeClr val="dk1"/>
                </a:solidFill>
                <a:latin typeface="微软雅黑"/>
                <a:ea typeface="微软雅黑"/>
              </a:endParaRPr>
            </a:p>
            <a:p>
              <a:pPr algn="ctr"/>
              <a:r>
                <a:rPr lang="zh-CN" sz="1800" b="1">
                  <a:solidFill>
                    <a:schemeClr val="dk1"/>
                  </a:solidFill>
                  <a:latin typeface="微软雅黑"/>
                  <a:ea typeface="微软雅黑"/>
                </a:rPr>
                <a:t>需换算后填报</a:t>
              </a:r>
              <a:endParaRPr lang="zh-CN" sz="1800" b="1">
                <a:solidFill>
                  <a:schemeClr val="dk1"/>
                </a:solidFill>
                <a:latin typeface="微软雅黑"/>
                <a:ea typeface="微软雅黑"/>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2.</a:t>
            </a:r>
            <a:r>
              <a:rPr lang="zh-CN" sz="2500">
                <a:solidFill>
                  <a:srgbClr val="000000"/>
                </a:solidFill>
              </a:rPr>
              <a:t>填报需注意单位</a:t>
            </a:r>
            <a:endParaRPr lang="en-US" sz="2500">
              <a:solidFill>
                <a:srgbClr val="000000"/>
              </a:solidFill>
            </a:endParaRPr>
          </a:p>
        </p:txBody>
      </p:sp>
      <p:sp>
        <p:nvSpPr>
          <p:cNvPr id="13" name="矩形 12"/>
          <p:cNvSpPr/>
          <p:nvPr/>
        </p:nvSpPr>
        <p:spPr>
          <a:xfrm>
            <a:off x="916997" y="5620667"/>
            <a:ext cx="8899988" cy="381839"/>
          </a:xfrm>
          <a:prstGeom prst="rect">
            <a:avLst/>
          </a:prstGeom>
        </p:spPr>
        <p:txBody>
          <a:bodyPr wrap="square" lIns="103829" tIns="51913" rIns="103829" bIns="51913">
            <a:spAutoFit/>
          </a:bodyPr>
          <a:lstStyle/>
          <a:p>
            <a:r>
              <a:rPr lang="zh-CN" sz="1800" b="1">
                <a:solidFill>
                  <a:srgbClr val="FF0000"/>
                </a:solidFill>
                <a:latin typeface="微软雅黑"/>
                <a:ea typeface="微软雅黑"/>
              </a:rPr>
              <a:t>注：不足千人是换算为小数，部分人理解为“不足千人不用填报”</a:t>
            </a:r>
            <a:endParaRPr lang="zh-CN" sz="1800" b="1">
              <a:solidFill>
                <a:srgbClr val="FF0000"/>
              </a:solidFill>
              <a:latin typeface="微软雅黑"/>
              <a:ea typeface="微软雅黑"/>
            </a:endParaRPr>
          </a:p>
        </p:txBody>
      </p:sp>
      <p:pic>
        <p:nvPicPr>
          <p:cNvPr id="22" name="Picture 2"/>
          <p:cNvPicPr/>
          <p:nvPr/>
        </p:nvPicPr>
        <p:blipFill>
          <a:blip r:embed="rId2"/>
          <a:stretch/>
        </p:blipFill>
        <p:spPr>
          <a:xfrm>
            <a:off x="797307" y="1728143"/>
            <a:ext cx="10658796" cy="3694521"/>
          </a:xfrm>
          <a:prstGeom prst="rect">
            <a:avLst/>
          </a:prstGeom>
          <a:noFill/>
          <a:ln>
            <a:noFill/>
          </a:ln>
        </p:spPr>
      </p:pic>
      <p:sp>
        <p:nvSpPr>
          <p:cNvPr id="24" name="圆角矩形 23"/>
          <p:cNvSpPr/>
          <p:nvPr/>
        </p:nvSpPr>
        <p:spPr>
          <a:xfrm>
            <a:off x="7152460" y="2686837"/>
            <a:ext cx="531681" cy="1440493"/>
          </a:xfrm>
          <a:prstGeom prst="roundRect">
            <a:avLst/>
          </a:prstGeom>
          <a:noFill/>
          <a:ln w="28575">
            <a:solidFill>
              <a:schemeClr val="tx1"/>
            </a:solidFill>
            <a:prstDash val="solid"/>
          </a:ln>
        </p:spPr>
        <p:txBody>
          <a:bodyPr lIns="103829" tIns="51913" rIns="103829" bIns="51913" anchor="ctr"/>
          <a:lstStyle/>
          <a:p>
            <a:pPr algn="ctr"/>
            <a:endParaRPr lang="zh-CN">
              <a:solidFill>
                <a:schemeClr val="lt1"/>
              </a:solidFill>
            </a:endParaRPr>
          </a:p>
        </p:txBody>
      </p:sp>
      <p:sp>
        <p:nvSpPr>
          <p:cNvPr id="25" name="圆角矩形 24"/>
          <p:cNvSpPr/>
          <p:nvPr/>
        </p:nvSpPr>
        <p:spPr>
          <a:xfrm>
            <a:off x="6715507" y="4055310"/>
            <a:ext cx="968635" cy="360123"/>
          </a:xfrm>
          <a:prstGeom prst="roundRect">
            <a:avLst/>
          </a:prstGeom>
          <a:noFill/>
          <a:ln w="28575">
            <a:solidFill>
              <a:schemeClr val="tx1"/>
            </a:solidFill>
            <a:prstDash val="solid"/>
          </a:ln>
        </p:spPr>
        <p:txBody>
          <a:bodyPr lIns="103829" tIns="51913" rIns="103829" bIns="51913" anchor="ctr"/>
          <a:lstStyle/>
          <a:p>
            <a:pPr algn="ctr"/>
            <a:endParaRPr lang="zh-CN">
              <a:solidFill>
                <a:schemeClr val="lt1"/>
              </a:solidFill>
            </a:endParaRPr>
          </a:p>
        </p:txBody>
      </p:sp>
      <p:sp>
        <p:nvSpPr>
          <p:cNvPr id="26" name="矩形 25"/>
          <p:cNvSpPr/>
          <p:nvPr/>
        </p:nvSpPr>
        <p:spPr>
          <a:xfrm>
            <a:off x="3499118" y="3236245"/>
            <a:ext cx="2573941" cy="678317"/>
          </a:xfrm>
          <a:prstGeom prst="rect">
            <a:avLst/>
          </a:prstGeom>
          <a:solidFill>
            <a:schemeClr val="lt1"/>
          </a:solidFill>
          <a:ln w="28575">
            <a:solidFill>
              <a:srgbClr val="FF0000"/>
            </a:solidFill>
            <a:prstDash val="solid"/>
          </a:ln>
          <a:effectLst>
            <a:outerShdw blurRad="50800" dist="38100" dir="5400000" algn="t" rotWithShape="0">
              <a:srgbClr val="000000">
                <a:alpha val="40000"/>
              </a:srgbClr>
            </a:outerShdw>
          </a:effectLst>
        </p:spPr>
        <p:txBody>
          <a:bodyPr lIns="103829" tIns="51913" rIns="103829" bIns="51913" anchor="ctr"/>
          <a:lstStyle/>
          <a:p>
            <a:pPr algn="ctr"/>
            <a:r>
              <a:rPr lang="zh-CN" sz="1800" b="1">
                <a:solidFill>
                  <a:schemeClr val="dk1"/>
                </a:solidFill>
                <a:latin typeface="微软雅黑"/>
                <a:ea typeface="微软雅黑"/>
              </a:rPr>
              <a:t>注意单位</a:t>
            </a:r>
            <a:endParaRPr lang="en-US" sz="1800" b="1">
              <a:solidFill>
                <a:schemeClr val="dk1"/>
              </a:solidFill>
              <a:latin typeface="微软雅黑"/>
              <a:ea typeface="微软雅黑"/>
            </a:endParaRPr>
          </a:p>
          <a:p>
            <a:pPr algn="ctr"/>
            <a:r>
              <a:rPr lang="zh-CN" sz="1800" b="1">
                <a:solidFill>
                  <a:schemeClr val="dk1"/>
                </a:solidFill>
                <a:latin typeface="微软雅黑"/>
                <a:ea typeface="微软雅黑"/>
              </a:rPr>
              <a:t>可保留三位小数</a:t>
            </a:r>
            <a:endParaRPr lang="en-US" sz="1800" b="1">
              <a:solidFill>
                <a:schemeClr val="dk1"/>
              </a:solidFill>
              <a:latin typeface="微软雅黑"/>
              <a:ea typeface="微软雅黑"/>
            </a:endParaRPr>
          </a:p>
        </p:txBody>
      </p:sp>
      <p:sp>
        <p:nvSpPr>
          <p:cNvPr id="27" name="左大括号 26"/>
          <p:cNvSpPr/>
          <p:nvPr/>
        </p:nvSpPr>
        <p:spPr>
          <a:xfrm>
            <a:off x="6272438" y="2902911"/>
            <a:ext cx="265841" cy="1332456"/>
          </a:xfrm>
          <a:prstGeom prst="leftBrace">
            <a:avLst/>
          </a:prstGeom>
          <a:ln w="9525">
            <a:solidFill>
              <a:srgbClr val="FF0000"/>
            </a:solidFill>
            <a:prstDash val="solid"/>
          </a:ln>
        </p:spPr>
        <p:txBody>
          <a:bodyPr lIns="103829" tIns="51913" rIns="103829" bIns="51913" anchor="ctr"/>
          <a:lstStyle/>
          <a:p>
            <a:pPr algn="ctr"/>
            <a:endParaRPr lang="zh-CN" b="1">
              <a:solidFill>
                <a:srgbClr val="FF0000"/>
              </a:solidFill>
            </a:endParaRPr>
          </a:p>
        </p:txBody>
      </p:sp>
      <p:sp>
        <p:nvSpPr>
          <p:cNvPr id="28" name="矩形 27"/>
          <p:cNvSpPr/>
          <p:nvPr/>
        </p:nvSpPr>
        <p:spPr>
          <a:xfrm>
            <a:off x="916997" y="5959302"/>
            <a:ext cx="8899988" cy="381839"/>
          </a:xfrm>
          <a:prstGeom prst="rect">
            <a:avLst/>
          </a:prstGeom>
        </p:spPr>
        <p:txBody>
          <a:bodyPr wrap="square" lIns="103829" tIns="51913" rIns="103829" bIns="51913">
            <a:spAutoFit/>
          </a:bodyPr>
          <a:lstStyle/>
          <a:p>
            <a:r>
              <a:rPr lang="zh-CN" sz="1800" b="1">
                <a:solidFill>
                  <a:srgbClr val="FF0000"/>
                </a:solidFill>
                <a:latin typeface="微软雅黑"/>
                <a:ea typeface="微软雅黑"/>
              </a:rPr>
              <a:t>       </a:t>
            </a:r>
            <a:r>
              <a:rPr lang="zh-CN" sz="1800" b="1">
                <a:latin typeface="微软雅黑"/>
                <a:ea typeface="微软雅黑"/>
              </a:rPr>
              <a:t>资产总额</a:t>
            </a:r>
            <a:r>
              <a:rPr lang="en-US" sz="1800" b="1">
                <a:latin typeface="微软雅黑"/>
                <a:ea typeface="微软雅黑"/>
              </a:rPr>
              <a:t>=</a:t>
            </a:r>
            <a:r>
              <a:rPr lang="zh-CN" sz="1800" b="1">
                <a:latin typeface="微软雅黑"/>
                <a:ea typeface="微软雅黑"/>
              </a:rPr>
              <a:t>负债总额</a:t>
            </a:r>
            <a:r>
              <a:rPr lang="en-US" sz="1800" b="1">
                <a:latin typeface="微软雅黑"/>
                <a:ea typeface="微软雅黑"/>
              </a:rPr>
              <a:t>+</a:t>
            </a:r>
            <a:r>
              <a:rPr lang="zh-CN" sz="1800" b="1">
                <a:latin typeface="微软雅黑"/>
                <a:ea typeface="微软雅黑"/>
              </a:rPr>
              <a:t>所有者权益总额</a:t>
            </a:r>
            <a:endParaRPr lang="zh-CN" sz="1800" b="1">
              <a:latin typeface="微软雅黑"/>
              <a:ea typeface="微软雅黑"/>
            </a:endParaRPr>
          </a:p>
        </p:txBody>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3.</a:t>
            </a:r>
            <a:r>
              <a:rPr lang="zh-CN" sz="2500">
                <a:solidFill>
                  <a:srgbClr val="000000"/>
                </a:solidFill>
              </a:rPr>
              <a:t>资产总额</a:t>
            </a:r>
            <a:r>
              <a:rPr lang="en-US" sz="2500">
                <a:solidFill>
                  <a:srgbClr val="000000"/>
                </a:solidFill>
              </a:rPr>
              <a:t>=</a:t>
            </a:r>
            <a:r>
              <a:rPr lang="zh-CN" sz="2500">
                <a:solidFill>
                  <a:srgbClr val="000000"/>
                </a:solidFill>
              </a:rPr>
              <a:t>负债总额</a:t>
            </a:r>
            <a:r>
              <a:rPr lang="en-US" sz="2500">
                <a:solidFill>
                  <a:srgbClr val="000000"/>
                </a:solidFill>
              </a:rPr>
              <a:t>+</a:t>
            </a:r>
            <a:r>
              <a:rPr lang="zh-CN" sz="2500">
                <a:solidFill>
                  <a:srgbClr val="000000"/>
                </a:solidFill>
              </a:rPr>
              <a:t>所有者权益，部分单位仍不平</a:t>
            </a:r>
            <a:endParaRPr lang="zh-CN" sz="2500">
              <a:solidFill>
                <a:srgbClr val="000000"/>
              </a:solidFill>
            </a:endParaRPr>
          </a:p>
        </p:txBody>
      </p:sp>
      <p:pic>
        <p:nvPicPr>
          <p:cNvPr id="14" name="Picture 2"/>
          <p:cNvPicPr/>
          <p:nvPr/>
        </p:nvPicPr>
        <p:blipFill>
          <a:blip r:embed="rId2"/>
          <a:stretch/>
        </p:blipFill>
        <p:spPr>
          <a:xfrm>
            <a:off x="601162" y="1485128"/>
            <a:ext cx="11032406" cy="4969702"/>
          </a:xfrm>
          <a:prstGeom prst="rect">
            <a:avLst/>
          </a:prstGeom>
          <a:noFill/>
          <a:ln>
            <a:noFill/>
          </a:ln>
        </p:spPr>
      </p:pic>
      <p:sp>
        <p:nvSpPr>
          <p:cNvPr id="15" name="矩形 14"/>
          <p:cNvSpPr/>
          <p:nvPr/>
        </p:nvSpPr>
        <p:spPr>
          <a:xfrm>
            <a:off x="8222077" y="3069670"/>
            <a:ext cx="1240455" cy="288067"/>
          </a:xfrm>
          <a:prstGeom prst="rect">
            <a:avLst/>
          </a:prstGeom>
          <a:noFill/>
          <a:ln w="28575">
            <a:solidFill>
              <a:srgbClr val="FF0000"/>
            </a:solidFill>
            <a:prstDash val="solid"/>
          </a:ln>
        </p:spPr>
        <p:txBody>
          <a:bodyPr lIns="103829" tIns="51913" rIns="103829" bIns="51913" anchor="ctr"/>
          <a:lstStyle/>
          <a:p>
            <a:pPr algn="ctr"/>
            <a:endParaRPr lang="zh-CN">
              <a:solidFill>
                <a:schemeClr val="dk1"/>
              </a:solidFill>
            </a:endParaRPr>
          </a:p>
        </p:txBody>
      </p:sp>
      <p:sp>
        <p:nvSpPr>
          <p:cNvPr id="16" name="矩形 15"/>
          <p:cNvSpPr/>
          <p:nvPr/>
        </p:nvSpPr>
        <p:spPr>
          <a:xfrm>
            <a:off x="8222077" y="3429830"/>
            <a:ext cx="1240455" cy="288067"/>
          </a:xfrm>
          <a:prstGeom prst="rect">
            <a:avLst/>
          </a:prstGeom>
          <a:noFill/>
          <a:ln w="28575">
            <a:solidFill>
              <a:srgbClr val="FF0000"/>
            </a:solidFill>
            <a:prstDash val="solid"/>
          </a:ln>
        </p:spPr>
        <p:txBody>
          <a:bodyPr lIns="103829" tIns="51913" rIns="103829" bIns="51913" anchor="ctr"/>
          <a:lstStyle/>
          <a:p>
            <a:pPr algn="ctr"/>
            <a:endParaRPr lang="zh-CN">
              <a:solidFill>
                <a:schemeClr val="dk1"/>
              </a:solidFill>
            </a:endParaRPr>
          </a:p>
        </p:txBody>
      </p:sp>
      <p:sp>
        <p:nvSpPr>
          <p:cNvPr id="18" name="矩形 17"/>
          <p:cNvSpPr/>
          <p:nvPr/>
        </p:nvSpPr>
        <p:spPr>
          <a:xfrm>
            <a:off x="8222077" y="3933971"/>
            <a:ext cx="1240455" cy="288067"/>
          </a:xfrm>
          <a:prstGeom prst="rect">
            <a:avLst/>
          </a:prstGeom>
          <a:noFill/>
          <a:ln w="28575">
            <a:solidFill>
              <a:srgbClr val="FF0000"/>
            </a:solidFill>
            <a:prstDash val="solid"/>
          </a:ln>
        </p:spPr>
        <p:txBody>
          <a:bodyPr lIns="103829" tIns="51913" rIns="103829" bIns="51913" anchor="ctr"/>
          <a:lstStyle/>
          <a:p>
            <a:pPr algn="ctr"/>
            <a:endParaRPr lang="zh-CN">
              <a:solidFill>
                <a:schemeClr val="dk1"/>
              </a:solidFill>
            </a:endParaRPr>
          </a:p>
        </p:txBody>
      </p:sp>
      <p:cxnSp>
        <p:nvCxnSpPr>
          <p:cNvPr id="19" name="肘形连接符 18"/>
          <p:cNvCxnSpPr>
            <a:stCxn id="18" idx="1"/>
            <a:endCxn id="15" idx="1"/>
          </p:cNvCxnSpPr>
          <p:nvPr/>
        </p:nvCxnSpPr>
        <p:spPr>
          <a:xfrm rot="10800000">
            <a:off x="8222077" y="3213704"/>
            <a:ext cx="15629" cy="864296"/>
          </a:xfrm>
          <a:prstGeom prst="bentConnector3">
            <a:avLst>
              <a:gd name="adj1" fmla="val 1800000"/>
            </a:avLst>
          </a:prstGeom>
          <a:ln w="28575">
            <a:solidFill>
              <a:srgbClr val="FF0000"/>
            </a:solidFill>
            <a:prstDash val="solid"/>
            <a:tailEnd type="arrow"/>
          </a:ln>
        </p:spPr>
      </p:cxnSp>
      <p:cxnSp>
        <p:nvCxnSpPr>
          <p:cNvPr id="20" name="肘形连接符 19"/>
          <p:cNvCxnSpPr>
            <a:stCxn id="16" idx="1"/>
            <a:endCxn id="15" idx="1"/>
          </p:cNvCxnSpPr>
          <p:nvPr/>
        </p:nvCxnSpPr>
        <p:spPr>
          <a:xfrm rot="10800000">
            <a:off x="8222077" y="3213704"/>
            <a:ext cx="15629" cy="360155"/>
          </a:xfrm>
          <a:prstGeom prst="bentConnector3">
            <a:avLst>
              <a:gd name="adj1" fmla="val 1800000"/>
            </a:avLst>
          </a:prstGeom>
          <a:ln w="28575">
            <a:solidFill>
              <a:srgbClr val="FF0000"/>
            </a:solidFill>
            <a:prstDash val="solid"/>
            <a:tailEnd type="arrow"/>
          </a:ln>
        </p:spPr>
      </p:cxnSp>
      <p:sp>
        <p:nvSpPr>
          <p:cNvPr id="21" name="矩形 20"/>
          <p:cNvSpPr/>
          <p:nvPr/>
        </p:nvSpPr>
        <p:spPr>
          <a:xfrm>
            <a:off x="1575910" y="2061349"/>
            <a:ext cx="5671276" cy="216050"/>
          </a:xfrm>
          <a:prstGeom prst="rect">
            <a:avLst/>
          </a:prstGeom>
          <a:solidFill>
            <a:schemeClr val="bg1"/>
          </a:solidFill>
          <a:ln w="28575">
            <a:solidFill>
              <a:schemeClr val="bg1"/>
            </a:solidFill>
            <a:prstDash val="solid"/>
          </a:ln>
        </p:spPr>
        <p:txBody>
          <a:bodyPr lIns="103829" tIns="51913" rIns="103829" bIns="51913" anchor="ctr"/>
          <a:lstStyle/>
          <a:p>
            <a:pPr algn="ctr"/>
            <a:endParaRPr lang="zh-CN">
              <a:solidFill>
                <a:schemeClr val="lt1"/>
              </a:solidFill>
            </a:endParaRPr>
          </a:p>
        </p:txBody>
      </p:sp>
      <p:sp>
        <p:nvSpPr>
          <p:cNvPr id="22" name="矩形 21"/>
          <p:cNvSpPr/>
          <p:nvPr/>
        </p:nvSpPr>
        <p:spPr>
          <a:xfrm>
            <a:off x="9905597" y="2061325"/>
            <a:ext cx="1860680" cy="216050"/>
          </a:xfrm>
          <a:prstGeom prst="rect">
            <a:avLst/>
          </a:prstGeom>
          <a:solidFill>
            <a:schemeClr val="bg1"/>
          </a:solidFill>
          <a:ln w="28575">
            <a:solidFill>
              <a:schemeClr val="bg1"/>
            </a:solidFill>
            <a:prstDash val="solid"/>
          </a:ln>
        </p:spPr>
        <p:txBody>
          <a:bodyPr lIns="103829" tIns="51913" rIns="103829" bIns="51913" anchor="ctr"/>
          <a:lstStyle/>
          <a:p>
            <a:pPr algn="ctr"/>
            <a:endParaRPr lang="zh-CN">
              <a:solidFill>
                <a:schemeClr val="lt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4.</a:t>
            </a:r>
            <a:r>
              <a:rPr lang="zh-CN" sz="2500">
                <a:solidFill>
                  <a:srgbClr val="000000"/>
                </a:solidFill>
              </a:rPr>
              <a:t>填报年报的逻辑问题</a:t>
            </a:r>
            <a:endParaRPr lang="en-US" sz="2500">
              <a:solidFill>
                <a:srgbClr val="000000"/>
              </a:solidFill>
            </a:endParaRPr>
          </a:p>
        </p:txBody>
      </p:sp>
      <p:sp>
        <p:nvSpPr>
          <p:cNvPr id="9" name="文本占位符 6"/>
          <p:cNvSpPr txBox="1"/>
          <p:nvPr/>
        </p:nvSpPr>
        <p:spPr>
          <a:xfrm>
            <a:off x="999922" y="1341078"/>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境外净利润大于</a:t>
            </a:r>
            <a:r>
              <a:rPr lang="en-US">
                <a:solidFill>
                  <a:srgbClr val="000000"/>
                </a:solidFill>
              </a:rPr>
              <a:t>0</a:t>
            </a:r>
            <a:r>
              <a:rPr lang="zh-CN">
                <a:solidFill>
                  <a:srgbClr val="000000"/>
                </a:solidFill>
              </a:rPr>
              <a:t>，但当期收益再投资无</a:t>
            </a:r>
            <a:r>
              <a:rPr lang="zh-CN">
                <a:solidFill>
                  <a:srgbClr val="000000"/>
                </a:solidFill>
              </a:rPr>
              <a:t>数据。</a:t>
            </a:r>
            <a:endParaRPr lang="en-US">
              <a:solidFill>
                <a:srgbClr val="000000"/>
              </a:solidFill>
            </a:endParaRPr>
          </a:p>
        </p:txBody>
      </p:sp>
      <p:pic>
        <p:nvPicPr>
          <p:cNvPr id="1026" name="Picture 2"/>
          <p:cNvPicPr/>
          <p:nvPr/>
        </p:nvPicPr>
        <p:blipFill>
          <a:blip r:embed="rId2"/>
          <a:stretch/>
        </p:blipFill>
        <p:spPr>
          <a:xfrm>
            <a:off x="435449" y="1989635"/>
            <a:ext cx="11275217" cy="421957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0"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980217"/>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4.</a:t>
            </a:r>
            <a:r>
              <a:rPr lang="zh-CN" sz="2500">
                <a:solidFill>
                  <a:srgbClr val="000000"/>
                </a:solidFill>
              </a:rPr>
              <a:t>填报年报的逻辑问题</a:t>
            </a:r>
            <a:endParaRPr lang="en-US" sz="2500">
              <a:solidFill>
                <a:srgbClr val="000000"/>
              </a:solidFill>
            </a:endParaRPr>
          </a:p>
        </p:txBody>
      </p:sp>
      <p:sp>
        <p:nvSpPr>
          <p:cNvPr id="9" name="文本占位符 6"/>
          <p:cNvSpPr txBox="1"/>
          <p:nvPr/>
        </p:nvSpPr>
        <p:spPr>
          <a:xfrm>
            <a:off x="999922" y="1341078"/>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对</a:t>
            </a:r>
            <a:r>
              <a:rPr lang="zh-CN">
                <a:solidFill>
                  <a:srgbClr val="000000"/>
                </a:solidFill>
              </a:rPr>
              <a:t>境内投资主体的负债金额大于</a:t>
            </a:r>
            <a:r>
              <a:rPr lang="en-US">
                <a:solidFill>
                  <a:srgbClr val="000000"/>
                </a:solidFill>
              </a:rPr>
              <a:t>0</a:t>
            </a:r>
            <a:r>
              <a:rPr lang="zh-CN">
                <a:solidFill>
                  <a:srgbClr val="000000"/>
                </a:solidFill>
              </a:rPr>
              <a:t>，但是期末债务工具无数据</a:t>
            </a:r>
            <a:r>
              <a:rPr lang="zh-CN">
                <a:solidFill>
                  <a:srgbClr val="000000"/>
                </a:solidFill>
              </a:rPr>
              <a:t>。</a:t>
            </a:r>
            <a:r>
              <a:rPr lang="zh-CN">
                <a:solidFill>
                  <a:srgbClr val="FF0000"/>
                </a:solidFill>
              </a:rPr>
              <a:t>两者应相等。</a:t>
            </a:r>
            <a:endParaRPr lang="en-US">
              <a:solidFill>
                <a:srgbClr val="FF0000"/>
              </a:solidFill>
            </a:endParaRPr>
          </a:p>
        </p:txBody>
      </p:sp>
      <p:pic>
        <p:nvPicPr>
          <p:cNvPr id="3075" name="Picture 3"/>
          <p:cNvPicPr/>
          <p:nvPr/>
        </p:nvPicPr>
        <p:blipFill>
          <a:blip r:embed="rId2"/>
          <a:stretch/>
        </p:blipFill>
        <p:spPr>
          <a:xfrm>
            <a:off x="571395" y="1701603"/>
            <a:ext cx="11123613" cy="1876425"/>
          </a:xfrm>
          <a:prstGeom prst="rect">
            <a:avLst/>
          </a:prstGeom>
          <a:noFill/>
          <a:ln>
            <a:noFill/>
          </a:ln>
        </p:spPr>
      </p:pic>
      <p:pic>
        <p:nvPicPr>
          <p:cNvPr id="3076" name="Picture 4"/>
          <p:cNvPicPr/>
          <p:nvPr/>
        </p:nvPicPr>
        <p:blipFill>
          <a:blip r:embed="rId3"/>
          <a:stretch/>
        </p:blipFill>
        <p:spPr>
          <a:xfrm>
            <a:off x="541016" y="3861843"/>
            <a:ext cx="10952164" cy="2124075"/>
          </a:xfrm>
          <a:prstGeom prst="rect">
            <a:avLst/>
          </a:prstGeom>
          <a:noFill/>
          <a:ln>
            <a:noFill/>
          </a:ln>
        </p:spPr>
      </p:pic>
      <p:sp>
        <p:nvSpPr>
          <p:cNvPr id="4" name="左大括号 3"/>
          <p:cNvSpPr/>
          <p:nvPr/>
        </p:nvSpPr>
        <p:spPr>
          <a:xfrm>
            <a:off x="262548" y="3357787"/>
            <a:ext cx="382921" cy="2232248"/>
          </a:xfrm>
          <a:prstGeom prst="leftBrace">
            <a:avLst/>
          </a:prstGeom>
          <a:ln w="28575">
            <a:solidFill>
              <a:srgbClr val="FF0000"/>
            </a:solidFill>
            <a:prstDash val="solid"/>
          </a:ln>
        </p:spPr>
        <p:txBody>
          <a:bodyPr lIns="91423" tIns="45711" rIns="91423" bIns="45711" anchor="ctr"/>
          <a:lstStyle/>
          <a:p>
            <a:pPr algn="ctr"/>
            <a:endParaRPr lang="zh-CN">
              <a:solidFill>
                <a:schemeClr val="tx1"/>
              </a:solidFill>
            </a:endParaRPr>
          </a:p>
        </p:txBody>
      </p:sp>
      <p:sp>
        <p:nvSpPr>
          <p:cNvPr id="5" name="TextBox 4"/>
          <p:cNvSpPr txBox="1"/>
          <p:nvPr/>
        </p:nvSpPr>
        <p:spPr>
          <a:xfrm>
            <a:off x="-97482" y="3966078"/>
            <a:ext cx="360030" cy="1015644"/>
          </a:xfrm>
          <a:prstGeom prst="rect">
            <a:avLst/>
          </a:prstGeom>
          <a:noFill/>
        </p:spPr>
        <p:txBody>
          <a:bodyPr wrap="square" lIns="91423" tIns="45711" rIns="91423" bIns="45711">
            <a:spAutoFit/>
          </a:bodyPr>
          <a:lstStyle/>
          <a:p>
            <a:r>
              <a:rPr lang="zh-CN" b="1">
                <a:solidFill>
                  <a:srgbClr val="FF0000"/>
                </a:solidFill>
              </a:rPr>
              <a:t>不相等</a:t>
            </a:r>
            <a:endParaRPr lang="zh-CN" b="1">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 y="260708"/>
            <a:ext cx="7696463" cy="720249"/>
            <a:chOff x="-159568" y="260648"/>
            <a:chExt cx="6254190"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3</a:t>
              </a:r>
              <a:endParaRPr lang="zh-CN" sz="3600" b="1">
                <a:latin typeface="微软雅黑"/>
                <a:ea typeface="微软雅黑"/>
              </a:endParaRPr>
            </a:p>
          </p:txBody>
        </p:sp>
        <p:sp>
          <p:nvSpPr>
            <p:cNvPr id="54" name="文本框 79"/>
            <p:cNvSpPr txBox="1"/>
            <p:nvPr/>
          </p:nvSpPr>
          <p:spPr>
            <a:xfrm>
              <a:off x="632520" y="332656"/>
              <a:ext cx="5462102" cy="646181"/>
            </a:xfrm>
            <a:prstGeom prst="rect">
              <a:avLst/>
            </a:prstGeom>
            <a:noFill/>
            <a:ln>
              <a:noFill/>
            </a:ln>
          </p:spPr>
          <p:txBody>
            <a:bodyPr wrap="none">
              <a:spAutoFit/>
            </a:bodyPr>
            <a:lstStyle/>
            <a:p>
              <a:pPr defTabSz="1038225"/>
              <a:r>
                <a:rPr lang="zh-CN" sz="3600" b="1">
                  <a:latin typeface="微软雅黑"/>
                  <a:ea typeface="微软雅黑"/>
                </a:rPr>
                <a:t>统计工作填报内容</a:t>
              </a:r>
              <a:r>
                <a:rPr lang="en-US" sz="3600" b="1">
                  <a:latin typeface="微软雅黑"/>
                  <a:ea typeface="微软雅黑"/>
                </a:rPr>
                <a:t>——</a:t>
              </a:r>
              <a:r>
                <a:rPr lang="zh-CN" sz="3600" b="1">
                  <a:latin typeface="微软雅黑"/>
                  <a:ea typeface="微软雅黑"/>
                </a:rPr>
                <a:t>常见问题</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17" name="文本占位符 6"/>
          <p:cNvSpPr txBox="1"/>
          <p:nvPr/>
        </p:nvSpPr>
        <p:spPr>
          <a:xfrm>
            <a:off x="645469" y="1412553"/>
            <a:ext cx="10855176" cy="252457"/>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en-US" sz="2500">
                <a:solidFill>
                  <a:srgbClr val="000000"/>
                </a:solidFill>
              </a:rPr>
              <a:t>5.</a:t>
            </a:r>
            <a:r>
              <a:rPr lang="zh-CN" sz="2500">
                <a:solidFill>
                  <a:srgbClr val="000000"/>
                </a:solidFill>
              </a:rPr>
              <a:t>注意事项</a:t>
            </a:r>
            <a:endParaRPr lang="en-US" sz="2500">
              <a:solidFill>
                <a:srgbClr val="000000"/>
              </a:solidFill>
            </a:endParaRPr>
          </a:p>
        </p:txBody>
      </p:sp>
      <p:sp>
        <p:nvSpPr>
          <p:cNvPr id="9" name="文本占位符 6"/>
          <p:cNvSpPr txBox="1"/>
          <p:nvPr/>
        </p:nvSpPr>
        <p:spPr>
          <a:xfrm>
            <a:off x="999922" y="1341078"/>
            <a:ext cx="10855176" cy="504915"/>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endParaRPr lang="en-US">
              <a:solidFill>
                <a:srgbClr val="000000"/>
              </a:solidFill>
            </a:endParaRPr>
          </a:p>
        </p:txBody>
      </p:sp>
      <p:sp>
        <p:nvSpPr>
          <p:cNvPr id="3" name="TextBox 2"/>
          <p:cNvSpPr txBox="1"/>
          <p:nvPr/>
        </p:nvSpPr>
        <p:spPr>
          <a:xfrm>
            <a:off x="999924" y="2205375"/>
            <a:ext cx="10234881" cy="1766833"/>
          </a:xfrm>
          <a:prstGeom prst="rect">
            <a:avLst/>
          </a:prstGeom>
          <a:noFill/>
        </p:spPr>
        <p:txBody>
          <a:bodyPr wrap="square" lIns="103829" tIns="51913" rIns="103829" bIns="51913">
            <a:spAutoFit/>
          </a:bodyPr>
          <a:lstStyle/>
          <a:p>
            <a:pPr marL="389255" indent="-389255">
              <a:buClr>
                <a:srgbClr val="FF0000"/>
              </a:buClr>
              <a:buFont typeface="Wingdings" charset="2"/>
              <a:buChar char="Ø"/>
            </a:pPr>
            <a:r>
              <a:rPr lang="zh-CN" sz="2700"/>
              <a:t>月报为当月有实际投资发生报送，没有发生无需“</a:t>
            </a:r>
            <a:r>
              <a:rPr lang="en-US" sz="2700"/>
              <a:t>0</a:t>
            </a:r>
            <a:r>
              <a:rPr lang="zh-CN" sz="2700"/>
              <a:t>”申报；</a:t>
            </a:r>
            <a:endParaRPr lang="en-US" sz="2700"/>
          </a:p>
          <a:p>
            <a:pPr marL="389255" indent="-389255">
              <a:buClr>
                <a:srgbClr val="FF0000"/>
              </a:buClr>
              <a:buFont typeface="Wingdings" charset="2"/>
              <a:buChar char="Ø"/>
            </a:pPr>
            <a:endParaRPr lang="en-US" sz="2700"/>
          </a:p>
          <a:p>
            <a:pPr marL="389255" indent="-389255">
              <a:buClr>
                <a:srgbClr val="FF0000"/>
              </a:buClr>
              <a:buFont typeface="Wingdings" charset="2"/>
              <a:buChar char="Ø"/>
            </a:pPr>
            <a:r>
              <a:rPr lang="zh-CN" sz="2700"/>
              <a:t>填报汇率采用国家外汇管理局公布人民币汇率，</a:t>
            </a:r>
            <a:r>
              <a:rPr lang="en-US" sz="2700"/>
              <a:t>2020</a:t>
            </a:r>
            <a:r>
              <a:rPr lang="zh-CN" sz="2700"/>
              <a:t>年度年报汇率为</a:t>
            </a:r>
            <a:r>
              <a:rPr lang="en-US" sz="2700" b="1">
                <a:solidFill>
                  <a:srgbClr val="FF0000"/>
                </a:solidFill>
              </a:rPr>
              <a:t>2020</a:t>
            </a:r>
            <a:r>
              <a:rPr lang="zh-CN" sz="2700" b="1">
                <a:solidFill>
                  <a:srgbClr val="FF0000"/>
                </a:solidFill>
              </a:rPr>
              <a:t>年</a:t>
            </a:r>
            <a:r>
              <a:rPr lang="en-US" sz="2700" b="1">
                <a:solidFill>
                  <a:srgbClr val="FF0000"/>
                </a:solidFill>
              </a:rPr>
              <a:t>12</a:t>
            </a:r>
            <a:r>
              <a:rPr lang="zh-CN" sz="2700" b="1">
                <a:solidFill>
                  <a:srgbClr val="FF0000"/>
                </a:solidFill>
              </a:rPr>
              <a:t>月</a:t>
            </a:r>
            <a:r>
              <a:rPr lang="en-US" sz="2700" b="1">
                <a:solidFill>
                  <a:srgbClr val="FF0000"/>
                </a:solidFill>
              </a:rPr>
              <a:t>31</a:t>
            </a:r>
            <a:r>
              <a:rPr lang="zh-CN" sz="2700" b="1">
                <a:solidFill>
                  <a:srgbClr val="FF0000"/>
                </a:solidFill>
              </a:rPr>
              <a:t>日</a:t>
            </a:r>
            <a:r>
              <a:rPr lang="zh-CN" sz="2700"/>
              <a:t>公布的汇率。</a:t>
            </a:r>
            <a:endParaRPr lang="zh-CN" sz="2700"/>
          </a:p>
        </p:txBody>
      </p:sp>
      <p:pic>
        <p:nvPicPr>
          <p:cNvPr id="1030" name="Picture 6"/>
          <p:cNvPicPr/>
          <p:nvPr/>
        </p:nvPicPr>
        <p:blipFill>
          <a:blip r:embed="rId2"/>
          <a:stretch/>
        </p:blipFill>
        <p:spPr>
          <a:xfrm>
            <a:off x="10644199" y="5518518"/>
            <a:ext cx="1174112" cy="943962"/>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p:cNvPicPr/>
          <p:nvPr/>
        </p:nvPicPr>
        <p:blipFill rotWithShape="1">
          <a:blip r:embed="rId2"/>
          <a:srcRect l="32109" t="47692" r="8428"/>
          <a:stretch/>
        </p:blipFill>
        <p:spPr>
          <a:xfrm>
            <a:off x="1044232" y="2277408"/>
            <a:ext cx="3322643" cy="1781775"/>
          </a:xfrm>
          <a:prstGeom prst="roundRect">
            <a:avLst>
              <a:gd name="adj" fmla="val 8594"/>
            </a:avLst>
          </a:prstGeom>
          <a:solidFill>
            <a:srgbClr val="FFFFFF">
              <a:shade val="85000"/>
            </a:srgbClr>
          </a:solidFill>
          <a:ln>
            <a:solidFill>
              <a:schemeClr val="bg1">
                <a:lumMod val="75000"/>
              </a:schemeClr>
            </a:solidFill>
          </a:ln>
          <a:effectLst>
            <a:outerShdw blurRad="50800" dist="38100" dir="2700000" algn="tl" rotWithShape="0">
              <a:srgbClr val="000000">
                <a:alpha val="40000"/>
              </a:srgbClr>
            </a:outerShdw>
            <a:reflection blurRad="6350" stA="52000" endA="300" endPos="35000" dir="5400000" sy="-100000" algn="bl" rotWithShape="0"/>
          </a:effectLst>
        </p:spPr>
      </p:pic>
      <p:sp>
        <p:nvSpPr>
          <p:cNvPr id="82" name="文本框 78"/>
          <p:cNvSpPr txBox="1"/>
          <p:nvPr/>
        </p:nvSpPr>
        <p:spPr>
          <a:xfrm>
            <a:off x="1609538" y="1374190"/>
            <a:ext cx="2040315" cy="951225"/>
          </a:xfrm>
          <a:prstGeom prst="rect">
            <a:avLst/>
          </a:prstGeom>
          <a:noFill/>
          <a:ln>
            <a:noFill/>
          </a:ln>
        </p:spPr>
        <p:txBody>
          <a:bodyPr wrap="none" lIns="103829" tIns="51913" rIns="103829" bIns="51913">
            <a:spAutoFit/>
          </a:bodyPr>
          <a:lstStyle/>
          <a:p>
            <a:pPr defTabSz="1038225"/>
            <a:r>
              <a:rPr lang="zh-CN" sz="5500" b="1">
                <a:latin typeface="微软雅黑"/>
                <a:ea typeface="微软雅黑"/>
              </a:rPr>
              <a:t>目  录</a:t>
            </a:r>
            <a:endParaRPr lang="zh-CN" sz="5500" b="1">
              <a:latin typeface="微软雅黑"/>
              <a:ea typeface="微软雅黑"/>
            </a:endParaRPr>
          </a:p>
        </p:txBody>
      </p:sp>
      <p:sp>
        <p:nvSpPr>
          <p:cNvPr id="83" name="文本框 79"/>
          <p:cNvSpPr txBox="1"/>
          <p:nvPr/>
        </p:nvSpPr>
        <p:spPr>
          <a:xfrm>
            <a:off x="5897340" y="162047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1.</a:t>
            </a:r>
            <a:r>
              <a:rPr lang="zh-CN" sz="3600">
                <a:latin typeface="微软雅黑"/>
                <a:ea typeface="微软雅黑"/>
              </a:rPr>
              <a:t>统计工作填报要求</a:t>
            </a:r>
            <a:endParaRPr lang="zh-CN" sz="3600">
              <a:latin typeface="微软雅黑"/>
              <a:ea typeface="微软雅黑"/>
            </a:endParaRPr>
          </a:p>
        </p:txBody>
      </p:sp>
      <p:sp>
        <p:nvSpPr>
          <p:cNvPr id="84" name="文本框 80"/>
          <p:cNvSpPr txBox="1"/>
          <p:nvPr/>
        </p:nvSpPr>
        <p:spPr>
          <a:xfrm>
            <a:off x="5907497" y="2506012"/>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2.</a:t>
            </a:r>
            <a:r>
              <a:rPr lang="zh-CN" sz="3600">
                <a:latin typeface="微软雅黑"/>
                <a:ea typeface="微软雅黑"/>
              </a:rPr>
              <a:t>统计工作填报主体</a:t>
            </a:r>
            <a:endParaRPr lang="zh-CN" sz="3600">
              <a:latin typeface="微软雅黑"/>
              <a:ea typeface="微软雅黑"/>
            </a:endParaRPr>
          </a:p>
        </p:txBody>
      </p:sp>
      <p:sp>
        <p:nvSpPr>
          <p:cNvPr id="85" name="文本框 81"/>
          <p:cNvSpPr txBox="1"/>
          <p:nvPr/>
        </p:nvSpPr>
        <p:spPr>
          <a:xfrm>
            <a:off x="5907497" y="342782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3.</a:t>
            </a:r>
            <a:r>
              <a:rPr lang="zh-CN" sz="3600">
                <a:latin typeface="微软雅黑"/>
                <a:ea typeface="微软雅黑"/>
              </a:rPr>
              <a:t>统计工作填报内容</a:t>
            </a:r>
            <a:endParaRPr lang="zh-CN" sz="3600">
              <a:latin typeface="微软雅黑"/>
              <a:ea typeface="微软雅黑"/>
            </a:endParaRPr>
          </a:p>
        </p:txBody>
      </p:sp>
      <p:sp>
        <p:nvSpPr>
          <p:cNvPr id="86" name="文本框 82"/>
          <p:cNvSpPr txBox="1"/>
          <p:nvPr/>
        </p:nvSpPr>
        <p:spPr>
          <a:xfrm>
            <a:off x="5897344" y="4256707"/>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4.</a:t>
            </a:r>
            <a:r>
              <a:rPr lang="zh-CN" sz="3600">
                <a:latin typeface="微软雅黑"/>
                <a:ea typeface="微软雅黑"/>
              </a:rPr>
              <a:t>统计工作填报方法</a:t>
            </a:r>
            <a:endParaRPr lang="zh-CN" sz="3600">
              <a:latin typeface="微软雅黑"/>
              <a:ea typeface="微软雅黑"/>
            </a:endParaRPr>
          </a:p>
        </p:txBody>
      </p:sp>
      <p:cxnSp>
        <p:nvCxnSpPr>
          <p:cNvPr id="87" name="直接连接符 86"/>
          <p:cNvCxnSpPr/>
          <p:nvPr/>
        </p:nvCxnSpPr>
        <p:spPr>
          <a:xfrm flipV="1">
            <a:off x="5608469" y="3212527"/>
            <a:ext cx="5714948" cy="17759"/>
          </a:xfrm>
          <a:prstGeom prst="line">
            <a:avLst/>
          </a:prstGeom>
          <a:ln w="9525" cap="rnd">
            <a:solidFill>
              <a:schemeClr val="accent1">
                <a:shade val="95000"/>
              </a:schemeClr>
            </a:solidFill>
            <a:prstDash val="solid"/>
            <a:round/>
            <a:tailEnd type="none" w="sm" len="sm"/>
          </a:ln>
        </p:spPr>
      </p:cxnSp>
      <p:cxnSp>
        <p:nvCxnSpPr>
          <p:cNvPr id="90" name="直接连接符 89"/>
          <p:cNvCxnSpPr/>
          <p:nvPr/>
        </p:nvCxnSpPr>
        <p:spPr>
          <a:xfrm flipV="1">
            <a:off x="5714020" y="925114"/>
            <a:ext cx="42121" cy="5673765"/>
          </a:xfrm>
          <a:prstGeom prst="line">
            <a:avLst/>
          </a:prstGeom>
          <a:ln w="9525" cap="rnd">
            <a:solidFill>
              <a:schemeClr val="accent1">
                <a:shade val="95000"/>
              </a:schemeClr>
            </a:solidFill>
            <a:prstDash val="solid"/>
            <a:round/>
            <a:tailEnd type="none" w="sm" len="sm"/>
          </a:ln>
        </p:spPr>
      </p:cxnSp>
      <p:cxnSp>
        <p:nvCxnSpPr>
          <p:cNvPr id="97" name="直接连接符 96"/>
          <p:cNvCxnSpPr/>
          <p:nvPr/>
        </p:nvCxnSpPr>
        <p:spPr>
          <a:xfrm flipV="1">
            <a:off x="5608469" y="1467377"/>
            <a:ext cx="5714948" cy="17759"/>
          </a:xfrm>
          <a:prstGeom prst="line">
            <a:avLst/>
          </a:prstGeom>
          <a:ln w="9525" cap="rnd">
            <a:solidFill>
              <a:schemeClr val="accent1">
                <a:shade val="95000"/>
              </a:schemeClr>
            </a:solidFill>
            <a:prstDash val="solid"/>
            <a:round/>
            <a:tailEnd type="none" w="sm" len="sm"/>
          </a:ln>
        </p:spPr>
      </p:cxnSp>
      <p:cxnSp>
        <p:nvCxnSpPr>
          <p:cNvPr id="98" name="直接连接符 97"/>
          <p:cNvCxnSpPr/>
          <p:nvPr/>
        </p:nvCxnSpPr>
        <p:spPr>
          <a:xfrm flipV="1">
            <a:off x="5608469" y="2339952"/>
            <a:ext cx="5714948" cy="17759"/>
          </a:xfrm>
          <a:prstGeom prst="line">
            <a:avLst/>
          </a:prstGeom>
          <a:ln w="9525" cap="rnd">
            <a:solidFill>
              <a:schemeClr val="accent1">
                <a:shade val="95000"/>
              </a:schemeClr>
            </a:solidFill>
            <a:prstDash val="solid"/>
            <a:round/>
            <a:tailEnd type="none" w="sm" len="sm"/>
          </a:ln>
        </p:spPr>
      </p:cxnSp>
      <p:sp>
        <p:nvSpPr>
          <p:cNvPr id="14" name="矩形 13"/>
          <p:cNvSpPr/>
          <p:nvPr/>
        </p:nvSpPr>
        <p:spPr>
          <a:xfrm>
            <a:off x="5740754" y="4205408"/>
            <a:ext cx="4913038" cy="664880"/>
          </a:xfrm>
          <a:prstGeom prst="rect">
            <a:avLst/>
          </a:prstGeom>
          <a:blipFill rotWithShape="0">
            <a:blip r:embed="rId3">
              <a:alphaModFix amt="25000"/>
            </a:blip>
            <a:tile tx="0" ty="0" sx="100000" sy="100000" flip="none" algn="tl"/>
          </a:blipFill>
          <a:ln>
            <a:noFill/>
          </a:ln>
        </p:spPr>
        <p:txBody>
          <a:bodyPr lIns="103829" tIns="51913" rIns="103829" bIns="51913" anchor="ctr"/>
          <a:lstStyle/>
          <a:p>
            <a:pPr algn="ctr" defTabSz="1038225"/>
            <a:endParaRPr lang="zh-CN">
              <a:solidFill>
                <a:schemeClr val="tx1"/>
              </a:solidFill>
            </a:endParaRPr>
          </a:p>
        </p:txBody>
      </p:sp>
      <p:cxnSp>
        <p:nvCxnSpPr>
          <p:cNvPr id="15" name="直接连接符 14"/>
          <p:cNvCxnSpPr/>
          <p:nvPr/>
        </p:nvCxnSpPr>
        <p:spPr>
          <a:xfrm flipV="1">
            <a:off x="4689152" y="4050807"/>
            <a:ext cx="6191194" cy="17759"/>
          </a:xfrm>
          <a:prstGeom prst="line">
            <a:avLst/>
          </a:prstGeom>
          <a:ln w="57150" cap="sq" cmpd="dbl">
            <a:solidFill>
              <a:srgbClr val="990000"/>
            </a:solidFill>
            <a:prstDash val="solid"/>
            <a:miter/>
            <a:tailEnd type="none" w="sm" len="sm"/>
          </a:ln>
        </p:spPr>
      </p:cxnSp>
      <p:cxnSp>
        <p:nvCxnSpPr>
          <p:cNvPr id="16" name="直接连接符 15"/>
          <p:cNvCxnSpPr/>
          <p:nvPr/>
        </p:nvCxnSpPr>
        <p:spPr>
          <a:xfrm flipV="1">
            <a:off x="4689152" y="4911950"/>
            <a:ext cx="6191194" cy="17759"/>
          </a:xfrm>
          <a:prstGeom prst="line">
            <a:avLst/>
          </a:prstGeom>
          <a:ln w="57150" cap="sq" cmpd="dbl">
            <a:solidFill>
              <a:srgbClr val="990000"/>
            </a:solidFill>
            <a:prstDash val="solid"/>
            <a:miter/>
            <a:tailEnd type="none" w="sm" len="sm"/>
          </a:ln>
        </p:spPr>
      </p:cxnSp>
      <p:cxnSp>
        <p:nvCxnSpPr>
          <p:cNvPr id="17" name="直接连接符 16"/>
          <p:cNvCxnSpPr/>
          <p:nvPr/>
        </p:nvCxnSpPr>
        <p:spPr>
          <a:xfrm flipV="1">
            <a:off x="4891615" y="3861951"/>
            <a:ext cx="32134" cy="1293076"/>
          </a:xfrm>
          <a:prstGeom prst="line">
            <a:avLst/>
          </a:prstGeom>
          <a:ln w="9525" cap="rnd">
            <a:solidFill>
              <a:srgbClr val="990000"/>
            </a:solidFill>
            <a:prstDash val="solid"/>
            <a:round/>
            <a:tailEnd type="none" w="sm" len="sm"/>
          </a:ln>
        </p:spPr>
      </p:cxnSp>
      <p:sp>
        <p:nvSpPr>
          <p:cNvPr id="18" name="等腰三角形 17"/>
          <p:cNvSpPr/>
          <p:nvPr/>
        </p:nvSpPr>
        <p:spPr>
          <a:xfrm rot="5400000">
            <a:off x="5188869" y="4280757"/>
            <a:ext cx="408392" cy="351934"/>
          </a:xfrm>
          <a:prstGeom prst="triangle">
            <a:avLst/>
          </a:prstGeom>
          <a:noFill/>
          <a:ln w="6350">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19" name="椭圆 18"/>
          <p:cNvSpPr/>
          <p:nvPr/>
        </p:nvSpPr>
        <p:spPr>
          <a:xfrm>
            <a:off x="5656408" y="4434638"/>
            <a:ext cx="64676" cy="64698"/>
          </a:xfrm>
          <a:prstGeom prst="ellipse">
            <a:avLst/>
          </a:prstGeom>
          <a:solidFill>
            <a:schemeClr val="bg1"/>
          </a:solidFill>
          <a:ln w="28575">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20" name="等腰三角形 19"/>
          <p:cNvSpPr/>
          <p:nvPr/>
        </p:nvSpPr>
        <p:spPr>
          <a:xfrm rot="5400000">
            <a:off x="5117820" y="4292819"/>
            <a:ext cx="366809" cy="316100"/>
          </a:xfrm>
          <a:prstGeom prst="triangle">
            <a:avLst/>
          </a:prstGeom>
          <a:solidFill>
            <a:srgbClr val="990000"/>
          </a:solidFill>
          <a:ln w="12700" cmpd="sng">
            <a:solidFill>
              <a:srgbClr val="990000"/>
            </a:solidFill>
            <a:prstDash val="solid"/>
          </a:ln>
        </p:spPr>
        <p:txBody>
          <a:bodyPr lIns="103829" tIns="51913" rIns="103829" bIns="51913" anchor="ctr"/>
          <a:lstStyle/>
          <a:p>
            <a:pPr algn="ctr" defTabSz="1038225"/>
            <a:endParaRPr lang="zh-CN">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5" y="260708"/>
            <a:ext cx="6097700" cy="720249"/>
            <a:chOff x="-159568" y="260648"/>
            <a:chExt cx="4955026"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4</a:t>
              </a:r>
              <a:endParaRPr lang="zh-CN" sz="3600" b="1">
                <a:latin typeface="微软雅黑"/>
                <a:ea typeface="微软雅黑"/>
              </a:endParaRPr>
            </a:p>
          </p:txBody>
        </p:sp>
        <p:sp>
          <p:nvSpPr>
            <p:cNvPr id="54" name="文本框 79"/>
            <p:cNvSpPr txBox="1"/>
            <p:nvPr/>
          </p:nvSpPr>
          <p:spPr>
            <a:xfrm>
              <a:off x="632520" y="332656"/>
              <a:ext cx="3151273" cy="646181"/>
            </a:xfrm>
            <a:prstGeom prst="rect">
              <a:avLst/>
            </a:prstGeom>
            <a:noFill/>
            <a:ln>
              <a:noFill/>
            </a:ln>
          </p:spPr>
          <p:txBody>
            <a:bodyPr wrap="none">
              <a:spAutoFit/>
            </a:bodyPr>
            <a:lstStyle/>
            <a:p>
              <a:pPr defTabSz="1038225"/>
              <a:r>
                <a:rPr lang="zh-CN" sz="3600" b="1">
                  <a:latin typeface="微软雅黑"/>
                  <a:ea typeface="微软雅黑"/>
                </a:rPr>
                <a:t>统计工作填报方法</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pSp>
        <p:nvGrpSpPr>
          <p:cNvPr id="90" name="组合 89"/>
          <p:cNvGrpSpPr/>
          <p:nvPr/>
        </p:nvGrpSpPr>
        <p:grpSpPr>
          <a:xfrm>
            <a:off x="13348905" y="2146736"/>
            <a:ext cx="1098940" cy="472807"/>
            <a:chOff x="10717188" y="1114280"/>
            <a:chExt cx="893005" cy="472698"/>
          </a:xfrm>
        </p:grpSpPr>
        <p:sp>
          <p:nvSpPr>
            <p:cNvPr id="91" name="单圆角矩形 90"/>
            <p:cNvSpPr/>
            <p:nvPr/>
          </p:nvSpPr>
          <p:spPr>
            <a:xfrm rot="10800000">
              <a:off x="10717188" y="1114280"/>
              <a:ext cx="893005" cy="472698"/>
            </a:xfrm>
            <a:prstGeom prst="snipRoundRect">
              <a:avLst>
                <a:gd name="adj1" fmla="val 50000"/>
                <a:gd name="adj2" fmla="val 0"/>
              </a:avLst>
            </a:prstGeom>
            <a:noFill/>
            <a:ln w="9525">
              <a:solidFill>
                <a:schemeClr val="tx1"/>
              </a:solidFill>
              <a:prstDash val="solid"/>
            </a:ln>
          </p:spPr>
          <p:txBody>
            <a:bodyPr anchor="ctr"/>
            <a:lstStyle/>
            <a:p>
              <a:pPr algn="ctr"/>
              <a:endParaRPr lang="zh-CN">
                <a:solidFill>
                  <a:schemeClr val="lt1"/>
                </a:solidFill>
              </a:endParaRPr>
            </a:p>
          </p:txBody>
        </p:sp>
        <p:sp>
          <p:nvSpPr>
            <p:cNvPr id="92" name="TextBox 91"/>
            <p:cNvSpPr txBox="1"/>
            <p:nvPr/>
          </p:nvSpPr>
          <p:spPr>
            <a:xfrm>
              <a:off x="10767646" y="1217646"/>
              <a:ext cx="792088" cy="276935"/>
            </a:xfrm>
            <a:prstGeom prst="rect">
              <a:avLst/>
            </a:prstGeom>
            <a:noFill/>
          </p:spPr>
          <p:txBody>
            <a:bodyPr wrap="square">
              <a:spAutoFit/>
            </a:bodyPr>
            <a:lstStyle/>
            <a:p>
              <a:r>
                <a:rPr lang="zh-CN" sz="1200">
                  <a:latin typeface="微软雅黑"/>
                  <a:ea typeface="微软雅黑"/>
                </a:rPr>
                <a:t>短信提醒</a:t>
              </a:r>
              <a:endParaRPr lang="zh-CN" sz="1200">
                <a:latin typeface="微软雅黑"/>
                <a:ea typeface="微软雅黑"/>
              </a:endParaRPr>
            </a:p>
          </p:txBody>
        </p:sp>
      </p:grpSp>
      <p:pic>
        <p:nvPicPr>
          <p:cNvPr id="119" name="Picture 2"/>
          <p:cNvPicPr/>
          <p:nvPr/>
        </p:nvPicPr>
        <p:blipFill>
          <a:blip r:embed="rId2"/>
          <a:stretch/>
        </p:blipFill>
        <p:spPr>
          <a:xfrm>
            <a:off x="330157" y="1197971"/>
            <a:ext cx="11524238" cy="532888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700379" y="260708"/>
            <a:ext cx="0" cy="720247"/>
          </a:xfrm>
          <a:prstGeom prst="line">
            <a:avLst/>
          </a:prstGeom>
          <a:ln w="19050">
            <a:solidFill>
              <a:srgbClr val="990000"/>
            </a:solidFill>
            <a:prstDash val="solid"/>
          </a:ln>
        </p:spPr>
      </p:cxnSp>
      <p:sp>
        <p:nvSpPr>
          <p:cNvPr id="53" name="TextBox 52"/>
          <p:cNvSpPr txBox="1"/>
          <p:nvPr/>
        </p:nvSpPr>
        <p:spPr>
          <a:xfrm>
            <a:off x="158092" y="332743"/>
            <a:ext cx="407072" cy="658838"/>
          </a:xfrm>
          <a:prstGeom prst="rect">
            <a:avLst/>
          </a:prstGeom>
          <a:noFill/>
        </p:spPr>
        <p:txBody>
          <a:bodyPr wrap="square" lIns="103829" tIns="51913" rIns="103829" bIns="51913">
            <a:spAutoFit/>
          </a:bodyPr>
          <a:lstStyle/>
          <a:p>
            <a:r>
              <a:rPr lang="en-US" sz="3600" b="1">
                <a:latin typeface="微软雅黑"/>
                <a:ea typeface="微软雅黑"/>
              </a:rPr>
              <a:t>1</a:t>
            </a:r>
            <a:endParaRPr lang="zh-CN" sz="3600" b="1">
              <a:latin typeface="微软雅黑"/>
              <a:ea typeface="微软雅黑"/>
            </a:endParaRPr>
          </a:p>
        </p:txBody>
      </p:sp>
      <p:sp>
        <p:nvSpPr>
          <p:cNvPr id="54" name="文本框 79"/>
          <p:cNvSpPr txBox="1"/>
          <p:nvPr/>
        </p:nvSpPr>
        <p:spPr>
          <a:xfrm>
            <a:off x="778389" y="332743"/>
            <a:ext cx="3903005" cy="658838"/>
          </a:xfrm>
          <a:prstGeom prst="rect">
            <a:avLst/>
          </a:prstGeom>
          <a:noFill/>
          <a:ln>
            <a:noFill/>
          </a:ln>
        </p:spPr>
        <p:txBody>
          <a:bodyPr wrap="none" lIns="103829" tIns="51913" rIns="103829" bIns="51913">
            <a:spAutoFit/>
          </a:bodyPr>
          <a:lstStyle/>
          <a:p>
            <a:pPr defTabSz="1038225"/>
            <a:r>
              <a:rPr lang="zh-CN" sz="3600" b="1">
                <a:latin typeface="微软雅黑"/>
                <a:ea typeface="微软雅黑"/>
              </a:rPr>
              <a:t>统计工作填报要求</a:t>
            </a:r>
            <a:endParaRPr lang="zh-CN" sz="3600" b="1">
              <a:latin typeface="微软雅黑"/>
              <a:ea typeface="微软雅黑"/>
            </a:endParaRPr>
          </a:p>
        </p:txBody>
      </p:sp>
      <p:cxnSp>
        <p:nvCxnSpPr>
          <p:cNvPr id="111" name="直接连接符 110"/>
          <p:cNvCxnSpPr/>
          <p:nvPr/>
        </p:nvCxnSpPr>
        <p:spPr>
          <a:xfrm>
            <a:off x="-196363" y="278468"/>
            <a:ext cx="5736523"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96365" y="980962"/>
            <a:ext cx="6097700" cy="1"/>
          </a:xfrm>
          <a:prstGeom prst="line">
            <a:avLst/>
          </a:prstGeom>
          <a:ln w="57150" cap="sq" cmpd="dbl">
            <a:solidFill>
              <a:srgbClr val="990000"/>
            </a:solidFill>
            <a:prstDash val="solid"/>
            <a:miter/>
            <a:tailEnd type="none" w="sm" len="sm"/>
          </a:ln>
        </p:spPr>
      </p:cxnSp>
      <p:pic>
        <p:nvPicPr>
          <p:cNvPr id="7" name="Picture 3"/>
          <p:cNvPicPr/>
          <p:nvPr/>
        </p:nvPicPr>
        <p:blipFill>
          <a:blip r:embed="rId2"/>
          <a:stretch/>
        </p:blipFill>
        <p:spPr>
          <a:xfrm>
            <a:off x="601159" y="1157932"/>
            <a:ext cx="10633642" cy="5296898"/>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5" y="260708"/>
            <a:ext cx="6097700" cy="720249"/>
            <a:chOff x="-159568" y="260648"/>
            <a:chExt cx="4955026"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solidFill>
                    <a:srgbClr val="000000"/>
                  </a:solidFill>
                  <a:latin typeface="微软雅黑"/>
                  <a:ea typeface="微软雅黑"/>
                </a:rPr>
                <a:t>4</a:t>
              </a:r>
              <a:endParaRPr lang="zh-CN" sz="3600" b="1">
                <a:solidFill>
                  <a:srgbClr val="000000"/>
                </a:solidFill>
                <a:latin typeface="微软雅黑"/>
                <a:ea typeface="微软雅黑"/>
              </a:endParaRPr>
            </a:p>
          </p:txBody>
        </p:sp>
        <p:sp>
          <p:nvSpPr>
            <p:cNvPr id="54" name="文本框 79"/>
            <p:cNvSpPr txBox="1"/>
            <p:nvPr/>
          </p:nvSpPr>
          <p:spPr>
            <a:xfrm>
              <a:off x="632520" y="332656"/>
              <a:ext cx="3151273" cy="646181"/>
            </a:xfrm>
            <a:prstGeom prst="rect">
              <a:avLst/>
            </a:prstGeom>
            <a:noFill/>
            <a:ln>
              <a:noFill/>
            </a:ln>
          </p:spPr>
          <p:txBody>
            <a:bodyPr wrap="none">
              <a:spAutoFit/>
            </a:bodyPr>
            <a:lstStyle/>
            <a:p>
              <a:pPr defTabSz="1038225"/>
              <a:r>
                <a:rPr lang="zh-CN" sz="3600" b="1">
                  <a:solidFill>
                    <a:srgbClr val="000000"/>
                  </a:solidFill>
                  <a:latin typeface="微软雅黑"/>
                  <a:ea typeface="微软雅黑"/>
                </a:rPr>
                <a:t>统计工作填报方法</a:t>
              </a:r>
              <a:endParaRPr lang="zh-CN" sz="3600" b="1">
                <a:solidFill>
                  <a:srgbClr val="000000"/>
                </a:solidFill>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sp>
        <p:nvSpPr>
          <p:cNvPr id="36" name="燕尾形 35"/>
          <p:cNvSpPr/>
          <p:nvPr/>
        </p:nvSpPr>
        <p:spPr>
          <a:xfrm>
            <a:off x="2816506" y="2361188"/>
            <a:ext cx="528133" cy="480653"/>
          </a:xfrm>
          <a:prstGeom prst="chevron">
            <a:avLst/>
          </a:prstGeom>
          <a:solidFill>
            <a:srgbClr val="C45B58"/>
          </a:solidFill>
          <a:ln>
            <a:noFill/>
          </a:ln>
        </p:spPr>
        <p:txBody>
          <a:bodyPr lIns="103829" tIns="51913" rIns="103829" bIns="51913" anchor="ctr"/>
          <a:lstStyle/>
          <a:p>
            <a:pPr algn="ctr"/>
            <a:endParaRPr lang="zh-CN">
              <a:solidFill>
                <a:schemeClr val="tx1"/>
              </a:solidFill>
            </a:endParaRPr>
          </a:p>
        </p:txBody>
      </p:sp>
      <p:sp>
        <p:nvSpPr>
          <p:cNvPr id="39" name="燕尾形 38"/>
          <p:cNvSpPr/>
          <p:nvPr/>
        </p:nvSpPr>
        <p:spPr>
          <a:xfrm>
            <a:off x="5921534" y="2361188"/>
            <a:ext cx="528133" cy="480653"/>
          </a:xfrm>
          <a:prstGeom prst="chevron">
            <a:avLst/>
          </a:prstGeom>
          <a:solidFill>
            <a:srgbClr val="C45B58"/>
          </a:solidFill>
          <a:ln w="28575">
            <a:solidFill>
              <a:schemeClr val="bg1"/>
            </a:solidFill>
            <a:prstDash val="solid"/>
          </a:ln>
        </p:spPr>
        <p:txBody>
          <a:bodyPr lIns="103829" tIns="51913" rIns="103829" bIns="51913" anchor="ctr"/>
          <a:lstStyle/>
          <a:p>
            <a:pPr algn="ctr"/>
            <a:endParaRPr lang="zh-CN">
              <a:solidFill>
                <a:schemeClr val="tx1"/>
              </a:solidFill>
            </a:endParaRPr>
          </a:p>
        </p:txBody>
      </p:sp>
      <p:sp>
        <p:nvSpPr>
          <p:cNvPr id="40" name="文本框 71"/>
          <p:cNvSpPr txBox="1"/>
          <p:nvPr/>
        </p:nvSpPr>
        <p:spPr>
          <a:xfrm>
            <a:off x="246702" y="3854513"/>
            <a:ext cx="3519766" cy="1874555"/>
          </a:xfrm>
          <a:prstGeom prst="rect">
            <a:avLst/>
          </a:prstGeom>
          <a:noFill/>
        </p:spPr>
        <p:txBody>
          <a:bodyPr wrap="square" lIns="103829" tIns="51913" rIns="103829" bIns="51913">
            <a:spAutoFit/>
          </a:bodyPr>
          <a:lstStyle/>
          <a:p>
            <a:pPr>
              <a:lnSpc>
                <a:spcPts val="2270"/>
              </a:lnSpc>
            </a:pPr>
            <a:r>
              <a:rPr lang="zh-CN" sz="1500" b="1">
                <a:latin typeface="微软雅黑"/>
                <a:ea typeface="微软雅黑"/>
              </a:rPr>
              <a:t>网址：</a:t>
            </a:r>
            <a:r>
              <a:rPr lang="en-US" sz="1500" b="1">
                <a:latin typeface="微软雅黑"/>
                <a:ea typeface="微软雅黑"/>
              </a:rPr>
              <a:t>http://odi.gdcom.gov.cn/Home/CorpLogin/</a:t>
            </a:r>
            <a:endParaRPr lang="en-US" sz="1500" b="1">
              <a:latin typeface="微软雅黑"/>
              <a:ea typeface="微软雅黑"/>
            </a:endParaRPr>
          </a:p>
          <a:p>
            <a:pPr>
              <a:lnSpc>
                <a:spcPts val="2270"/>
              </a:lnSpc>
            </a:pPr>
            <a:r>
              <a:rPr lang="zh-CN" sz="1500" b="1">
                <a:latin typeface="微软雅黑"/>
                <a:ea typeface="微软雅黑"/>
              </a:rPr>
              <a:t>用户名：</a:t>
            </a:r>
            <a:r>
              <a:rPr lang="zh-CN" sz="1500">
                <a:latin typeface="微软雅黑"/>
                <a:ea typeface="微软雅黑"/>
              </a:rPr>
              <a:t>统一社会信用代码</a:t>
            </a:r>
            <a:endParaRPr lang="en-US" sz="1500">
              <a:latin typeface="微软雅黑"/>
              <a:ea typeface="微软雅黑"/>
            </a:endParaRPr>
          </a:p>
          <a:p>
            <a:pPr>
              <a:lnSpc>
                <a:spcPts val="2270"/>
              </a:lnSpc>
            </a:pPr>
            <a:r>
              <a:rPr lang="zh-CN" sz="1500" b="1">
                <a:latin typeface="微软雅黑"/>
                <a:ea typeface="微软雅黑"/>
              </a:rPr>
              <a:t>密码：</a:t>
            </a:r>
            <a:r>
              <a:rPr lang="zh-CN" sz="1500">
                <a:latin typeface="微软雅黑"/>
                <a:ea typeface="微软雅黑"/>
              </a:rPr>
              <a:t>企业设定</a:t>
            </a:r>
            <a:endParaRPr lang="en-US" sz="1500">
              <a:latin typeface="微软雅黑"/>
              <a:ea typeface="微软雅黑"/>
            </a:endParaRPr>
          </a:p>
          <a:p>
            <a:pPr>
              <a:lnSpc>
                <a:spcPts val="2270"/>
              </a:lnSpc>
            </a:pPr>
            <a:r>
              <a:rPr lang="zh-CN" sz="1500">
                <a:latin typeface="微软雅黑"/>
                <a:ea typeface="微软雅黑"/>
              </a:rPr>
              <a:t>（初始密码：）</a:t>
            </a:r>
            <a:endParaRPr lang="zh-CN" sz="1500">
              <a:latin typeface="微软雅黑"/>
              <a:ea typeface="微软雅黑"/>
            </a:endParaRPr>
          </a:p>
        </p:txBody>
      </p:sp>
      <p:sp>
        <p:nvSpPr>
          <p:cNvPr id="41" name="文本框 69"/>
          <p:cNvSpPr txBox="1"/>
          <p:nvPr/>
        </p:nvSpPr>
        <p:spPr>
          <a:xfrm>
            <a:off x="639570" y="3409282"/>
            <a:ext cx="1742263" cy="458783"/>
          </a:xfrm>
          <a:prstGeom prst="rect">
            <a:avLst/>
          </a:prstGeom>
          <a:noFill/>
        </p:spPr>
        <p:txBody>
          <a:bodyPr wrap="square" lIns="103829" tIns="51913" rIns="103829" bIns="51913">
            <a:spAutoFit/>
          </a:bodyPr>
          <a:lstStyle/>
          <a:p>
            <a:pPr algn="ctr"/>
            <a:r>
              <a:rPr lang="zh-CN" sz="2300" b="1">
                <a:latin typeface="微软雅黑"/>
                <a:ea typeface="微软雅黑"/>
              </a:rPr>
              <a:t>登录</a:t>
            </a:r>
            <a:endParaRPr lang="zh-CN" sz="2300" b="1">
              <a:latin typeface="微软雅黑"/>
              <a:ea typeface="微软雅黑"/>
            </a:endParaRPr>
          </a:p>
        </p:txBody>
      </p:sp>
      <p:sp>
        <p:nvSpPr>
          <p:cNvPr id="42" name="文本框 71"/>
          <p:cNvSpPr txBox="1"/>
          <p:nvPr/>
        </p:nvSpPr>
        <p:spPr>
          <a:xfrm>
            <a:off x="3525409" y="3854513"/>
            <a:ext cx="2149736" cy="1284650"/>
          </a:xfrm>
          <a:prstGeom prst="rect">
            <a:avLst/>
          </a:prstGeom>
          <a:noFill/>
        </p:spPr>
        <p:txBody>
          <a:bodyPr wrap="square" lIns="103829" tIns="51913" rIns="103829" bIns="51913">
            <a:spAutoFit/>
          </a:bodyPr>
          <a:lstStyle/>
          <a:p>
            <a:pPr algn="ctr">
              <a:lnSpc>
                <a:spcPts val="2270"/>
              </a:lnSpc>
            </a:pPr>
            <a:r>
              <a:rPr lang="zh-CN" sz="1500">
                <a:latin typeface="微软雅黑"/>
                <a:ea typeface="微软雅黑"/>
              </a:rPr>
              <a:t>填写</a:t>
            </a:r>
            <a:endParaRPr lang="en-US" sz="1500">
              <a:latin typeface="微软雅黑"/>
              <a:ea typeface="微软雅黑"/>
            </a:endParaRPr>
          </a:p>
          <a:p>
            <a:pPr algn="ctr">
              <a:lnSpc>
                <a:spcPts val="2270"/>
              </a:lnSpc>
            </a:pPr>
            <a:r>
              <a:rPr lang="en-US" sz="1500">
                <a:latin typeface="微软雅黑"/>
                <a:ea typeface="微软雅黑"/>
              </a:rPr>
              <a:t>《</a:t>
            </a:r>
            <a:r>
              <a:rPr lang="zh-CN" sz="1500">
                <a:latin typeface="微软雅黑"/>
                <a:ea typeface="微软雅黑"/>
              </a:rPr>
              <a:t>月报报表</a:t>
            </a:r>
            <a:r>
              <a:rPr lang="en-US" sz="1500">
                <a:latin typeface="微软雅黑"/>
                <a:ea typeface="微软雅黑"/>
              </a:rPr>
              <a:t>》</a:t>
            </a:r>
            <a:endParaRPr lang="en-US" sz="1500">
              <a:latin typeface="微软雅黑"/>
              <a:ea typeface="微软雅黑"/>
            </a:endParaRPr>
          </a:p>
          <a:p>
            <a:pPr algn="ctr">
              <a:lnSpc>
                <a:spcPts val="2270"/>
              </a:lnSpc>
            </a:pPr>
            <a:r>
              <a:rPr lang="en-US" sz="1500">
                <a:latin typeface="微软雅黑"/>
                <a:ea typeface="微软雅黑"/>
              </a:rPr>
              <a:t>《</a:t>
            </a:r>
            <a:r>
              <a:rPr lang="zh-CN" sz="1500">
                <a:latin typeface="微软雅黑"/>
                <a:ea typeface="微软雅黑"/>
              </a:rPr>
              <a:t>年报报表</a:t>
            </a:r>
            <a:r>
              <a:rPr lang="en-US" sz="1500">
                <a:latin typeface="微软雅黑"/>
                <a:ea typeface="微软雅黑"/>
              </a:rPr>
              <a:t>》</a:t>
            </a:r>
            <a:endParaRPr lang="en-US" sz="1500">
              <a:latin typeface="微软雅黑"/>
              <a:ea typeface="微软雅黑"/>
            </a:endParaRPr>
          </a:p>
          <a:p>
            <a:pPr algn="ctr">
              <a:lnSpc>
                <a:spcPts val="2270"/>
              </a:lnSpc>
            </a:pPr>
            <a:r>
              <a:rPr lang="en-US" sz="1500">
                <a:latin typeface="微软雅黑"/>
                <a:ea typeface="微软雅黑"/>
              </a:rPr>
              <a:t>《</a:t>
            </a:r>
            <a:r>
              <a:rPr lang="zh-CN" sz="1500">
                <a:latin typeface="微软雅黑"/>
                <a:ea typeface="微软雅黑"/>
              </a:rPr>
              <a:t>专项统计报表</a:t>
            </a:r>
            <a:r>
              <a:rPr lang="en-US" sz="1500">
                <a:latin typeface="微软雅黑"/>
                <a:ea typeface="微软雅黑"/>
              </a:rPr>
              <a:t>》</a:t>
            </a:r>
            <a:endParaRPr lang="zh-CN" sz="1500">
              <a:latin typeface="微软雅黑"/>
              <a:ea typeface="微软雅黑"/>
            </a:endParaRPr>
          </a:p>
        </p:txBody>
      </p:sp>
      <p:sp>
        <p:nvSpPr>
          <p:cNvPr id="43" name="文本框 69"/>
          <p:cNvSpPr txBox="1"/>
          <p:nvPr/>
        </p:nvSpPr>
        <p:spPr>
          <a:xfrm>
            <a:off x="3729152" y="3419140"/>
            <a:ext cx="1742263" cy="458783"/>
          </a:xfrm>
          <a:prstGeom prst="rect">
            <a:avLst/>
          </a:prstGeom>
          <a:noFill/>
        </p:spPr>
        <p:txBody>
          <a:bodyPr wrap="square" lIns="103829" tIns="51913" rIns="103829" bIns="51913">
            <a:spAutoFit/>
          </a:bodyPr>
          <a:lstStyle/>
          <a:p>
            <a:pPr algn="ctr"/>
            <a:r>
              <a:rPr lang="zh-CN" sz="2300" b="1">
                <a:latin typeface="微软雅黑"/>
                <a:ea typeface="微软雅黑"/>
              </a:rPr>
              <a:t>填报</a:t>
            </a:r>
            <a:endParaRPr lang="zh-CN" sz="2300" b="1">
              <a:latin typeface="微软雅黑"/>
              <a:ea typeface="微软雅黑"/>
            </a:endParaRPr>
          </a:p>
        </p:txBody>
      </p:sp>
      <p:sp>
        <p:nvSpPr>
          <p:cNvPr id="44" name="文本框 71"/>
          <p:cNvSpPr txBox="1"/>
          <p:nvPr/>
        </p:nvSpPr>
        <p:spPr>
          <a:xfrm>
            <a:off x="6734283" y="3833919"/>
            <a:ext cx="2149736" cy="705004"/>
          </a:xfrm>
          <a:prstGeom prst="rect">
            <a:avLst/>
          </a:prstGeom>
          <a:noFill/>
        </p:spPr>
        <p:txBody>
          <a:bodyPr wrap="square" lIns="103829" tIns="51913" rIns="103829" bIns="51913">
            <a:spAutoFit/>
          </a:bodyPr>
          <a:lstStyle/>
          <a:p>
            <a:pPr algn="ctr">
              <a:lnSpc>
                <a:spcPct val="130000"/>
              </a:lnSpc>
            </a:pPr>
            <a:r>
              <a:rPr lang="zh-CN" sz="1500">
                <a:latin typeface="微软雅黑"/>
                <a:ea typeface="微软雅黑"/>
              </a:rPr>
              <a:t>填报完毕后，</a:t>
            </a:r>
            <a:endParaRPr lang="en-US" sz="1500">
              <a:latin typeface="微软雅黑"/>
              <a:ea typeface="微软雅黑"/>
            </a:endParaRPr>
          </a:p>
          <a:p>
            <a:pPr algn="ctr">
              <a:lnSpc>
                <a:spcPct val="130000"/>
              </a:lnSpc>
            </a:pPr>
            <a:r>
              <a:rPr lang="zh-CN" sz="1500">
                <a:latin typeface="微软雅黑"/>
                <a:ea typeface="微软雅黑"/>
              </a:rPr>
              <a:t>点击“提交”</a:t>
            </a:r>
            <a:endParaRPr lang="zh-CN" sz="1500">
              <a:latin typeface="微软雅黑"/>
              <a:ea typeface="微软雅黑"/>
            </a:endParaRPr>
          </a:p>
        </p:txBody>
      </p:sp>
      <p:sp>
        <p:nvSpPr>
          <p:cNvPr id="45" name="文本框 69"/>
          <p:cNvSpPr txBox="1"/>
          <p:nvPr/>
        </p:nvSpPr>
        <p:spPr>
          <a:xfrm>
            <a:off x="6938025" y="3398548"/>
            <a:ext cx="1742263" cy="458783"/>
          </a:xfrm>
          <a:prstGeom prst="rect">
            <a:avLst/>
          </a:prstGeom>
          <a:noFill/>
        </p:spPr>
        <p:txBody>
          <a:bodyPr wrap="square" lIns="103829" tIns="51913" rIns="103829" bIns="51913">
            <a:spAutoFit/>
          </a:bodyPr>
          <a:lstStyle/>
          <a:p>
            <a:pPr algn="ctr"/>
            <a:r>
              <a:rPr lang="zh-CN" sz="2300" b="1">
                <a:latin typeface="微软雅黑"/>
                <a:ea typeface="微软雅黑"/>
              </a:rPr>
              <a:t>提交</a:t>
            </a:r>
            <a:endParaRPr lang="zh-CN" sz="2300" b="1">
              <a:latin typeface="微软雅黑"/>
              <a:ea typeface="微软雅黑"/>
            </a:endParaRPr>
          </a:p>
        </p:txBody>
      </p:sp>
      <p:pic>
        <p:nvPicPr>
          <p:cNvPr id="2050" name="Picture 2"/>
          <p:cNvPicPr/>
          <p:nvPr/>
        </p:nvPicPr>
        <p:blipFill>
          <a:blip r:embed="rId2"/>
          <a:stretch/>
        </p:blipFill>
        <p:spPr>
          <a:xfrm>
            <a:off x="3374612" y="2056658"/>
            <a:ext cx="2434444" cy="1089704"/>
          </a:xfrm>
          <a:prstGeom prst="rect">
            <a:avLst/>
          </a:prstGeom>
          <a:noFill/>
          <a:ln>
            <a:noFill/>
          </a:ln>
        </p:spPr>
      </p:pic>
      <p:pic>
        <p:nvPicPr>
          <p:cNvPr id="2052" name="Picture 4"/>
          <p:cNvPicPr/>
          <p:nvPr/>
        </p:nvPicPr>
        <p:blipFill>
          <a:blip r:embed="rId3"/>
          <a:stretch/>
        </p:blipFill>
        <p:spPr>
          <a:xfrm>
            <a:off x="6584656" y="2056667"/>
            <a:ext cx="2257578" cy="1089705"/>
          </a:xfrm>
          <a:prstGeom prst="rect">
            <a:avLst/>
          </a:prstGeom>
          <a:noFill/>
          <a:ln>
            <a:noFill/>
          </a:ln>
        </p:spPr>
      </p:pic>
      <p:sp>
        <p:nvSpPr>
          <p:cNvPr id="25" name="燕尾形 24"/>
          <p:cNvSpPr/>
          <p:nvPr/>
        </p:nvSpPr>
        <p:spPr>
          <a:xfrm>
            <a:off x="9019462" y="2349424"/>
            <a:ext cx="528133" cy="480653"/>
          </a:xfrm>
          <a:prstGeom prst="chevron">
            <a:avLst/>
          </a:prstGeom>
          <a:solidFill>
            <a:srgbClr val="C45B58"/>
          </a:solidFill>
          <a:ln w="28575">
            <a:solidFill>
              <a:schemeClr val="bg1"/>
            </a:solidFill>
            <a:prstDash val="solid"/>
          </a:ln>
        </p:spPr>
        <p:txBody>
          <a:bodyPr lIns="103829" tIns="51913" rIns="103829" bIns="51913" anchor="ctr"/>
          <a:lstStyle/>
          <a:p>
            <a:pPr algn="ctr"/>
            <a:endParaRPr lang="zh-CN">
              <a:solidFill>
                <a:schemeClr val="tx1"/>
              </a:solidFill>
            </a:endParaRPr>
          </a:p>
        </p:txBody>
      </p:sp>
      <p:pic>
        <p:nvPicPr>
          <p:cNvPr id="1026" name="Picture 2"/>
          <p:cNvPicPr/>
          <p:nvPr/>
        </p:nvPicPr>
        <p:blipFill rotWithShape="1">
          <a:blip r:embed="rId4"/>
          <a:srcRect l="30737"/>
          <a:stretch/>
        </p:blipFill>
        <p:spPr>
          <a:xfrm>
            <a:off x="9616754" y="2044906"/>
            <a:ext cx="2326962" cy="1089705"/>
          </a:xfrm>
          <a:prstGeom prst="rect">
            <a:avLst/>
          </a:prstGeom>
          <a:noFill/>
          <a:ln>
            <a:noFill/>
          </a:ln>
        </p:spPr>
      </p:pic>
      <p:sp>
        <p:nvSpPr>
          <p:cNvPr id="26" name="文本框 71"/>
          <p:cNvSpPr txBox="1"/>
          <p:nvPr/>
        </p:nvSpPr>
        <p:spPr>
          <a:xfrm>
            <a:off x="9705361" y="3812826"/>
            <a:ext cx="2149736" cy="705004"/>
          </a:xfrm>
          <a:prstGeom prst="rect">
            <a:avLst/>
          </a:prstGeom>
          <a:noFill/>
        </p:spPr>
        <p:txBody>
          <a:bodyPr wrap="square" lIns="103829" tIns="51913" rIns="103829" bIns="51913">
            <a:spAutoFit/>
          </a:bodyPr>
          <a:lstStyle/>
          <a:p>
            <a:pPr algn="ctr">
              <a:lnSpc>
                <a:spcPct val="130000"/>
              </a:lnSpc>
            </a:pPr>
            <a:r>
              <a:rPr lang="zh-CN" sz="1500">
                <a:latin typeface="微软雅黑"/>
                <a:ea typeface="微软雅黑"/>
              </a:rPr>
              <a:t>“提交”完毕后，</a:t>
            </a:r>
            <a:endParaRPr lang="en-US" sz="1500">
              <a:latin typeface="微软雅黑"/>
              <a:ea typeface="微软雅黑"/>
            </a:endParaRPr>
          </a:p>
          <a:p>
            <a:pPr algn="ctr">
              <a:lnSpc>
                <a:spcPct val="130000"/>
              </a:lnSpc>
            </a:pPr>
            <a:r>
              <a:rPr lang="zh-CN" sz="1500">
                <a:latin typeface="微软雅黑"/>
                <a:ea typeface="微软雅黑"/>
              </a:rPr>
              <a:t>点击“上报”</a:t>
            </a:r>
            <a:endParaRPr lang="zh-CN" sz="1500">
              <a:latin typeface="微软雅黑"/>
              <a:ea typeface="微软雅黑"/>
            </a:endParaRPr>
          </a:p>
        </p:txBody>
      </p:sp>
      <p:sp>
        <p:nvSpPr>
          <p:cNvPr id="27" name="文本框 69"/>
          <p:cNvSpPr txBox="1"/>
          <p:nvPr/>
        </p:nvSpPr>
        <p:spPr>
          <a:xfrm>
            <a:off x="9909104" y="3377454"/>
            <a:ext cx="1742263" cy="458783"/>
          </a:xfrm>
          <a:prstGeom prst="rect">
            <a:avLst/>
          </a:prstGeom>
          <a:noFill/>
        </p:spPr>
        <p:txBody>
          <a:bodyPr wrap="square" lIns="103829" tIns="51913" rIns="103829" bIns="51913">
            <a:spAutoFit/>
          </a:bodyPr>
          <a:lstStyle/>
          <a:p>
            <a:pPr algn="ctr"/>
            <a:r>
              <a:rPr lang="zh-CN" sz="2300" b="1">
                <a:latin typeface="微软雅黑"/>
                <a:ea typeface="微软雅黑"/>
              </a:rPr>
              <a:t>上报</a:t>
            </a:r>
            <a:endParaRPr lang="zh-CN" sz="2300" b="1">
              <a:latin typeface="微软雅黑"/>
              <a:ea typeface="微软雅黑"/>
            </a:endParaRPr>
          </a:p>
        </p:txBody>
      </p:sp>
      <p:pic>
        <p:nvPicPr>
          <p:cNvPr id="1029" name="Picture 5"/>
          <p:cNvPicPr/>
          <p:nvPr/>
        </p:nvPicPr>
        <p:blipFill>
          <a:blip r:embed="rId5"/>
          <a:stretch/>
        </p:blipFill>
        <p:spPr>
          <a:xfrm>
            <a:off x="321243" y="2056749"/>
            <a:ext cx="2350661" cy="1089614"/>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73439" y="1574577"/>
            <a:ext cx="7427682" cy="3013328"/>
          </a:xfrm>
          <a:prstGeom prst="rect">
            <a:avLst/>
          </a:prstGeom>
          <a:noFill/>
          <a:effectLst>
            <a:outerShdw blurRad="76200" dir="18900000" sy="23000" kx="-1200000" algn="bl" rotWithShape="0">
              <a:srgbClr val="000000">
                <a:alpha val="20000"/>
              </a:srgbClr>
            </a:outerShdw>
            <a:reflection blurRad="6350" stA="50000" endA="300" endPos="55500" dist="50800" dir="5400000" sy="-100000" algn="bl" rotWithShape="0"/>
          </a:effectLst>
        </p:spPr>
        <p:txBody>
          <a:bodyPr wrap="square" lIns="103829" tIns="51913" rIns="103829" bIns="51913">
            <a:spAutoFit/>
          </a:bodyPr>
          <a:lstStyle/>
          <a:p>
            <a:pPr algn="ctr"/>
            <a:r>
              <a:rPr lang="en-US" sz="18900" b="1" spc="57">
                <a:gradFill>
                  <a:gsLst>
                    <a:gs pos="25000">
                      <a:schemeClr val="accent2"/>
                    </a:gs>
                    <a:gs pos="100000">
                      <a:schemeClr val="accent2">
                        <a:shade val="45000"/>
                      </a:schemeClr>
                    </a:gs>
                  </a:gsLst>
                  <a:lin ang="5400000"/>
                </a:gradFill>
                <a:latin typeface="MS UI Gothic"/>
                <a:ea typeface="MS UI Gothic"/>
              </a:rPr>
              <a:t>Q</a:t>
            </a:r>
            <a:r>
              <a:rPr lang="en-US" sz="13100" b="1" spc="57">
                <a:gradFill>
                  <a:gsLst>
                    <a:gs pos="25000">
                      <a:schemeClr val="accent2"/>
                    </a:gs>
                    <a:gs pos="100000">
                      <a:schemeClr val="accent2">
                        <a:shade val="45000"/>
                      </a:schemeClr>
                    </a:gs>
                  </a:gsLst>
                  <a:lin ang="5400000"/>
                </a:gradFill>
                <a:latin typeface="MS UI Gothic"/>
                <a:ea typeface="MS UI Gothic"/>
              </a:rPr>
              <a:t>&amp;</a:t>
            </a:r>
            <a:r>
              <a:rPr lang="en-US" sz="18900" b="1" spc="57">
                <a:gradFill>
                  <a:gsLst>
                    <a:gs pos="25000">
                      <a:schemeClr val="accent2"/>
                    </a:gs>
                    <a:gs pos="100000">
                      <a:schemeClr val="accent2">
                        <a:shade val="45000"/>
                      </a:schemeClr>
                    </a:gs>
                  </a:gsLst>
                  <a:lin ang="5400000"/>
                </a:gradFill>
                <a:latin typeface="MS UI Gothic"/>
                <a:ea typeface="MS UI Gothic"/>
              </a:rPr>
              <a:t>A</a:t>
            </a:r>
            <a:endParaRPr lang="zh-CN" sz="18900" b="1" spc="57">
              <a:gradFill>
                <a:gsLst>
                  <a:gs pos="25000">
                    <a:schemeClr val="accent2"/>
                  </a:gs>
                  <a:gs pos="100000">
                    <a:schemeClr val="accent2">
                      <a:shade val="45000"/>
                    </a:schemeClr>
                  </a:gs>
                </a:gsLst>
                <a:lin ang="5400000"/>
              </a:gradFill>
              <a:latin typeface="MS UI Gothic"/>
              <a:ea typeface="MS UI Gothic"/>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2937" y="1694822"/>
            <a:ext cx="3899003" cy="1643715"/>
          </a:xfrm>
          <a:prstGeom prst="rect">
            <a:avLst/>
          </a:prstGeom>
          <a:noFill/>
        </p:spPr>
        <p:txBody>
          <a:bodyPr wrap="square" lIns="103816" tIns="51909" rIns="103816" bIns="51909">
            <a:spAutoFit/>
          </a:bodyPr>
          <a:lstStyle/>
          <a:p>
            <a:r>
              <a:rPr lang="zh-CN" sz="10000" b="1">
                <a:latin typeface="微软雅黑"/>
                <a:ea typeface="微软雅黑"/>
              </a:rPr>
              <a:t>谢 谢</a:t>
            </a:r>
            <a:r>
              <a:rPr lang="en-US" sz="10000" b="1">
                <a:latin typeface="微软雅黑"/>
                <a:ea typeface="微软雅黑"/>
              </a:rPr>
              <a:t>!</a:t>
            </a:r>
            <a:endParaRPr lang="zh-CN" sz="10000" b="1">
              <a:latin typeface="微软雅黑"/>
              <a:ea typeface="微软雅黑"/>
            </a:endParaRPr>
          </a:p>
        </p:txBody>
      </p:sp>
      <p:cxnSp>
        <p:nvCxnSpPr>
          <p:cNvPr id="3" name="直接连接符 2"/>
          <p:cNvCxnSpPr/>
          <p:nvPr/>
        </p:nvCxnSpPr>
        <p:spPr>
          <a:xfrm>
            <a:off x="512545" y="980955"/>
            <a:ext cx="11342553" cy="0"/>
          </a:xfrm>
          <a:prstGeom prst="line">
            <a:avLst/>
          </a:prstGeom>
          <a:ln w="19050">
            <a:solidFill>
              <a:schemeClr val="accent2">
                <a:shade val="95000"/>
              </a:schemeClr>
            </a:solidFill>
            <a:prstDash val="solid"/>
          </a:ln>
        </p:spPr>
      </p:cxnSp>
      <p:pic>
        <p:nvPicPr>
          <p:cNvPr id="4" name="图片 3"/>
          <p:cNvPicPr/>
          <p:nvPr/>
        </p:nvPicPr>
        <p:blipFill>
          <a:blip r:embed="rId2"/>
          <a:stretch/>
        </p:blipFill>
        <p:spPr>
          <a:xfrm>
            <a:off x="8183355" y="332733"/>
            <a:ext cx="3304026" cy="648222"/>
          </a:xfrm>
          <a:prstGeom prst="rect">
            <a:avLst/>
          </a:prstGeom>
        </p:spPr>
      </p:pic>
      <p:cxnSp>
        <p:nvCxnSpPr>
          <p:cNvPr id="6" name="直接连接符 5"/>
          <p:cNvCxnSpPr/>
          <p:nvPr/>
        </p:nvCxnSpPr>
        <p:spPr>
          <a:xfrm>
            <a:off x="512545" y="6310781"/>
            <a:ext cx="11342553" cy="0"/>
          </a:xfrm>
          <a:prstGeom prst="line">
            <a:avLst/>
          </a:prstGeom>
          <a:ln w="19050">
            <a:solidFill>
              <a:schemeClr val="accent2">
                <a:shade val="95000"/>
              </a:schemeClr>
            </a:solidFill>
            <a:prstDash val="solid"/>
          </a:ln>
        </p:spPr>
      </p:cxnSp>
      <p:sp>
        <p:nvSpPr>
          <p:cNvPr id="7" name="TextBox 6"/>
          <p:cNvSpPr txBox="1"/>
          <p:nvPr/>
        </p:nvSpPr>
        <p:spPr>
          <a:xfrm>
            <a:off x="335319" y="6454837"/>
            <a:ext cx="5405435" cy="274117"/>
          </a:xfrm>
          <a:prstGeom prst="rect">
            <a:avLst/>
          </a:prstGeom>
          <a:noFill/>
        </p:spPr>
        <p:txBody>
          <a:bodyPr wrap="square" lIns="103829" tIns="51913" rIns="103829" bIns="51913">
            <a:spAutoFit/>
          </a:bodyPr>
          <a:lstStyle/>
          <a:p>
            <a:r>
              <a:rPr lang="en-US" sz="1100"/>
              <a:t>Copyright@</a:t>
            </a:r>
            <a:r>
              <a:rPr lang="zh-CN" sz="1100"/>
              <a:t>广东省商务厅 </a:t>
            </a:r>
            <a:r>
              <a:rPr lang="en-US" sz="1100"/>
              <a:t>&amp;  </a:t>
            </a:r>
            <a:r>
              <a:rPr lang="zh-CN" sz="1100"/>
              <a:t>永拓会计师事务所（特殊普通合伙）广州分所</a:t>
            </a:r>
            <a:endParaRPr lang="zh-CN" sz="11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12545" y="980955"/>
            <a:ext cx="11342553" cy="0"/>
          </a:xfrm>
          <a:prstGeom prst="line">
            <a:avLst/>
          </a:prstGeom>
          <a:ln w="28575">
            <a:solidFill>
              <a:schemeClr val="accent6">
                <a:lumMod val="75000"/>
              </a:schemeClr>
            </a:solidFill>
            <a:prstDash val="solid"/>
          </a:ln>
        </p:spPr>
      </p:cxnSp>
      <p:pic>
        <p:nvPicPr>
          <p:cNvPr id="4" name="图片 3"/>
          <p:cNvPicPr/>
          <p:nvPr/>
        </p:nvPicPr>
        <p:blipFill>
          <a:blip r:embed="rId2"/>
          <a:stretch/>
        </p:blipFill>
        <p:spPr>
          <a:xfrm>
            <a:off x="8221938" y="332733"/>
            <a:ext cx="3304026" cy="648222"/>
          </a:xfrm>
          <a:prstGeom prst="rect">
            <a:avLst/>
          </a:prstGeom>
        </p:spPr>
      </p:pic>
      <p:cxnSp>
        <p:nvCxnSpPr>
          <p:cNvPr id="6" name="直接连接符 5"/>
          <p:cNvCxnSpPr/>
          <p:nvPr/>
        </p:nvCxnSpPr>
        <p:spPr>
          <a:xfrm>
            <a:off x="512545" y="6310781"/>
            <a:ext cx="11342553" cy="0"/>
          </a:xfrm>
          <a:prstGeom prst="line">
            <a:avLst/>
          </a:prstGeom>
          <a:ln w="28575">
            <a:solidFill>
              <a:schemeClr val="accent6">
                <a:lumMod val="75000"/>
              </a:schemeClr>
            </a:solidFill>
            <a:prstDash val="solid"/>
          </a:ln>
        </p:spPr>
      </p:cxnSp>
      <p:sp>
        <p:nvSpPr>
          <p:cNvPr id="7" name="TextBox 6"/>
          <p:cNvSpPr txBox="1"/>
          <p:nvPr/>
        </p:nvSpPr>
        <p:spPr>
          <a:xfrm>
            <a:off x="718842" y="1571146"/>
            <a:ext cx="4386378" cy="1333500"/>
          </a:xfrm>
          <a:prstGeom prst="rect">
            <a:avLst/>
          </a:prstGeom>
          <a:noFill/>
        </p:spPr>
        <p:txBody>
          <a:bodyPr wrap="square" lIns="103816" tIns="51909" rIns="103816" bIns="51909">
            <a:spAutoFit/>
          </a:bodyPr>
          <a:lstStyle/>
          <a:p>
            <a:r>
              <a:rPr lang="zh-CN" b="1">
                <a:solidFill>
                  <a:srgbClr val="000000"/>
                </a:solidFill>
                <a:latin typeface="微软雅黑"/>
                <a:ea typeface="微软雅黑"/>
              </a:rPr>
              <a:t>对外直接投资统计工作交流群</a:t>
            </a:r>
            <a:endParaRPr lang="en-US" b="1">
              <a:solidFill>
                <a:srgbClr val="000000"/>
              </a:solidFill>
              <a:latin typeface="微软雅黑"/>
              <a:ea typeface="微软雅黑"/>
            </a:endParaRPr>
          </a:p>
          <a:p>
            <a:r>
              <a:rPr lang="en-US" b="1">
                <a:solidFill>
                  <a:srgbClr val="000000"/>
                </a:solidFill>
                <a:latin typeface="微软雅黑"/>
                <a:ea typeface="微软雅黑"/>
              </a:rPr>
              <a:t> </a:t>
            </a:r>
            <a:endParaRPr lang="en-US" b="1">
              <a:solidFill>
                <a:srgbClr val="000000"/>
              </a:solidFill>
              <a:latin typeface="微软雅黑"/>
              <a:ea typeface="微软雅黑"/>
            </a:endParaRPr>
          </a:p>
          <a:p>
            <a:r>
              <a:rPr lang="en-US" b="1">
                <a:solidFill>
                  <a:srgbClr val="000000"/>
                </a:solidFill>
                <a:latin typeface="微软雅黑"/>
                <a:ea typeface="微软雅黑"/>
              </a:rPr>
              <a:t>       </a:t>
            </a:r>
            <a:r>
              <a:rPr lang="en-US" b="1">
                <a:solidFill>
                  <a:srgbClr val="000000"/>
                </a:solidFill>
                <a:latin typeface="微软雅黑"/>
                <a:ea typeface="微软雅黑"/>
              </a:rPr>
              <a:t>798941899</a:t>
            </a:r>
            <a:endParaRPr lang="en-US" b="1">
              <a:solidFill>
                <a:srgbClr val="000000"/>
              </a:solidFill>
              <a:latin typeface="微软雅黑"/>
              <a:ea typeface="微软雅黑"/>
            </a:endParaRPr>
          </a:p>
          <a:p>
            <a:endParaRPr lang="en-US" b="1">
              <a:solidFill>
                <a:srgbClr val="000000"/>
              </a:solidFill>
              <a:latin typeface="微软雅黑"/>
              <a:ea typeface="微软雅黑"/>
            </a:endParaRPr>
          </a:p>
        </p:txBody>
      </p:sp>
      <p:sp>
        <p:nvSpPr>
          <p:cNvPr id="11" name="矩形 10"/>
          <p:cNvSpPr/>
          <p:nvPr/>
        </p:nvSpPr>
        <p:spPr>
          <a:xfrm>
            <a:off x="866998" y="3214878"/>
            <a:ext cx="6114345" cy="2585305"/>
          </a:xfrm>
          <a:prstGeom prst="rect">
            <a:avLst/>
          </a:prstGeom>
        </p:spPr>
        <p:txBody>
          <a:bodyPr wrap="square" lIns="91423" tIns="45711" rIns="91423" bIns="45711">
            <a:spAutoFit/>
          </a:bodyPr>
          <a:lstStyle/>
          <a:p>
            <a:r>
              <a:rPr lang="zh-CN" sz="1800" b="1">
                <a:latin typeface="微软雅黑"/>
                <a:ea typeface="微软雅黑"/>
              </a:rPr>
              <a:t>联系人：姚伟嘉</a:t>
            </a:r>
            <a:endParaRPr lang="en-US" sz="1800" b="1">
              <a:latin typeface="微软雅黑"/>
              <a:ea typeface="微软雅黑"/>
            </a:endParaRPr>
          </a:p>
          <a:p>
            <a:r>
              <a:rPr lang="zh-CN" sz="1800" b="1">
                <a:latin typeface="微软雅黑"/>
                <a:ea typeface="微软雅黑"/>
              </a:rPr>
              <a:t>联系电话：</a:t>
            </a:r>
            <a:r>
              <a:rPr lang="en-US" sz="1800" b="1">
                <a:latin typeface="微软雅黑"/>
                <a:ea typeface="微软雅黑"/>
              </a:rPr>
              <a:t>138-0296-2034</a:t>
            </a:r>
            <a:endParaRPr lang="en-US" sz="1800" b="1">
              <a:latin typeface="微软雅黑"/>
              <a:ea typeface="微软雅黑"/>
            </a:endParaRPr>
          </a:p>
          <a:p>
            <a:r>
              <a:rPr lang="en-US" sz="1800" b="1">
                <a:latin typeface="微软雅黑"/>
                <a:ea typeface="微软雅黑"/>
              </a:rPr>
              <a:t>E-mail:14162847@qq.com</a:t>
            </a:r>
            <a:endParaRPr lang="en-US" sz="1800" b="1">
              <a:latin typeface="微软雅黑"/>
              <a:ea typeface="微软雅黑"/>
            </a:endParaRPr>
          </a:p>
          <a:p>
            <a:endParaRPr lang="en-US" sz="1800" b="1">
              <a:latin typeface="微软雅黑"/>
              <a:ea typeface="微软雅黑"/>
            </a:endParaRPr>
          </a:p>
          <a:p>
            <a:r>
              <a:rPr lang="zh-CN" sz="1800" b="1">
                <a:latin typeface="微软雅黑"/>
                <a:ea typeface="微软雅黑"/>
              </a:rPr>
              <a:t>联系人：刘宇红</a:t>
            </a:r>
            <a:endParaRPr lang="en-US" sz="1800" b="1">
              <a:latin typeface="微软雅黑"/>
              <a:ea typeface="微软雅黑"/>
            </a:endParaRPr>
          </a:p>
          <a:p>
            <a:r>
              <a:rPr lang="zh-CN" sz="1800" b="1">
                <a:latin typeface="微软雅黑"/>
                <a:ea typeface="微软雅黑"/>
              </a:rPr>
              <a:t>联系电话：</a:t>
            </a:r>
            <a:r>
              <a:rPr lang="en-US" sz="1800" b="1">
                <a:latin typeface="微软雅黑"/>
                <a:ea typeface="微软雅黑"/>
              </a:rPr>
              <a:t>15736360479</a:t>
            </a:r>
            <a:endParaRPr lang="en-US" sz="1800" b="1">
              <a:latin typeface="微软雅黑"/>
              <a:ea typeface="微软雅黑"/>
            </a:endParaRPr>
          </a:p>
          <a:p>
            <a:r>
              <a:rPr lang="en-US" sz="1800" b="1">
                <a:latin typeface="微软雅黑"/>
                <a:ea typeface="微软雅黑"/>
              </a:rPr>
              <a:t>E-mail:1019423697@qq.com</a:t>
            </a:r>
            <a:endParaRPr lang="en-US" sz="1800" b="1">
              <a:latin typeface="微软雅黑"/>
              <a:ea typeface="微软雅黑"/>
            </a:endParaRPr>
          </a:p>
          <a:p>
            <a:endParaRPr lang="en-US" sz="1800" b="1">
              <a:latin typeface="微软雅黑"/>
              <a:ea typeface="微软雅黑"/>
            </a:endParaRPr>
          </a:p>
          <a:p>
            <a:pPr marL="820420" indent="-820420"/>
            <a:r>
              <a:rPr lang="zh-CN" sz="1800" b="1">
                <a:latin typeface="微软雅黑"/>
                <a:ea typeface="微软雅黑"/>
              </a:rPr>
              <a:t>地址：广东省广州市天河区珠江东路</a:t>
            </a:r>
            <a:r>
              <a:rPr lang="en-US" sz="1800" b="1">
                <a:latin typeface="微软雅黑"/>
                <a:ea typeface="微软雅黑"/>
              </a:rPr>
              <a:t>11</a:t>
            </a:r>
            <a:r>
              <a:rPr lang="zh-CN" sz="1800" b="1">
                <a:latin typeface="微软雅黑"/>
                <a:ea typeface="微软雅黑"/>
              </a:rPr>
              <a:t>号</a:t>
            </a:r>
            <a:r>
              <a:rPr lang="en-US" sz="1800" b="1">
                <a:latin typeface="微软雅黑"/>
                <a:ea typeface="微软雅黑"/>
              </a:rPr>
              <a:t>11</a:t>
            </a:r>
            <a:r>
              <a:rPr lang="zh-CN" sz="1800" b="1">
                <a:latin typeface="微软雅黑"/>
                <a:ea typeface="微软雅黑"/>
              </a:rPr>
              <a:t>楼</a:t>
            </a:r>
            <a:endParaRPr lang="en-US" sz="1800" b="1">
              <a:latin typeface="微软雅黑"/>
              <a:ea typeface="微软雅黑"/>
            </a:endParaRPr>
          </a:p>
        </p:txBody>
      </p:sp>
      <p:sp>
        <p:nvSpPr>
          <p:cNvPr id="9" name="TextBox 8"/>
          <p:cNvSpPr txBox="1"/>
          <p:nvPr/>
        </p:nvSpPr>
        <p:spPr>
          <a:xfrm>
            <a:off x="335319" y="6454837"/>
            <a:ext cx="5405435" cy="274117"/>
          </a:xfrm>
          <a:prstGeom prst="rect">
            <a:avLst/>
          </a:prstGeom>
          <a:noFill/>
        </p:spPr>
        <p:txBody>
          <a:bodyPr wrap="square" lIns="103829" tIns="51913" rIns="103829" bIns="51913">
            <a:spAutoFit/>
          </a:bodyPr>
          <a:lstStyle/>
          <a:p>
            <a:r>
              <a:rPr lang="en-US" sz="1100"/>
              <a:t>Copyright@</a:t>
            </a:r>
            <a:r>
              <a:rPr lang="zh-CN" sz="1100"/>
              <a:t>广东省商务厅 </a:t>
            </a:r>
            <a:r>
              <a:rPr lang="en-US" sz="1100"/>
              <a:t>&amp;  </a:t>
            </a:r>
            <a:r>
              <a:rPr lang="zh-CN" sz="1100"/>
              <a:t>永拓会计师</a:t>
            </a:r>
            <a:r>
              <a:rPr lang="zh-CN" sz="1100"/>
              <a:t>事务所（特殊普通合伙</a:t>
            </a:r>
            <a:r>
              <a:rPr lang="zh-CN" sz="1100"/>
              <a:t>）广州分</a:t>
            </a:r>
            <a:r>
              <a:rPr lang="zh-CN" sz="1100"/>
              <a:t>所</a:t>
            </a:r>
            <a:endParaRPr lang="zh-CN" sz="1100"/>
          </a:p>
        </p:txBody>
      </p:sp>
      <p:sp>
        <p:nvSpPr>
          <p:cNvPr id="14" name="矩形 13"/>
          <p:cNvSpPr/>
          <p:nvPr/>
        </p:nvSpPr>
        <p:spPr>
          <a:xfrm>
            <a:off x="5712722" y="4294095"/>
            <a:ext cx="6114345" cy="720393"/>
          </a:xfrm>
          <a:prstGeom prst="rect">
            <a:avLst/>
          </a:prstGeom>
        </p:spPr>
        <p:txBody>
          <a:bodyPr wrap="square" lIns="103829" tIns="51913" rIns="103829" bIns="51913">
            <a:spAutoFit/>
          </a:bodyPr>
          <a:lstStyle/>
          <a:p>
            <a:endParaRPr lang="en-US" b="1">
              <a:latin typeface="微软雅黑"/>
              <a:ea typeface="微软雅黑"/>
            </a:endParaRPr>
          </a:p>
          <a:p>
            <a:endParaRPr lang="en-US" b="1">
              <a:latin typeface="微软雅黑"/>
              <a:ea typeface="微软雅黑"/>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365" y="260708"/>
            <a:ext cx="6097700" cy="720249"/>
            <a:chOff x="-159568" y="260648"/>
            <a:chExt cx="4955026" cy="720082"/>
          </a:xfrm>
        </p:grpSpPr>
        <p:cxnSp>
          <p:nvCxnSpPr>
            <p:cNvPr id="48" name="直接连接符 47"/>
            <p:cNvCxnSpPr/>
            <p:nvPr/>
          </p:nvCxnSpPr>
          <p:spPr>
            <a:xfrm>
              <a:off x="569132" y="260648"/>
              <a:ext cx="0" cy="720080"/>
            </a:xfrm>
            <a:prstGeom prst="line">
              <a:avLst/>
            </a:prstGeom>
            <a:ln w="19050">
              <a:solidFill>
                <a:srgbClr val="990000"/>
              </a:solidFill>
              <a:prstDash val="solid"/>
            </a:ln>
          </p:spPr>
        </p:cxnSp>
        <p:sp>
          <p:nvSpPr>
            <p:cNvPr id="53" name="TextBox 52"/>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1</a:t>
              </a:r>
              <a:endParaRPr lang="zh-CN" sz="3600" b="1">
                <a:latin typeface="微软雅黑"/>
                <a:ea typeface="微软雅黑"/>
              </a:endParaRPr>
            </a:p>
          </p:txBody>
        </p:sp>
        <p:sp>
          <p:nvSpPr>
            <p:cNvPr id="54" name="文本框 79"/>
            <p:cNvSpPr txBox="1"/>
            <p:nvPr/>
          </p:nvSpPr>
          <p:spPr>
            <a:xfrm>
              <a:off x="632520" y="332656"/>
              <a:ext cx="3151273" cy="646181"/>
            </a:xfrm>
            <a:prstGeom prst="rect">
              <a:avLst/>
            </a:prstGeom>
            <a:noFill/>
            <a:ln>
              <a:noFill/>
            </a:ln>
          </p:spPr>
          <p:txBody>
            <a:bodyPr wrap="none">
              <a:spAutoFit/>
            </a:bodyPr>
            <a:lstStyle/>
            <a:p>
              <a:pPr defTabSz="1038225"/>
              <a:r>
                <a:rPr lang="zh-CN" sz="3600" b="1">
                  <a:latin typeface="微软雅黑"/>
                  <a:ea typeface="微软雅黑"/>
                </a:rPr>
                <a:t>统计工作填报要求</a:t>
              </a:r>
              <a:endParaRPr lang="zh-CN" sz="3600" b="1">
                <a:latin typeface="微软雅黑"/>
                <a:ea typeface="微软雅黑"/>
              </a:endParaRPr>
            </a:p>
          </p:txBody>
        </p:sp>
        <p:cxnSp>
          <p:nvCxnSpPr>
            <p:cNvPr id="111" name="直接连接符 110"/>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112" name="直接连接符 111"/>
            <p:cNvCxnSpPr/>
            <p:nvPr/>
          </p:nvCxnSpPr>
          <p:spPr>
            <a:xfrm flipV="1">
              <a:off x="-159568" y="980729"/>
              <a:ext cx="4955026" cy="1"/>
            </a:xfrm>
            <a:prstGeom prst="line">
              <a:avLst/>
            </a:prstGeom>
            <a:ln w="57150" cap="sq" cmpd="dbl">
              <a:solidFill>
                <a:srgbClr val="990000"/>
              </a:solidFill>
              <a:prstDash val="solid"/>
              <a:miter/>
              <a:tailEnd type="none" w="sm" len="sm"/>
            </a:ln>
          </p:spPr>
        </p:cxnSp>
      </p:grpSp>
      <p:graphicFrame>
        <p:nvGraphicFramePr>
          <p:cNvPr id="3" name="表格 2"/>
          <p:cNvGraphicFramePr/>
          <p:nvPr/>
        </p:nvGraphicFramePr>
        <p:xfrm>
          <a:off x="361630" y="1052984"/>
          <a:ext cx="11403529" cy="6263076"/>
        </p:xfrm>
        <a:graphic>
          <a:graphicData uri="http://schemas.openxmlformats.org/drawingml/2006/table">
            <a:tbl>
              <a:tblPr>
                <a:tableStyleId>{5C22544A-7EE6-4342-B048-85BDC9FD1C3A}</a:tableStyleId>
              </a:tblPr>
              <a:tblGrid>
                <a:gridCol w="693296"/>
                <a:gridCol w="2520000"/>
                <a:gridCol w="864096"/>
                <a:gridCol w="7326137"/>
              </a:tblGrid>
              <a:tr h="360123">
                <a:tc>
                  <a:txBody>
                    <a:bodyPr/>
                    <a:lstStyle/>
                    <a:p>
                      <a:pPr marL="0" algn="ctr" defTabSz="913765"/>
                      <a:r>
                        <a:rPr lang="zh-CN" sz="1600" b="1" u="none" strike="noStrike" kern="1200">
                          <a:solidFill>
                            <a:schemeClr val="dk1"/>
                          </a:solidFill>
                          <a:latin typeface="微软雅黑"/>
                          <a:ea typeface="微软雅黑"/>
                        </a:rPr>
                        <a:t>类别</a:t>
                      </a:r>
                      <a:endParaRPr lang="zh-CN" sz="1600" b="1"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3765"/>
                      <a:r>
                        <a:rPr lang="zh-CN" sz="1600" b="1" u="none" strike="noStrike" kern="1200">
                          <a:solidFill>
                            <a:schemeClr val="dk1"/>
                          </a:solidFill>
                          <a:latin typeface="微软雅黑"/>
                          <a:ea typeface="微软雅黑"/>
                        </a:rPr>
                        <a:t>报表名称</a:t>
                      </a:r>
                      <a:endParaRPr lang="zh-CN" sz="1600" b="1"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3765"/>
                      <a:r>
                        <a:rPr lang="zh-CN" sz="1600" b="1" u="none" strike="noStrike" kern="1200">
                          <a:solidFill>
                            <a:schemeClr val="dk1"/>
                          </a:solidFill>
                          <a:latin typeface="微软雅黑"/>
                          <a:ea typeface="微软雅黑"/>
                        </a:rPr>
                        <a:t>报送</a:t>
                      </a:r>
                      <a:endParaRPr lang="zh-CN" sz="1600" b="1"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3765"/>
                      <a:r>
                        <a:rPr lang="zh-CN" sz="1600" b="1" u="none" strike="noStrike" kern="1200">
                          <a:solidFill>
                            <a:schemeClr val="dk1"/>
                          </a:solidFill>
                          <a:latin typeface="微软雅黑"/>
                          <a:ea typeface="微软雅黑"/>
                        </a:rPr>
                        <a:t>填报主体</a:t>
                      </a:r>
                      <a:endParaRPr lang="zh-CN" sz="1600" b="1"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r>
              <a:tr h="411532">
                <a:tc rowSpan="6">
                  <a:txBody>
                    <a:bodyPr/>
                    <a:lstStyle/>
                    <a:p>
                      <a:pPr algn="ctr"/>
                      <a:r>
                        <a:rPr lang="zh-CN" sz="1400" b="1" u="none" strike="noStrike">
                          <a:latin typeface="微软雅黑"/>
                          <a:ea typeface="微软雅黑"/>
                        </a:rPr>
                        <a:t>年报</a:t>
                      </a:r>
                      <a:endParaRPr lang="zh-CN" sz="1400" b="1"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u="none" strike="noStrike">
                          <a:latin typeface="微软雅黑"/>
                          <a:ea typeface="微软雅黑"/>
                        </a:rPr>
                        <a:t>境内投资者基本情况表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85725" indent="0" algn="l"/>
                      <a:r>
                        <a:rPr lang="zh-CN" sz="1400" u="none" strike="noStrike">
                          <a:latin typeface="微软雅黑"/>
                          <a:ea typeface="微软雅黑"/>
                        </a:rPr>
                        <a:t>全部报送</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1317123">
                <a:tc vMerge="1"/>
                <a:tc>
                  <a:txBody>
                    <a:bodyPr/>
                    <a:lstStyle/>
                    <a:p>
                      <a:pPr algn="ctr"/>
                      <a:r>
                        <a:rPr lang="zh-CN" sz="1400" u="none" strike="noStrike">
                          <a:latin typeface="微软雅黑"/>
                          <a:ea typeface="微软雅黑"/>
                        </a:rPr>
                        <a:t>境外企业基本情况表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0" indent="0" algn="l">
                        <a:buAutoNum type="arabicPeriod"/>
                      </a:pPr>
                      <a:r>
                        <a:rPr lang="en-US" sz="1400" u="none" strike="noStrike" kern="1200">
                          <a:solidFill>
                            <a:schemeClr val="dk1"/>
                          </a:solidFill>
                          <a:latin typeface="微软雅黑"/>
                          <a:ea typeface="微软雅黑"/>
                        </a:rPr>
                        <a:t>《</a:t>
                      </a:r>
                      <a:r>
                        <a:rPr lang="zh-CN" sz="1400" u="none" strike="noStrike" kern="1200">
                          <a:solidFill>
                            <a:schemeClr val="dk1"/>
                          </a:solidFill>
                          <a:latin typeface="微软雅黑"/>
                          <a:ea typeface="微软雅黑"/>
                        </a:rPr>
                        <a:t>境外企业基本情况表</a:t>
                      </a:r>
                      <a:r>
                        <a:rPr lang="en-US" sz="1400" u="none" strike="noStrike" kern="1200">
                          <a:solidFill>
                            <a:schemeClr val="dk1"/>
                          </a:solidFill>
                          <a:latin typeface="微软雅黑"/>
                          <a:ea typeface="微软雅黑"/>
                        </a:rPr>
                        <a:t>》</a:t>
                      </a:r>
                      <a:r>
                        <a:rPr lang="zh-CN" sz="1400" b="1" u="none" strike="noStrike" kern="1200">
                          <a:solidFill>
                            <a:srgbClr val="FF0000"/>
                          </a:solidFill>
                          <a:latin typeface="微软雅黑"/>
                          <a:ea typeface="微软雅黑"/>
                        </a:rPr>
                        <a:t>第一部分</a:t>
                      </a:r>
                      <a:r>
                        <a:rPr lang="zh-CN" sz="1400" u="none" strike="noStrike" kern="1200">
                          <a:solidFill>
                            <a:schemeClr val="dk1"/>
                          </a:solidFill>
                          <a:latin typeface="微软雅黑"/>
                          <a:ea typeface="微软雅黑"/>
                        </a:rPr>
                        <a:t>，填报主体拥有境外企业（包括金融业）的</a:t>
                      </a:r>
                      <a:r>
                        <a:rPr lang="en-US" sz="1400" u="none" strike="noStrike" kern="1200">
                          <a:solidFill>
                            <a:srgbClr val="FF0000"/>
                          </a:solidFill>
                          <a:latin typeface="微软雅黑"/>
                          <a:ea typeface="微软雅黑"/>
                        </a:rPr>
                        <a:t>50%</a:t>
                      </a:r>
                      <a:r>
                        <a:rPr lang="zh-CN" sz="1400" u="none" strike="noStrike" kern="1200">
                          <a:solidFill>
                            <a:srgbClr val="FF0000"/>
                          </a:solidFill>
                          <a:latin typeface="微软雅黑"/>
                          <a:ea typeface="微软雅黑"/>
                        </a:rPr>
                        <a:t>以上股权的非金融业境内投资者填报</a:t>
                      </a:r>
                      <a:r>
                        <a:rPr lang="zh-CN" sz="1400" u="none" strike="noStrike" kern="1200">
                          <a:solidFill>
                            <a:schemeClr val="dk1"/>
                          </a:solidFill>
                          <a:latin typeface="微软雅黑"/>
                          <a:ea typeface="微软雅黑"/>
                        </a:rPr>
                        <a:t>；若</a:t>
                      </a:r>
                      <a:r>
                        <a:rPr lang="zh-CN" sz="1400" u="none" strike="noStrike" kern="1200">
                          <a:solidFill>
                            <a:schemeClr val="dk1"/>
                          </a:solidFill>
                          <a:latin typeface="微软雅黑"/>
                          <a:ea typeface="微软雅黑"/>
                        </a:rPr>
                        <a:t>中方控股在</a:t>
                      </a:r>
                      <a:r>
                        <a:rPr lang="en-US" sz="1400" u="none" strike="noStrike" kern="1200">
                          <a:solidFill>
                            <a:schemeClr val="dk1"/>
                          </a:solidFill>
                          <a:latin typeface="微软雅黑"/>
                          <a:ea typeface="微软雅黑"/>
                        </a:rPr>
                        <a:t>50%</a:t>
                      </a:r>
                      <a:r>
                        <a:rPr lang="zh-CN" sz="1400" u="none" strike="noStrike" kern="1200">
                          <a:solidFill>
                            <a:schemeClr val="dk1"/>
                          </a:solidFill>
                          <a:latin typeface="微软雅黑"/>
                          <a:ea typeface="微软雅黑"/>
                        </a:rPr>
                        <a:t>以上的境外企业</a:t>
                      </a:r>
                      <a:r>
                        <a:rPr lang="zh-CN" sz="1400" u="none" strike="noStrike" kern="1200">
                          <a:solidFill>
                            <a:srgbClr val="FF0000"/>
                          </a:solidFill>
                          <a:latin typeface="微软雅黑"/>
                          <a:ea typeface="微软雅黑"/>
                        </a:rPr>
                        <a:t>由多家境内投资者构成</a:t>
                      </a:r>
                      <a:r>
                        <a:rPr lang="zh-CN" sz="1400" u="none" strike="noStrike" kern="1200">
                          <a:solidFill>
                            <a:schemeClr val="dk1"/>
                          </a:solidFill>
                          <a:latin typeface="微软雅黑"/>
                          <a:ea typeface="微软雅黑"/>
                        </a:rPr>
                        <a:t>，则由</a:t>
                      </a:r>
                      <a:r>
                        <a:rPr lang="zh-CN" sz="1400" u="none" strike="noStrike" kern="1200">
                          <a:solidFill>
                            <a:srgbClr val="FF0000"/>
                          </a:solidFill>
                          <a:latin typeface="微软雅黑"/>
                          <a:ea typeface="微软雅黑"/>
                        </a:rPr>
                        <a:t>中方持股比例最</a:t>
                      </a:r>
                      <a:r>
                        <a:rPr lang="zh-CN" sz="1400" u="none" strike="noStrike" kern="1200">
                          <a:solidFill>
                            <a:schemeClr val="dk1"/>
                          </a:solidFill>
                          <a:latin typeface="微软雅黑"/>
                          <a:ea typeface="微软雅黑"/>
                        </a:rPr>
                        <a:t>大的境内投资者填报，境外企业为首个投资目的地企业</a:t>
                      </a:r>
                      <a:r>
                        <a:rPr lang="zh-CN" sz="1400" u="none" strike="noStrike">
                          <a:latin typeface="微软雅黑"/>
                          <a:ea typeface="微软雅黑"/>
                        </a:rPr>
                        <a:t>。</a:t>
                      </a:r>
                      <a:endParaRPr lang="en-US" sz="1400" u="none" strike="noStrike">
                        <a:latin typeface="微软雅黑"/>
                        <a:ea typeface="微软雅黑"/>
                      </a:endParaRPr>
                    </a:p>
                    <a:p>
                      <a:pPr marL="0" indent="0" algn="l">
                        <a:buAutoNum type="arabicPeriod"/>
                      </a:pPr>
                      <a:r>
                        <a:rPr lang="en-US" sz="1400" u="none" strike="noStrike">
                          <a:latin typeface="微软雅黑"/>
                          <a:ea typeface="微软雅黑"/>
                        </a:rPr>
                        <a:t>《</a:t>
                      </a:r>
                      <a:r>
                        <a:rPr lang="zh-CN" sz="1400" u="none" strike="noStrike">
                          <a:latin typeface="微软雅黑"/>
                          <a:ea typeface="微软雅黑"/>
                        </a:rPr>
                        <a:t>境外企业基本情况表</a:t>
                      </a:r>
                      <a:r>
                        <a:rPr lang="en-US" sz="1400" u="none" strike="noStrike">
                          <a:latin typeface="微软雅黑"/>
                          <a:ea typeface="微软雅黑"/>
                        </a:rPr>
                        <a:t>》</a:t>
                      </a:r>
                      <a:r>
                        <a:rPr lang="zh-CN" sz="1400" b="1" u="none" strike="noStrike">
                          <a:solidFill>
                            <a:srgbClr val="FF0000"/>
                          </a:solidFill>
                          <a:latin typeface="微软雅黑"/>
                          <a:ea typeface="微软雅黑"/>
                        </a:rPr>
                        <a:t>第二部分至第五部分</a:t>
                      </a:r>
                      <a:r>
                        <a:rPr lang="zh-CN" sz="1400" u="none" strike="noStrike">
                          <a:latin typeface="微软雅黑"/>
                          <a:ea typeface="微软雅黑"/>
                        </a:rPr>
                        <a:t>，填报主体是拥有境外企业（包括金融业）的</a:t>
                      </a:r>
                      <a:r>
                        <a:rPr lang="en-US" sz="1400" b="0" u="none" strike="noStrike">
                          <a:solidFill>
                            <a:srgbClr val="FF0000"/>
                          </a:solidFill>
                          <a:latin typeface="微软雅黑"/>
                          <a:ea typeface="微软雅黑"/>
                        </a:rPr>
                        <a:t>10%</a:t>
                      </a:r>
                      <a:r>
                        <a:rPr lang="zh-CN" sz="1400" b="0" u="none" strike="noStrike">
                          <a:solidFill>
                            <a:srgbClr val="FF0000"/>
                          </a:solidFill>
                          <a:latin typeface="微软雅黑"/>
                          <a:ea typeface="微软雅黑"/>
                        </a:rPr>
                        <a:t>以上</a:t>
                      </a:r>
                      <a:r>
                        <a:rPr lang="zh-CN" sz="1400" u="none" strike="noStrike">
                          <a:latin typeface="微软雅黑"/>
                          <a:ea typeface="微软雅黑"/>
                        </a:rPr>
                        <a:t>股权的非金融业境内投资者填报。</a:t>
                      </a:r>
                      <a:endParaRPr lang="zh-CN" sz="1400" u="none" strike="noStrike">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431871">
                <a:tc vMerge="1"/>
                <a:tc>
                  <a:txBody>
                    <a:bodyPr/>
                    <a:lstStyle/>
                    <a:p>
                      <a:pPr algn="ctr"/>
                      <a:r>
                        <a:rPr lang="zh-CN" sz="1400" u="none" strike="noStrike">
                          <a:latin typeface="微软雅黑"/>
                          <a:ea typeface="微软雅黑"/>
                        </a:rPr>
                        <a:t>成员企业间债务工具情况表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85725" indent="0" algn="l"/>
                      <a:r>
                        <a:rPr lang="zh-CN" sz="1400" b="0" i="0" u="none" strike="noStrike">
                          <a:solidFill>
                            <a:srgbClr val="000000"/>
                          </a:solidFill>
                          <a:latin typeface="微软雅黑"/>
                          <a:ea typeface="微软雅黑"/>
                        </a:rPr>
                        <a:t>对</a:t>
                      </a:r>
                      <a:r>
                        <a:rPr lang="zh-CN" sz="1400" b="1" i="0" u="none" strike="noStrike">
                          <a:solidFill>
                            <a:srgbClr val="FF0000"/>
                          </a:solidFill>
                          <a:latin typeface="微软雅黑"/>
                          <a:ea typeface="微软雅黑"/>
                        </a:rPr>
                        <a:t>境外成员企业</a:t>
                      </a:r>
                      <a:r>
                        <a:rPr lang="zh-CN" sz="1400" b="0" i="0" u="none" strike="noStrike">
                          <a:solidFill>
                            <a:srgbClr val="000000"/>
                          </a:solidFill>
                          <a:latin typeface="微软雅黑"/>
                          <a:ea typeface="微软雅黑"/>
                        </a:rPr>
                        <a:t>提供贷款的企业报送   </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645280">
                <a:tc vMerge="1"/>
                <a:tc>
                  <a:txBody>
                    <a:bodyPr/>
                    <a:lstStyle/>
                    <a:p>
                      <a:pPr algn="ctr"/>
                      <a:r>
                        <a:rPr lang="zh-CN" sz="1400" u="none" strike="noStrike">
                          <a:latin typeface="微软雅黑"/>
                          <a:ea typeface="微软雅黑"/>
                        </a:rPr>
                        <a:t>境内投资者通过境外</a:t>
                      </a:r>
                      <a:r>
                        <a:rPr lang="zh-CN" sz="1400" u="none" strike="noStrike">
                          <a:latin typeface="微软雅黑"/>
                          <a:ea typeface="微软雅黑"/>
                        </a:rPr>
                        <a:t>企业</a:t>
                      </a:r>
                      <a:endParaRPr lang="en-US" sz="1400" u="none" strike="noStrike">
                        <a:latin typeface="微软雅黑"/>
                        <a:ea typeface="微软雅黑"/>
                      </a:endParaRPr>
                    </a:p>
                    <a:p>
                      <a:pPr algn="ctr"/>
                      <a:r>
                        <a:rPr lang="zh-CN" sz="1400" u="none" strike="noStrike">
                          <a:latin typeface="微软雅黑"/>
                          <a:ea typeface="微软雅黑"/>
                        </a:rPr>
                        <a:t>再</a:t>
                      </a:r>
                      <a:r>
                        <a:rPr lang="zh-CN" sz="1400" u="none" strike="noStrike">
                          <a:latin typeface="微软雅黑"/>
                          <a:ea typeface="微软雅黑"/>
                        </a:rPr>
                        <a:t>投资情况表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85725" indent="0" algn="l"/>
                      <a:r>
                        <a:rPr lang="zh-CN" sz="1400" u="none" strike="noStrike">
                          <a:latin typeface="微软雅黑"/>
                          <a:ea typeface="微软雅黑"/>
                        </a:rPr>
                        <a:t>有</a:t>
                      </a:r>
                      <a:r>
                        <a:rPr lang="zh-CN" sz="1400" b="1" u="none" strike="noStrike">
                          <a:latin typeface="微软雅黑"/>
                          <a:ea typeface="微软雅黑"/>
                        </a:rPr>
                        <a:t>通过境外企业再投资活动的主体填报</a:t>
                      </a:r>
                      <a:r>
                        <a:rPr lang="zh-CN" sz="1400" u="none" strike="noStrike">
                          <a:latin typeface="微软雅黑"/>
                          <a:ea typeface="微软雅黑"/>
                        </a:rPr>
                        <a:t>，表中指境外</a:t>
                      </a:r>
                      <a:r>
                        <a:rPr lang="zh-CN" sz="1400" u="none" strike="noStrike">
                          <a:latin typeface="微软雅黑"/>
                          <a:ea typeface="微软雅黑"/>
                        </a:rPr>
                        <a:t>企业或</a:t>
                      </a:r>
                      <a:r>
                        <a:rPr lang="zh-CN" sz="1400" u="none" strike="noStrike">
                          <a:latin typeface="微软雅黑"/>
                          <a:ea typeface="微软雅黑"/>
                        </a:rPr>
                        <a:t>项目投资</a:t>
                      </a:r>
                      <a:r>
                        <a:rPr lang="zh-CN" sz="1400" u="none" strike="noStrike">
                          <a:latin typeface="微软雅黑"/>
                          <a:ea typeface="微软雅黑"/>
                        </a:rPr>
                        <a:t>最终目的地相应的企业和项目</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431871">
                <a:tc vMerge="1"/>
                <a:tc>
                  <a:txBody>
                    <a:bodyPr/>
                    <a:lstStyle/>
                    <a:p>
                      <a:pPr algn="ctr"/>
                      <a:r>
                        <a:rPr lang="zh-CN" sz="1400" u="none" strike="noStrike">
                          <a:latin typeface="微软雅黑"/>
                          <a:ea typeface="微软雅黑"/>
                        </a:rPr>
                        <a:t>境外主要矿产资源情况表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85725" indent="0" algn="l" defTabSz="913765"/>
                      <a:r>
                        <a:rPr lang="zh-CN" sz="1400" u="none" strike="noStrike" kern="1200">
                          <a:solidFill>
                            <a:schemeClr val="dk1"/>
                          </a:solidFill>
                          <a:latin typeface="微软雅黑"/>
                          <a:ea typeface="微软雅黑"/>
                        </a:rPr>
                        <a:t>在境外</a:t>
                      </a:r>
                      <a:r>
                        <a:rPr lang="zh-CN" sz="1400" u="none" strike="noStrike" kern="1200">
                          <a:solidFill>
                            <a:schemeClr val="dk1"/>
                          </a:solidFill>
                          <a:latin typeface="微软雅黑"/>
                          <a:ea typeface="微软雅黑"/>
                        </a:rPr>
                        <a:t>拥有能源矿产、金属矿产、非金属矿产的</a:t>
                      </a:r>
                      <a:r>
                        <a:rPr lang="zh-CN" sz="1400" b="0" u="none" strike="noStrike" kern="1200">
                          <a:solidFill>
                            <a:schemeClr val="dk1"/>
                          </a:solidFill>
                          <a:latin typeface="微软雅黑"/>
                          <a:ea typeface="微软雅黑"/>
                        </a:rPr>
                        <a:t>主体填报</a:t>
                      </a:r>
                      <a:r>
                        <a:rPr lang="zh-CN" sz="1400" u="none" strike="noStrike" kern="1200">
                          <a:solidFill>
                            <a:schemeClr val="dk1"/>
                          </a:solidFill>
                          <a:latin typeface="微软雅黑"/>
                          <a:ea typeface="微软雅黑"/>
                        </a:rPr>
                        <a:t>，并反映最终</a:t>
                      </a:r>
                      <a:r>
                        <a:rPr lang="zh-CN" sz="1400" u="none" strike="noStrike" kern="1200">
                          <a:solidFill>
                            <a:schemeClr val="dk1"/>
                          </a:solidFill>
                          <a:latin typeface="微软雅黑"/>
                          <a:ea typeface="微软雅黑"/>
                        </a:rPr>
                        <a:t>控制资源的境外</a:t>
                      </a:r>
                      <a:r>
                        <a:rPr lang="zh-CN" sz="1400" u="none" strike="noStrike" kern="1200">
                          <a:solidFill>
                            <a:schemeClr val="dk1"/>
                          </a:solidFill>
                          <a:latin typeface="微软雅黑"/>
                          <a:ea typeface="微软雅黑"/>
                        </a:rPr>
                        <a:t>企业</a:t>
                      </a:r>
                      <a:endParaRPr lang="zh-CN" sz="1400"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526414">
                <a:tc vMerge="1"/>
                <a:tc>
                  <a:txBody>
                    <a:bodyPr/>
                    <a:lstStyle/>
                    <a:p>
                      <a:pPr algn="ctr"/>
                      <a:r>
                        <a:rPr lang="zh-CN" sz="1400" u="none" strike="noStrike">
                          <a:latin typeface="微软雅黑"/>
                          <a:ea typeface="微软雅黑"/>
                        </a:rPr>
                        <a:t>主要国际产能合作领域情况表</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algn="ctr"/>
                      <a:r>
                        <a:rPr lang="zh-CN" sz="1800" u="none" strike="noStrike">
                          <a:latin typeface="微软雅黑"/>
                          <a:ea typeface="微软雅黑"/>
                        </a:rPr>
                        <a:t>⊙</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c>
                  <a:txBody>
                    <a:bodyPr/>
                    <a:lstStyle/>
                    <a:p>
                      <a:pPr marL="85725" indent="0" algn="l"/>
                      <a:r>
                        <a:rPr lang="zh-CN" sz="1400" u="none" strike="noStrike" kern="1200">
                          <a:solidFill>
                            <a:schemeClr val="dk1"/>
                          </a:solidFill>
                          <a:latin typeface="微软雅黑"/>
                          <a:ea typeface="微软雅黑"/>
                        </a:rPr>
                        <a:t>境外企业有涉及钢铁、水泥、平板玻璃、电力、汽车生产的主体填报</a:t>
                      </a:r>
                      <a:r>
                        <a:rPr lang="zh-CN" sz="1400" u="none" strike="noStrike" kern="1200">
                          <a:solidFill>
                            <a:schemeClr val="dk1"/>
                          </a:solidFill>
                          <a:latin typeface="微软雅黑"/>
                          <a:ea typeface="微软雅黑"/>
                        </a:rPr>
                        <a:t>，并反映最终</a:t>
                      </a:r>
                      <a:r>
                        <a:rPr lang="zh-CN" sz="1400" u="none" strike="noStrike" kern="1200">
                          <a:solidFill>
                            <a:schemeClr val="dk1"/>
                          </a:solidFill>
                          <a:latin typeface="微软雅黑"/>
                          <a:ea typeface="微软雅黑"/>
                        </a:rPr>
                        <a:t>设立以上形态的境外</a:t>
                      </a:r>
                      <a:r>
                        <a:rPr lang="zh-CN" sz="1400" u="none" strike="noStrike" kern="1200">
                          <a:solidFill>
                            <a:schemeClr val="dk1"/>
                          </a:solidFill>
                          <a:latin typeface="微软雅黑"/>
                          <a:ea typeface="微软雅黑"/>
                        </a:rPr>
                        <a:t>企业</a:t>
                      </a:r>
                      <a:endParaRPr lang="zh-CN" sz="1400" u="none" strike="noStrike" kern="1200">
                        <a:solidFill>
                          <a:schemeClr val="dk1"/>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noFill/>
                  </a:tcPr>
                </a:tc>
              </a:tr>
              <a:tr h="281083">
                <a:tc rowSpan="6">
                  <a:txBody>
                    <a:bodyPr/>
                    <a:lstStyle/>
                    <a:p>
                      <a:pPr algn="ctr"/>
                      <a:r>
                        <a:rPr lang="zh-CN" sz="1400" b="1" u="none" strike="noStrike">
                          <a:latin typeface="微软雅黑"/>
                          <a:ea typeface="微软雅黑"/>
                        </a:rPr>
                        <a:t>月报</a:t>
                      </a:r>
                      <a:endParaRPr lang="zh-CN" sz="1400" b="1"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u="none" strike="noStrike">
                          <a:latin typeface="微软雅黑"/>
                          <a:ea typeface="微软雅黑"/>
                        </a:rPr>
                        <a:t>对外投资月报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defTabSz="913765">
                        <a:lnSpc>
                          <a:spcPct val="100000"/>
                        </a:lnSpc>
                        <a:spcBef>
                          <a:spcPts val="0"/>
                        </a:spcBef>
                        <a:spcAft>
                          <a:spcPts val="0"/>
                        </a:spcAft>
                        <a:buNone/>
                      </a:pPr>
                      <a:r>
                        <a:rPr lang="zh-CN" sz="1400" u="none" strike="noStrike">
                          <a:latin typeface="微软雅黑"/>
                          <a:ea typeface="微软雅黑"/>
                        </a:rPr>
                        <a:t>当月有实际投资发生</a:t>
                      </a:r>
                      <a:r>
                        <a:rPr lang="zh-CN" sz="1400" u="none" strike="noStrike">
                          <a:latin typeface="微软雅黑"/>
                          <a:ea typeface="微软雅黑"/>
                        </a:rPr>
                        <a:t>报送。</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81083">
                <a:tc vMerge="1"/>
                <a:tc>
                  <a:txBody>
                    <a:bodyPr/>
                    <a:lstStyle/>
                    <a:p>
                      <a:pPr algn="ctr"/>
                      <a:r>
                        <a:rPr lang="zh-CN" sz="1400" u="none" strike="noStrike">
                          <a:latin typeface="微软雅黑"/>
                          <a:ea typeface="微软雅黑"/>
                        </a:rPr>
                        <a:t>对外投资并购月报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a:r>
                        <a:rPr lang="zh-CN" sz="1400" u="none" strike="noStrike">
                          <a:latin typeface="微软雅黑"/>
                          <a:ea typeface="微软雅黑"/>
                        </a:rPr>
                        <a:t>当月有实际并购项目完成交割报送，</a:t>
                      </a:r>
                      <a:r>
                        <a:rPr lang="zh-CN" sz="1400" b="1" u="none" strike="noStrike">
                          <a:solidFill>
                            <a:srgbClr val="FF0000"/>
                          </a:solidFill>
                          <a:latin typeface="微软雅黑"/>
                          <a:ea typeface="微软雅黑"/>
                        </a:rPr>
                        <a:t>只报一</a:t>
                      </a:r>
                      <a:r>
                        <a:rPr lang="zh-CN" sz="1400" b="1" u="none" strike="noStrike">
                          <a:solidFill>
                            <a:srgbClr val="FF0000"/>
                          </a:solidFill>
                          <a:latin typeface="微软雅黑"/>
                          <a:ea typeface="微软雅黑"/>
                        </a:rPr>
                        <a:t>次。</a:t>
                      </a:r>
                      <a:endParaRPr lang="zh-CN" sz="1400" b="1" i="0" u="none" strike="noStrike">
                        <a:solidFill>
                          <a:srgbClr val="FF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431871">
                <a:tc vMerge="1"/>
                <a:tc>
                  <a:txBody>
                    <a:bodyPr/>
                    <a:lstStyle/>
                    <a:p>
                      <a:pPr algn="ctr"/>
                      <a:r>
                        <a:rPr lang="zh-CN" sz="1400" u="none" strike="noStrike">
                          <a:latin typeface="微软雅黑"/>
                          <a:ea typeface="微软雅黑"/>
                        </a:rPr>
                        <a:t>境外经济贸易合作区月报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algn="ctr"/>
                      <a:r>
                        <a:rPr lang="zh-CN" sz="1800" u="none" strike="noStrike">
                          <a:latin typeface="微软雅黑"/>
                          <a:ea typeface="微软雅黑"/>
                        </a:rPr>
                        <a:t>⊙</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a:r>
                        <a:rPr lang="zh-CN" sz="1400" u="none" strike="noStrike">
                          <a:latin typeface="微软雅黑"/>
                          <a:ea typeface="微软雅黑"/>
                        </a:rPr>
                        <a:t>列入</a:t>
                      </a:r>
                      <a:r>
                        <a:rPr lang="en-US" sz="1400" b="1" u="none" strike="noStrike">
                          <a:solidFill>
                            <a:srgbClr val="FF0000"/>
                          </a:solidFill>
                          <a:latin typeface="微软雅黑"/>
                          <a:ea typeface="微软雅黑"/>
                        </a:rPr>
                        <a:t>99</a:t>
                      </a:r>
                      <a:r>
                        <a:rPr lang="zh-CN" sz="1400" b="1" u="none" strike="noStrike">
                          <a:solidFill>
                            <a:srgbClr val="FF0000"/>
                          </a:solidFill>
                          <a:latin typeface="微软雅黑"/>
                          <a:ea typeface="微软雅黑"/>
                        </a:rPr>
                        <a:t>家</a:t>
                      </a:r>
                      <a:r>
                        <a:rPr lang="zh-CN" sz="1400" u="none" strike="noStrike">
                          <a:latin typeface="微软雅黑"/>
                          <a:ea typeface="微软雅黑"/>
                        </a:rPr>
                        <a:t>合作区名单的企业按月</a:t>
                      </a:r>
                      <a:r>
                        <a:rPr lang="zh-CN" sz="1400" u="none" strike="noStrike">
                          <a:latin typeface="微软雅黑"/>
                          <a:ea typeface="微软雅黑"/>
                        </a:rPr>
                        <a:t>报送，其中广东</a:t>
                      </a:r>
                      <a:r>
                        <a:rPr lang="en-US" sz="1400" b="1" u="none" strike="noStrike">
                          <a:solidFill>
                            <a:srgbClr val="FF0000"/>
                          </a:solidFill>
                          <a:latin typeface="微软雅黑"/>
                          <a:ea typeface="微软雅黑"/>
                        </a:rPr>
                        <a:t>2</a:t>
                      </a:r>
                      <a:r>
                        <a:rPr lang="zh-CN" sz="1400" b="1" u="none" strike="noStrike">
                          <a:solidFill>
                            <a:srgbClr val="FF0000"/>
                          </a:solidFill>
                          <a:latin typeface="微软雅黑"/>
                          <a:ea typeface="微软雅黑"/>
                        </a:rPr>
                        <a:t>家</a:t>
                      </a:r>
                      <a:r>
                        <a:rPr lang="zh-CN" sz="1400" u="none" strike="noStrike">
                          <a:latin typeface="微软雅黑"/>
                          <a:ea typeface="微软雅黑"/>
                        </a:rPr>
                        <a:t>。</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281083">
                <a:tc vMerge="1"/>
                <a:tc>
                  <a:txBody>
                    <a:bodyPr/>
                    <a:lstStyle/>
                    <a:p>
                      <a:pPr algn="ctr"/>
                      <a:r>
                        <a:rPr lang="zh-CN" sz="1400" u="none" strike="noStrike">
                          <a:latin typeface="微软雅黑"/>
                          <a:ea typeface="微软雅黑"/>
                        </a:rPr>
                        <a:t>农业对外投资合作月报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0" indent="0" algn="ctr" defTabSz="913765">
                        <a:lnSpc>
                          <a:spcPct val="100000"/>
                        </a:lnSpc>
                        <a:spcBef>
                          <a:spcPts val="0"/>
                        </a:spcBef>
                        <a:spcAft>
                          <a:spcPts val="0"/>
                        </a:spcAft>
                        <a:buNone/>
                      </a:pPr>
                      <a:r>
                        <a:rPr lang="zh-CN" sz="1800" u="none" strike="noStrike">
                          <a:latin typeface="微软雅黑"/>
                          <a:ea typeface="微软雅黑"/>
                        </a:rPr>
                        <a:t>⊙　</a:t>
                      </a:r>
                      <a:r>
                        <a:rPr lang="zh-CN" sz="1800" u="none" strike="noStrike">
                          <a:latin typeface="微软雅黑"/>
                          <a:ea typeface="微软雅黑"/>
                        </a:rPr>
                        <a:t>　</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a:r>
                        <a:rPr lang="zh-CN" sz="1400" u="none" strike="noStrike">
                          <a:latin typeface="微软雅黑"/>
                          <a:ea typeface="微软雅黑"/>
                        </a:rPr>
                        <a:t>当月有农业种植类项目实际投资发生报送</a:t>
                      </a:r>
                      <a:endParaRPr lang="zh-CN" sz="1400" u="none" strike="noStrike">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431871">
                <a:tc vMerge="1">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b="0" i="0" u="none" strike="noStrike">
                          <a:solidFill>
                            <a:srgbClr val="000000"/>
                          </a:solidFill>
                          <a:latin typeface="微软雅黑"/>
                          <a:ea typeface="微软雅黑"/>
                        </a:rPr>
                        <a:t>境外企业再投资情况月报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0" indent="0" algn="ctr" defTabSz="913765">
                        <a:lnSpc>
                          <a:spcPct val="100000"/>
                        </a:lnSpc>
                        <a:spcBef>
                          <a:spcPts val="0"/>
                        </a:spcBef>
                        <a:spcAft>
                          <a:spcPts val="0"/>
                        </a:spcAft>
                        <a:buNone/>
                      </a:pPr>
                      <a:r>
                        <a:rPr lang="zh-CN" sz="1800" u="none" strike="noStrike">
                          <a:latin typeface="微软雅黑"/>
                          <a:ea typeface="微软雅黑"/>
                        </a:rPr>
                        <a:t>⊙</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a:r>
                        <a:rPr lang="zh-CN" sz="1400" u="none" strike="noStrike">
                          <a:latin typeface="微软雅黑"/>
                          <a:ea typeface="微软雅黑"/>
                        </a:rPr>
                        <a:t>当月实际发生境外企业再投资活动的企业报送。</a:t>
                      </a:r>
                      <a:endParaRPr lang="zh-CN" sz="1400" u="none" strike="noStrike">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r h="431871">
                <a:tc vMerge="1">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sz="1400" b="0" i="0" u="none" strike="noStrike">
                          <a:solidFill>
                            <a:srgbClr val="000000"/>
                          </a:solidFill>
                          <a:latin typeface="微软雅黑"/>
                          <a:ea typeface="微软雅黑"/>
                        </a:rPr>
                        <a:t>对外投资带动货物进出口月报</a:t>
                      </a:r>
                      <a:endParaRPr lang="zh-CN" sz="14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0" indent="0" algn="ctr" defTabSz="913765">
                        <a:lnSpc>
                          <a:spcPct val="100000"/>
                        </a:lnSpc>
                        <a:spcBef>
                          <a:spcPts val="0"/>
                        </a:spcBef>
                        <a:spcAft>
                          <a:spcPts val="0"/>
                        </a:spcAft>
                        <a:buNone/>
                      </a:pPr>
                      <a:r>
                        <a:rPr lang="zh-CN" sz="1800" u="none" strike="noStrike">
                          <a:latin typeface="微软雅黑"/>
                          <a:ea typeface="微软雅黑"/>
                        </a:rPr>
                        <a:t>⊙</a:t>
                      </a:r>
                      <a:endParaRPr lang="zh-CN" sz="1800" b="0" i="0" u="none" strike="noStrike">
                        <a:solidFill>
                          <a:srgbClr val="000000"/>
                        </a:solidFill>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c>
                  <a:txBody>
                    <a:bodyPr/>
                    <a:lstStyle/>
                    <a:p>
                      <a:pPr marL="85725" indent="0" algn="l"/>
                      <a:r>
                        <a:rPr lang="zh-CN" sz="1400" u="none" strike="noStrike">
                          <a:latin typeface="微软雅黑"/>
                          <a:ea typeface="微软雅黑"/>
                        </a:rPr>
                        <a:t>当月发生对外投资项下出口的企业报告</a:t>
                      </a:r>
                      <a:endParaRPr lang="zh-CN" sz="1400" u="none" strike="noStrike">
                        <a:latin typeface="微软雅黑"/>
                        <a:ea typeface="微软雅黑"/>
                      </a:endParaRPr>
                    </a:p>
                  </a:txBody>
                  <a:tcPr marL="6217" marR="6217" marT="5052" marB="0" anchor="ctr">
                    <a:lnL w="12700" cap="flat" cmpd="sng">
                      <a:solidFill>
                        <a:schemeClr val="tx1"/>
                      </a:solidFill>
                      <a:prstDash val="solid"/>
                      <a:round/>
                      <a:headEnd type="none" w="med" len="med"/>
                      <a:tailEnd type="none" w="med" len="med"/>
                    </a:lnL>
                    <a:lnR w="12700" cap="flat" cmpd="sng">
                      <a:solidFill>
                        <a:schemeClr val="tx1"/>
                      </a:solidFill>
                      <a:prstDash val="solid"/>
                      <a:round/>
                      <a:headEnd type="none" w="med" len="med"/>
                      <a:tailEnd type="none" w="med" len="med"/>
                    </a:lnR>
                    <a:lnT w="12700" cap="flat" cmpd="sng">
                      <a:solidFill>
                        <a:schemeClr val="tx1"/>
                      </a:solidFill>
                      <a:prstDash val="solid"/>
                      <a:round/>
                      <a:headEnd type="none" w="med" len="med"/>
                      <a:tailEnd type="none" w="med" len="med"/>
                    </a:lnT>
                    <a:lnB w="12700" cap="flat" cmpd="sng">
                      <a:solidFill>
                        <a:schemeClr val="tx1"/>
                      </a:solidFill>
                      <a:prstDash val="solid"/>
                      <a:round/>
                      <a:headEnd type="none" w="med" len="med"/>
                      <a:tailEnd type="none" w="med" len="med"/>
                    </a:lnB>
                  </a:tcPr>
                </a:tc>
              </a:tr>
            </a:tbl>
          </a:graphicData>
        </a:graphic>
      </p:graphicFrame>
      <p:sp>
        <p:nvSpPr>
          <p:cNvPr id="4" name="TextBox 3"/>
          <p:cNvSpPr txBox="1"/>
          <p:nvPr/>
        </p:nvSpPr>
        <p:spPr>
          <a:xfrm>
            <a:off x="6183820" y="607297"/>
            <a:ext cx="5759890" cy="381839"/>
          </a:xfrm>
          <a:prstGeom prst="rect">
            <a:avLst/>
          </a:prstGeom>
          <a:noFill/>
        </p:spPr>
        <p:txBody>
          <a:bodyPr wrap="square" lIns="103829" tIns="51913" rIns="103829" bIns="51913">
            <a:spAutoFit/>
          </a:bodyPr>
          <a:lstStyle/>
          <a:p>
            <a:r>
              <a:rPr lang="zh-CN" sz="1800" b="1">
                <a:latin typeface="微软雅黑"/>
                <a:ea typeface="微软雅黑"/>
              </a:rPr>
              <a:t>√ 必须报送  </a:t>
            </a:r>
            <a:r>
              <a:rPr lang="en-US" sz="1800" b="1">
                <a:latin typeface="微软雅黑"/>
                <a:ea typeface="微软雅黑"/>
              </a:rPr>
              <a:t>×</a:t>
            </a:r>
            <a:r>
              <a:rPr lang="zh-CN" sz="1800" b="1">
                <a:latin typeface="微软雅黑"/>
                <a:ea typeface="微软雅黑"/>
              </a:rPr>
              <a:t>无须报送  ⊙发生该业务才需报送</a:t>
            </a:r>
            <a:endParaRPr lang="zh-CN" sz="1800" b="1">
              <a:latin typeface="微软雅黑"/>
              <a:ea typeface="微软雅黑"/>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8"/>
          <p:cNvPicPr/>
          <p:nvPr/>
        </p:nvPicPr>
        <p:blipFill rotWithShape="1">
          <a:blip r:embed="rId2"/>
          <a:srcRect l="32109" t="47692" r="8428"/>
          <a:stretch/>
        </p:blipFill>
        <p:spPr>
          <a:xfrm>
            <a:off x="1044232" y="2277408"/>
            <a:ext cx="3322643" cy="1781775"/>
          </a:xfrm>
          <a:prstGeom prst="roundRect">
            <a:avLst>
              <a:gd name="adj" fmla="val 8594"/>
            </a:avLst>
          </a:prstGeom>
          <a:solidFill>
            <a:srgbClr val="FFFFFF">
              <a:shade val="85000"/>
            </a:srgbClr>
          </a:solidFill>
          <a:ln>
            <a:solidFill>
              <a:schemeClr val="bg1">
                <a:lumMod val="75000"/>
              </a:schemeClr>
            </a:solidFill>
          </a:ln>
          <a:effectLst>
            <a:outerShdw blurRad="50800" dist="38100" dir="2700000" algn="tl" rotWithShape="0">
              <a:srgbClr val="000000">
                <a:alpha val="40000"/>
              </a:srgbClr>
            </a:outerShdw>
            <a:reflection blurRad="6350" stA="52000" endA="300" endPos="35000" dir="5400000" sy="-100000" algn="bl" rotWithShape="0"/>
          </a:effectLst>
        </p:spPr>
      </p:pic>
      <p:sp>
        <p:nvSpPr>
          <p:cNvPr id="82" name="文本框 78"/>
          <p:cNvSpPr txBox="1"/>
          <p:nvPr/>
        </p:nvSpPr>
        <p:spPr>
          <a:xfrm>
            <a:off x="1609538" y="1374190"/>
            <a:ext cx="2040315" cy="951225"/>
          </a:xfrm>
          <a:prstGeom prst="rect">
            <a:avLst/>
          </a:prstGeom>
          <a:noFill/>
          <a:ln>
            <a:noFill/>
          </a:ln>
        </p:spPr>
        <p:txBody>
          <a:bodyPr wrap="none" lIns="103829" tIns="51913" rIns="103829" bIns="51913">
            <a:spAutoFit/>
          </a:bodyPr>
          <a:lstStyle/>
          <a:p>
            <a:pPr defTabSz="1038225"/>
            <a:r>
              <a:rPr lang="zh-CN" sz="5500" b="1">
                <a:latin typeface="微软雅黑"/>
                <a:ea typeface="微软雅黑"/>
              </a:rPr>
              <a:t>目  录</a:t>
            </a:r>
            <a:endParaRPr lang="zh-CN" sz="5500" b="1">
              <a:latin typeface="微软雅黑"/>
              <a:ea typeface="微软雅黑"/>
            </a:endParaRPr>
          </a:p>
        </p:txBody>
      </p:sp>
      <p:sp>
        <p:nvSpPr>
          <p:cNvPr id="83" name="文本框 79"/>
          <p:cNvSpPr txBox="1"/>
          <p:nvPr/>
        </p:nvSpPr>
        <p:spPr>
          <a:xfrm>
            <a:off x="5897340" y="162047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1.</a:t>
            </a:r>
            <a:r>
              <a:rPr lang="zh-CN" sz="3600">
                <a:latin typeface="微软雅黑"/>
                <a:ea typeface="微软雅黑"/>
              </a:rPr>
              <a:t>统计工作填报要求</a:t>
            </a:r>
            <a:endParaRPr lang="zh-CN" sz="3600">
              <a:latin typeface="微软雅黑"/>
              <a:ea typeface="微软雅黑"/>
            </a:endParaRPr>
          </a:p>
        </p:txBody>
      </p:sp>
      <p:sp>
        <p:nvSpPr>
          <p:cNvPr id="84" name="文本框 80"/>
          <p:cNvSpPr txBox="1"/>
          <p:nvPr/>
        </p:nvSpPr>
        <p:spPr>
          <a:xfrm>
            <a:off x="5907497" y="2506012"/>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2.</a:t>
            </a:r>
            <a:r>
              <a:rPr lang="zh-CN" sz="3600">
                <a:latin typeface="微软雅黑"/>
                <a:ea typeface="微软雅黑"/>
              </a:rPr>
              <a:t>统计工作填报主体</a:t>
            </a:r>
            <a:endParaRPr lang="zh-CN" sz="3600">
              <a:latin typeface="微软雅黑"/>
              <a:ea typeface="微软雅黑"/>
            </a:endParaRPr>
          </a:p>
        </p:txBody>
      </p:sp>
      <p:sp>
        <p:nvSpPr>
          <p:cNvPr id="85" name="文本框 81"/>
          <p:cNvSpPr txBox="1"/>
          <p:nvPr/>
        </p:nvSpPr>
        <p:spPr>
          <a:xfrm>
            <a:off x="5907497" y="3427824"/>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3.</a:t>
            </a:r>
            <a:r>
              <a:rPr lang="zh-CN" sz="3600">
                <a:latin typeface="微软雅黑"/>
                <a:ea typeface="微软雅黑"/>
              </a:rPr>
              <a:t>统计工作填报内容</a:t>
            </a:r>
            <a:endParaRPr lang="zh-CN" sz="3600">
              <a:latin typeface="微软雅黑"/>
              <a:ea typeface="微软雅黑"/>
            </a:endParaRPr>
          </a:p>
        </p:txBody>
      </p:sp>
      <p:sp>
        <p:nvSpPr>
          <p:cNvPr id="86" name="文本框 82"/>
          <p:cNvSpPr txBox="1"/>
          <p:nvPr/>
        </p:nvSpPr>
        <p:spPr>
          <a:xfrm>
            <a:off x="5897344" y="4256707"/>
            <a:ext cx="4284519" cy="658838"/>
          </a:xfrm>
          <a:prstGeom prst="rect">
            <a:avLst/>
          </a:prstGeom>
          <a:noFill/>
          <a:ln>
            <a:noFill/>
          </a:ln>
        </p:spPr>
        <p:txBody>
          <a:bodyPr wrap="none" lIns="103829" tIns="51913" rIns="103829" bIns="51913">
            <a:spAutoFit/>
          </a:bodyPr>
          <a:lstStyle/>
          <a:p>
            <a:pPr defTabSz="1038225"/>
            <a:r>
              <a:rPr lang="en-US" sz="3600">
                <a:latin typeface="微软雅黑"/>
                <a:ea typeface="微软雅黑"/>
              </a:rPr>
              <a:t>4.</a:t>
            </a:r>
            <a:r>
              <a:rPr lang="zh-CN" sz="3600">
                <a:latin typeface="微软雅黑"/>
                <a:ea typeface="微软雅黑"/>
              </a:rPr>
              <a:t>统计工作填报方法</a:t>
            </a:r>
            <a:endParaRPr lang="zh-CN" sz="3600">
              <a:latin typeface="微软雅黑"/>
              <a:ea typeface="微软雅黑"/>
            </a:endParaRPr>
          </a:p>
        </p:txBody>
      </p:sp>
      <p:cxnSp>
        <p:nvCxnSpPr>
          <p:cNvPr id="88" name="直接连接符 87"/>
          <p:cNvCxnSpPr/>
          <p:nvPr/>
        </p:nvCxnSpPr>
        <p:spPr>
          <a:xfrm flipV="1">
            <a:off x="5608469" y="4085099"/>
            <a:ext cx="5714948" cy="17759"/>
          </a:xfrm>
          <a:prstGeom prst="line">
            <a:avLst/>
          </a:prstGeom>
          <a:ln w="9525" cap="rnd">
            <a:solidFill>
              <a:schemeClr val="accent1">
                <a:shade val="95000"/>
              </a:schemeClr>
            </a:solidFill>
            <a:prstDash val="solid"/>
            <a:round/>
            <a:tailEnd type="none" w="sm" len="sm"/>
          </a:ln>
        </p:spPr>
      </p:cxnSp>
      <p:cxnSp>
        <p:nvCxnSpPr>
          <p:cNvPr id="89" name="直接连接符 88"/>
          <p:cNvCxnSpPr/>
          <p:nvPr/>
        </p:nvCxnSpPr>
        <p:spPr>
          <a:xfrm flipV="1">
            <a:off x="5608469" y="4957678"/>
            <a:ext cx="5714948" cy="17759"/>
          </a:xfrm>
          <a:prstGeom prst="line">
            <a:avLst/>
          </a:prstGeom>
          <a:ln w="9525" cap="rnd">
            <a:solidFill>
              <a:schemeClr val="accent1">
                <a:shade val="95000"/>
              </a:schemeClr>
            </a:solidFill>
            <a:prstDash val="solid"/>
            <a:round/>
            <a:tailEnd type="none" w="sm" len="sm"/>
          </a:ln>
        </p:spPr>
      </p:cxnSp>
      <p:cxnSp>
        <p:nvCxnSpPr>
          <p:cNvPr id="90" name="直接连接符 89"/>
          <p:cNvCxnSpPr/>
          <p:nvPr/>
        </p:nvCxnSpPr>
        <p:spPr>
          <a:xfrm flipV="1">
            <a:off x="5714020" y="925114"/>
            <a:ext cx="42121" cy="5673765"/>
          </a:xfrm>
          <a:prstGeom prst="line">
            <a:avLst/>
          </a:prstGeom>
          <a:ln w="9525" cap="rnd">
            <a:solidFill>
              <a:schemeClr val="accent1">
                <a:shade val="95000"/>
              </a:schemeClr>
            </a:solidFill>
            <a:prstDash val="solid"/>
            <a:round/>
            <a:tailEnd type="none" w="sm" len="sm"/>
          </a:ln>
        </p:spPr>
      </p:cxnSp>
      <p:cxnSp>
        <p:nvCxnSpPr>
          <p:cNvPr id="97" name="直接连接符 96"/>
          <p:cNvCxnSpPr/>
          <p:nvPr/>
        </p:nvCxnSpPr>
        <p:spPr>
          <a:xfrm flipV="1">
            <a:off x="5608469" y="1467377"/>
            <a:ext cx="5714948" cy="17759"/>
          </a:xfrm>
          <a:prstGeom prst="line">
            <a:avLst/>
          </a:prstGeom>
          <a:ln w="9525" cap="rnd">
            <a:solidFill>
              <a:schemeClr val="accent1">
                <a:shade val="95000"/>
              </a:schemeClr>
            </a:solidFill>
            <a:prstDash val="solid"/>
            <a:round/>
            <a:tailEnd type="none" w="sm" len="sm"/>
          </a:ln>
        </p:spPr>
      </p:cxnSp>
      <p:sp>
        <p:nvSpPr>
          <p:cNvPr id="14" name="矩形 13"/>
          <p:cNvSpPr/>
          <p:nvPr/>
        </p:nvSpPr>
        <p:spPr>
          <a:xfrm>
            <a:off x="5740754" y="2476815"/>
            <a:ext cx="4913038" cy="664880"/>
          </a:xfrm>
          <a:prstGeom prst="rect">
            <a:avLst/>
          </a:prstGeom>
          <a:blipFill rotWithShape="0">
            <a:blip r:embed="rId3">
              <a:alphaModFix amt="25000"/>
            </a:blip>
            <a:tile tx="0" ty="0" sx="100000" sy="100000" flip="none" algn="tl"/>
          </a:blipFill>
          <a:ln>
            <a:noFill/>
          </a:ln>
        </p:spPr>
        <p:txBody>
          <a:bodyPr lIns="103829" tIns="51913" rIns="103829" bIns="51913" anchor="ctr"/>
          <a:lstStyle/>
          <a:p>
            <a:pPr algn="ctr" defTabSz="1038225"/>
            <a:endParaRPr lang="zh-CN">
              <a:solidFill>
                <a:schemeClr val="tx1"/>
              </a:solidFill>
            </a:endParaRPr>
          </a:p>
        </p:txBody>
      </p:sp>
      <p:cxnSp>
        <p:nvCxnSpPr>
          <p:cNvPr id="15" name="直接连接符 14"/>
          <p:cNvCxnSpPr/>
          <p:nvPr/>
        </p:nvCxnSpPr>
        <p:spPr>
          <a:xfrm flipV="1">
            <a:off x="4689152" y="3221408"/>
            <a:ext cx="6191194" cy="17759"/>
          </a:xfrm>
          <a:prstGeom prst="line">
            <a:avLst/>
          </a:prstGeom>
          <a:ln w="57150" cap="sq" cmpd="dbl">
            <a:solidFill>
              <a:srgbClr val="990000"/>
            </a:solidFill>
            <a:prstDash val="solid"/>
            <a:miter/>
            <a:tailEnd type="none" w="sm" len="sm"/>
          </a:ln>
        </p:spPr>
      </p:cxnSp>
      <p:cxnSp>
        <p:nvCxnSpPr>
          <p:cNvPr id="16" name="直接连接符 15"/>
          <p:cNvCxnSpPr/>
          <p:nvPr/>
        </p:nvCxnSpPr>
        <p:spPr>
          <a:xfrm flipV="1">
            <a:off x="4689152" y="2353272"/>
            <a:ext cx="6191194" cy="17759"/>
          </a:xfrm>
          <a:prstGeom prst="line">
            <a:avLst/>
          </a:prstGeom>
          <a:ln w="57150" cap="sq" cmpd="dbl">
            <a:solidFill>
              <a:srgbClr val="990000"/>
            </a:solidFill>
            <a:prstDash val="solid"/>
            <a:miter/>
            <a:tailEnd type="none" w="sm" len="sm"/>
          </a:ln>
        </p:spPr>
      </p:cxnSp>
      <p:cxnSp>
        <p:nvCxnSpPr>
          <p:cNvPr id="17" name="直接连接符 16"/>
          <p:cNvCxnSpPr/>
          <p:nvPr/>
        </p:nvCxnSpPr>
        <p:spPr>
          <a:xfrm flipV="1">
            <a:off x="4891615" y="2133359"/>
            <a:ext cx="32134" cy="1293076"/>
          </a:xfrm>
          <a:prstGeom prst="line">
            <a:avLst/>
          </a:prstGeom>
          <a:ln w="9525" cap="rnd">
            <a:solidFill>
              <a:srgbClr val="990000"/>
            </a:solidFill>
            <a:prstDash val="solid"/>
            <a:round/>
            <a:tailEnd type="none" w="sm" len="sm"/>
          </a:ln>
        </p:spPr>
      </p:cxnSp>
      <p:sp>
        <p:nvSpPr>
          <p:cNvPr id="18" name="等腰三角形 17"/>
          <p:cNvSpPr/>
          <p:nvPr/>
        </p:nvSpPr>
        <p:spPr>
          <a:xfrm rot="5400000">
            <a:off x="5188869" y="2617486"/>
            <a:ext cx="408392" cy="351934"/>
          </a:xfrm>
          <a:prstGeom prst="triangle">
            <a:avLst/>
          </a:prstGeom>
          <a:noFill/>
          <a:ln w="6350">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19" name="椭圆 18"/>
          <p:cNvSpPr/>
          <p:nvPr/>
        </p:nvSpPr>
        <p:spPr>
          <a:xfrm>
            <a:off x="5656408" y="2771367"/>
            <a:ext cx="64676" cy="64698"/>
          </a:xfrm>
          <a:prstGeom prst="ellipse">
            <a:avLst/>
          </a:prstGeom>
          <a:solidFill>
            <a:schemeClr val="bg1"/>
          </a:solidFill>
          <a:ln w="28575">
            <a:solidFill>
              <a:srgbClr val="990000"/>
            </a:solidFill>
            <a:prstDash val="solid"/>
          </a:ln>
        </p:spPr>
        <p:txBody>
          <a:bodyPr lIns="103829" tIns="51913" rIns="103829" bIns="51913" anchor="ctr"/>
          <a:lstStyle/>
          <a:p>
            <a:pPr algn="ctr" defTabSz="1038225"/>
            <a:endParaRPr lang="zh-CN">
              <a:solidFill>
                <a:schemeClr val="tx1"/>
              </a:solidFill>
            </a:endParaRPr>
          </a:p>
        </p:txBody>
      </p:sp>
      <p:sp>
        <p:nvSpPr>
          <p:cNvPr id="20" name="等腰三角形 19"/>
          <p:cNvSpPr/>
          <p:nvPr/>
        </p:nvSpPr>
        <p:spPr>
          <a:xfrm rot="5400000">
            <a:off x="5117820" y="2629548"/>
            <a:ext cx="366809" cy="316100"/>
          </a:xfrm>
          <a:prstGeom prst="triangle">
            <a:avLst/>
          </a:prstGeom>
          <a:solidFill>
            <a:srgbClr val="990000"/>
          </a:solidFill>
          <a:ln w="12700" cmpd="sng">
            <a:solidFill>
              <a:srgbClr val="990000"/>
            </a:solidFill>
            <a:prstDash val="solid"/>
          </a:ln>
        </p:spPr>
        <p:txBody>
          <a:bodyPr lIns="103829" tIns="51913" rIns="103829" bIns="51913" anchor="ctr"/>
          <a:lstStyle/>
          <a:p>
            <a:pPr algn="ctr" defTabSz="1038225"/>
            <a:endParaRPr lang="zh-CN">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占位符 6"/>
          <p:cNvSpPr txBox="1"/>
          <p:nvPr/>
        </p:nvSpPr>
        <p:spPr>
          <a:xfrm>
            <a:off x="645469" y="1052980"/>
            <a:ext cx="10855176" cy="1729334"/>
          </a:xfrm>
          <a:prstGeom prst="rect">
            <a:avLst/>
          </a:prstGeom>
        </p:spPr>
        <p:txBody>
          <a:bodyPr lIns="103816" tIns="51909" rIns="103816" bIns="51909"/>
          <a:lstStyle>
            <a:lvl1pPr marL="0" lvl="0" indent="0" algn="l">
              <a:spcBef>
                <a:spcPct val="20000"/>
              </a:spcBef>
              <a:spcAft>
                <a:spcPct val="0"/>
              </a:spcAft>
              <a:buFont typeface="Wingdings" charset="2"/>
              <a:buNone/>
              <a:defRPr sz="1600" b="1" kern="1200">
                <a:solidFill>
                  <a:schemeClr val="tx1"/>
                </a:solidFill>
                <a:latin typeface="微软雅黑"/>
                <a:ea typeface="微软雅黑"/>
              </a:defRPr>
            </a:lvl1pPr>
            <a:lvl2pPr marL="742950" lvl="1" indent="-285750" algn="l">
              <a:spcBef>
                <a:spcPct val="20000"/>
              </a:spcBef>
              <a:spcAft>
                <a:spcPct val="0"/>
              </a:spcAft>
              <a:buFont typeface="Arial" charset="0"/>
              <a:buChar char="–"/>
              <a:defRPr kern="1200">
                <a:solidFill>
                  <a:schemeClr val="tx1"/>
                </a:solidFill>
                <a:latin typeface="微软雅黑"/>
                <a:ea typeface="微软雅黑"/>
              </a:defRPr>
            </a:lvl2pPr>
            <a:lvl3pPr marL="1143000" lvl="2" indent="-228600" algn="l">
              <a:spcBef>
                <a:spcPct val="20000"/>
              </a:spcBef>
              <a:spcAft>
                <a:spcPct val="0"/>
              </a:spcAft>
              <a:buFont typeface="Arial" charset="0"/>
              <a:buChar char="•"/>
              <a:defRPr sz="1600" kern="1200">
                <a:solidFill>
                  <a:schemeClr val="tx1"/>
                </a:solidFill>
                <a:latin typeface="微软雅黑"/>
                <a:ea typeface="微软雅黑"/>
              </a:defRPr>
            </a:lvl3pPr>
            <a:lvl4pPr marL="1600200" lvl="3" indent="-228600" algn="l">
              <a:spcBef>
                <a:spcPct val="20000"/>
              </a:spcBef>
              <a:spcAft>
                <a:spcPct val="0"/>
              </a:spcAft>
              <a:buFont typeface="Arial" charset="0"/>
              <a:buChar char="–"/>
              <a:defRPr sz="1400" kern="1200">
                <a:solidFill>
                  <a:schemeClr val="tx1"/>
                </a:solidFill>
                <a:latin typeface="微软雅黑"/>
                <a:ea typeface="微软雅黑"/>
              </a:defRPr>
            </a:lvl4pPr>
            <a:lvl5pPr marL="2057400" lvl="4" indent="-228600" algn="l">
              <a:spcBef>
                <a:spcPct val="20000"/>
              </a:spcBef>
              <a:spcAft>
                <a:spcPct val="0"/>
              </a:spcAft>
              <a:buFont typeface="Arial" charset="0"/>
              <a:buChar char="»"/>
              <a:defRPr sz="1200" kern="1200">
                <a:solidFill>
                  <a:schemeClr val="tx1"/>
                </a:solidFill>
                <a:latin typeface="微软雅黑"/>
                <a:ea typeface="微软雅黑"/>
              </a:defRPr>
            </a:lvl5pPr>
            <a:lvl6pPr marL="2514600" lvl="5" indent="-228600" algn="l" defTabSz="914400">
              <a:spcBef>
                <a:spcPct val="20000"/>
              </a:spcBef>
              <a:buFont typeface="Arial" charset="0"/>
              <a:buChar char="•"/>
              <a:defRPr sz="2000" kern="1200">
                <a:solidFill>
                  <a:schemeClr val="tx1"/>
                </a:solidFill>
                <a:latin typeface="Palatino Linotype"/>
                <a:ea typeface="宋体"/>
              </a:defRPr>
            </a:lvl6pPr>
            <a:lvl7pPr marL="2971800" lvl="6" indent="-228600" algn="l" defTabSz="914400">
              <a:spcBef>
                <a:spcPct val="20000"/>
              </a:spcBef>
              <a:buFont typeface="Arial" charset="0"/>
              <a:buChar char="•"/>
              <a:defRPr sz="2000" kern="1200">
                <a:solidFill>
                  <a:schemeClr val="tx1"/>
                </a:solidFill>
                <a:latin typeface="Palatino Linotype"/>
                <a:ea typeface="宋体"/>
              </a:defRPr>
            </a:lvl7pPr>
            <a:lvl8pPr marL="3429000" lvl="7" indent="-228600" algn="l" defTabSz="914400">
              <a:spcBef>
                <a:spcPct val="20000"/>
              </a:spcBef>
              <a:buFont typeface="Arial" charset="0"/>
              <a:buChar char="•"/>
              <a:defRPr sz="2000" kern="1200">
                <a:solidFill>
                  <a:schemeClr val="tx1"/>
                </a:solidFill>
                <a:latin typeface="Palatino Linotype"/>
                <a:ea typeface="宋体"/>
              </a:defRPr>
            </a:lvl8pPr>
            <a:lvl9pPr marL="3886200" lvl="8" indent="-228600" algn="l" defTabSz="914400">
              <a:spcBef>
                <a:spcPct val="20000"/>
              </a:spcBef>
              <a:buFont typeface="Arial" charset="0"/>
              <a:buChar char="•"/>
              <a:defRPr sz="2000" kern="1200">
                <a:solidFill>
                  <a:schemeClr val="tx1"/>
                </a:solidFill>
                <a:latin typeface="Palatino Linotype"/>
                <a:ea typeface="宋体"/>
              </a:defRPr>
            </a:lvl9pPr>
          </a:lstStyle>
          <a:p>
            <a:pPr lvl="0"/>
            <a:r>
              <a:rPr lang="zh-CN">
                <a:solidFill>
                  <a:srgbClr val="000000"/>
                </a:solidFill>
              </a:rPr>
              <a:t>统计工作登记主体是报告年度拥有境外企业的境内投资者。</a:t>
            </a:r>
            <a:endParaRPr lang="en-US">
              <a:solidFill>
                <a:srgbClr val="000000"/>
              </a:solidFill>
            </a:endParaRPr>
          </a:p>
          <a:p>
            <a:pPr marL="107950" indent="-107950">
              <a:lnSpc>
                <a:spcPts val="2270"/>
              </a:lnSpc>
              <a:buFont typeface="Arial" charset="0"/>
              <a:buChar char="•"/>
            </a:pPr>
            <a:r>
              <a:rPr lang="en-US" b="0">
                <a:solidFill>
                  <a:srgbClr val="000000"/>
                </a:solidFill>
              </a:rPr>
              <a:t>《</a:t>
            </a:r>
            <a:r>
              <a:rPr lang="zh-CN" b="0">
                <a:solidFill>
                  <a:srgbClr val="000000"/>
                </a:solidFill>
              </a:rPr>
              <a:t>境内投资者基本情况表</a:t>
            </a:r>
            <a:r>
              <a:rPr lang="en-US" b="0">
                <a:solidFill>
                  <a:srgbClr val="000000"/>
                </a:solidFill>
              </a:rPr>
              <a:t>》</a:t>
            </a:r>
            <a:r>
              <a:rPr lang="zh-CN" b="0">
                <a:solidFill>
                  <a:srgbClr val="000000"/>
                </a:solidFill>
              </a:rPr>
              <a:t>是拥有境外企业的</a:t>
            </a:r>
            <a:r>
              <a:rPr lang="zh-CN">
                <a:solidFill>
                  <a:srgbClr val="000000"/>
                </a:solidFill>
              </a:rPr>
              <a:t>非金融类</a:t>
            </a:r>
            <a:r>
              <a:rPr lang="zh-CN" b="0">
                <a:solidFill>
                  <a:srgbClr val="000000"/>
                </a:solidFill>
              </a:rPr>
              <a:t>境内投资者填报；</a:t>
            </a:r>
            <a:endParaRPr lang="en-US" b="0">
              <a:solidFill>
                <a:srgbClr val="000000"/>
              </a:solidFill>
            </a:endParaRPr>
          </a:p>
          <a:p>
            <a:pPr marL="107950" indent="-107950">
              <a:lnSpc>
                <a:spcPts val="2270"/>
              </a:lnSpc>
              <a:buFont typeface="Arial" charset="0"/>
              <a:buChar char="•"/>
            </a:pPr>
            <a:r>
              <a:rPr lang="en-US" b="0">
                <a:solidFill>
                  <a:srgbClr val="000000"/>
                </a:solidFill>
              </a:rPr>
              <a:t>《</a:t>
            </a:r>
            <a:r>
              <a:rPr lang="zh-CN" b="0">
                <a:solidFill>
                  <a:srgbClr val="000000"/>
                </a:solidFill>
              </a:rPr>
              <a:t>境外企业基本情况汇总报表</a:t>
            </a:r>
            <a:r>
              <a:rPr lang="en-US" b="0">
                <a:solidFill>
                  <a:srgbClr val="000000"/>
                </a:solidFill>
              </a:rPr>
              <a:t>》</a:t>
            </a:r>
            <a:r>
              <a:rPr lang="zh-CN"/>
              <a:t>第一部分</a:t>
            </a:r>
            <a:r>
              <a:rPr lang="zh-CN" b="0">
                <a:solidFill>
                  <a:srgbClr val="000000"/>
                </a:solidFill>
              </a:rPr>
              <a:t>，填报主体拥有境外企业（包括金融业）</a:t>
            </a:r>
            <a:r>
              <a:rPr lang="zh-CN"/>
              <a:t>的</a:t>
            </a:r>
            <a:r>
              <a:rPr lang="en-US"/>
              <a:t>50%</a:t>
            </a:r>
            <a:r>
              <a:rPr lang="zh-CN"/>
              <a:t>以上股权的非金融业境内投资者填报</a:t>
            </a:r>
            <a:r>
              <a:rPr lang="zh-CN" b="0">
                <a:solidFill>
                  <a:srgbClr val="000000"/>
                </a:solidFill>
              </a:rPr>
              <a:t>；若</a:t>
            </a:r>
            <a:r>
              <a:rPr lang="zh-CN">
                <a:solidFill>
                  <a:srgbClr val="000000"/>
                </a:solidFill>
              </a:rPr>
              <a:t>中方控股在</a:t>
            </a:r>
            <a:r>
              <a:rPr lang="en-US">
                <a:solidFill>
                  <a:srgbClr val="000000"/>
                </a:solidFill>
              </a:rPr>
              <a:t>50%</a:t>
            </a:r>
            <a:r>
              <a:rPr lang="zh-CN">
                <a:solidFill>
                  <a:srgbClr val="000000"/>
                </a:solidFill>
              </a:rPr>
              <a:t>以上</a:t>
            </a:r>
            <a:r>
              <a:rPr lang="zh-CN" b="0">
                <a:solidFill>
                  <a:srgbClr val="000000"/>
                </a:solidFill>
              </a:rPr>
              <a:t>的境外企业</a:t>
            </a:r>
            <a:r>
              <a:rPr lang="zh-CN"/>
              <a:t>由多家境内投资者构成</a:t>
            </a:r>
            <a:r>
              <a:rPr lang="zh-CN" b="0">
                <a:solidFill>
                  <a:srgbClr val="000000"/>
                </a:solidFill>
              </a:rPr>
              <a:t>，则由</a:t>
            </a:r>
            <a:r>
              <a:rPr lang="zh-CN"/>
              <a:t>中方持股比例最大</a:t>
            </a:r>
            <a:r>
              <a:rPr lang="zh-CN" b="0">
                <a:solidFill>
                  <a:srgbClr val="000000"/>
                </a:solidFill>
              </a:rPr>
              <a:t>的境内投资者填报，境外企业为首个投资目的地企业。</a:t>
            </a:r>
            <a:endParaRPr lang="en-US" b="0">
              <a:solidFill>
                <a:srgbClr val="000000"/>
              </a:solidFill>
            </a:endParaRPr>
          </a:p>
          <a:p>
            <a:pPr marL="107950" indent="-107950">
              <a:lnSpc>
                <a:spcPts val="2270"/>
              </a:lnSpc>
              <a:buFont typeface="Arial" charset="0"/>
              <a:buChar char="•"/>
            </a:pPr>
            <a:r>
              <a:rPr lang="en-US" b="0">
                <a:solidFill>
                  <a:srgbClr val="000000"/>
                </a:solidFill>
              </a:rPr>
              <a:t>《</a:t>
            </a:r>
            <a:r>
              <a:rPr lang="zh-CN" b="0">
                <a:solidFill>
                  <a:srgbClr val="000000"/>
                </a:solidFill>
              </a:rPr>
              <a:t>境外企业基本情况表</a:t>
            </a:r>
            <a:r>
              <a:rPr lang="en-US" b="0">
                <a:solidFill>
                  <a:srgbClr val="000000"/>
                </a:solidFill>
              </a:rPr>
              <a:t>》</a:t>
            </a:r>
            <a:r>
              <a:rPr lang="zh-CN"/>
              <a:t>第二部分至第五部分</a:t>
            </a:r>
            <a:r>
              <a:rPr lang="zh-CN" b="0">
                <a:solidFill>
                  <a:srgbClr val="000000"/>
                </a:solidFill>
              </a:rPr>
              <a:t>，填报主体是拥有境外企业（包括金融业）的</a:t>
            </a:r>
            <a:r>
              <a:rPr lang="en-US">
                <a:solidFill>
                  <a:srgbClr val="000000"/>
                </a:solidFill>
              </a:rPr>
              <a:t>10%</a:t>
            </a:r>
            <a:r>
              <a:rPr lang="zh-CN">
                <a:solidFill>
                  <a:srgbClr val="000000"/>
                </a:solidFill>
              </a:rPr>
              <a:t>以上股权</a:t>
            </a:r>
            <a:r>
              <a:rPr lang="zh-CN" b="0">
                <a:solidFill>
                  <a:srgbClr val="000000"/>
                </a:solidFill>
              </a:rPr>
              <a:t>的非金融业境内投资者填报。</a:t>
            </a:r>
            <a:endParaRPr lang="zh-CN" b="0">
              <a:solidFill>
                <a:srgbClr val="000000"/>
              </a:solidFill>
            </a:endParaRPr>
          </a:p>
        </p:txBody>
      </p:sp>
      <p:grpSp>
        <p:nvGrpSpPr>
          <p:cNvPr id="2" name="组合 1"/>
          <p:cNvGrpSpPr/>
          <p:nvPr/>
        </p:nvGrpSpPr>
        <p:grpSpPr>
          <a:xfrm>
            <a:off x="767039" y="3152647"/>
            <a:ext cx="2681112" cy="1395429"/>
            <a:chOff x="2279879" y="2753974"/>
            <a:chExt cx="1031161" cy="694051"/>
          </a:xfrm>
          <a:solidFill>
            <a:srgbClr val="990000">
              <a:alpha val="90000"/>
            </a:srgbClr>
          </a:solidFill>
        </p:grpSpPr>
        <p:sp>
          <p:nvSpPr>
            <p:cNvPr id="25" name="Freeform 205"/>
            <p:cNvSpPr/>
            <p:nvPr/>
          </p:nvSpPr>
          <p:spPr>
            <a:xfrm>
              <a:off x="2279879" y="2753974"/>
              <a:ext cx="1031161" cy="694051"/>
            </a:xfrm>
            <a:custGeom>
              <a:rect l="0" t="0" r="r" b="b"/>
              <a:pathLst>
                <a:path w="1031161" h="694051">
                  <a:moveTo>
                    <a:pt x="941926" y="218130"/>
                  </a:moveTo>
                  <a:lnTo>
                    <a:pt x="941926" y="218130"/>
                  </a:lnTo>
                  <a:lnTo>
                    <a:pt x="932011" y="247875"/>
                  </a:lnTo>
                  <a:lnTo>
                    <a:pt x="912181" y="267705"/>
                  </a:lnTo>
                  <a:lnTo>
                    <a:pt x="912181" y="267705"/>
                  </a:lnTo>
                  <a:lnTo>
                    <a:pt x="922096" y="297450"/>
                  </a:lnTo>
                  <a:lnTo>
                    <a:pt x="922096" y="297450"/>
                  </a:lnTo>
                  <a:lnTo>
                    <a:pt x="961756" y="297450"/>
                  </a:lnTo>
                  <a:lnTo>
                    <a:pt x="991501" y="307365"/>
                  </a:lnTo>
                  <a:lnTo>
                    <a:pt x="1011331" y="317280"/>
                  </a:lnTo>
                  <a:lnTo>
                    <a:pt x="1011331" y="317280"/>
                  </a:lnTo>
                  <a:lnTo>
                    <a:pt x="1021246" y="337110"/>
                  </a:lnTo>
                  <a:lnTo>
                    <a:pt x="1031161" y="376771"/>
                  </a:lnTo>
                  <a:lnTo>
                    <a:pt x="1031161" y="426346"/>
                  </a:lnTo>
                  <a:lnTo>
                    <a:pt x="1031161" y="426346"/>
                  </a:lnTo>
                  <a:lnTo>
                    <a:pt x="951841" y="446176"/>
                  </a:lnTo>
                  <a:lnTo>
                    <a:pt x="862606" y="456091"/>
                  </a:lnTo>
                  <a:lnTo>
                    <a:pt x="862606" y="456091"/>
                  </a:lnTo>
                  <a:lnTo>
                    <a:pt x="832861" y="396601"/>
                  </a:lnTo>
                  <a:lnTo>
                    <a:pt x="793201" y="356941"/>
                  </a:lnTo>
                  <a:lnTo>
                    <a:pt x="783286" y="337110"/>
                  </a:lnTo>
                  <a:lnTo>
                    <a:pt x="753541" y="337110"/>
                  </a:lnTo>
                  <a:lnTo>
                    <a:pt x="753541" y="337110"/>
                  </a:lnTo>
                  <a:lnTo>
                    <a:pt x="713881" y="337110"/>
                  </a:lnTo>
                  <a:lnTo>
                    <a:pt x="713881" y="337110"/>
                  </a:lnTo>
                  <a:lnTo>
                    <a:pt x="723796" y="317280"/>
                  </a:lnTo>
                  <a:lnTo>
                    <a:pt x="723796" y="317280"/>
                  </a:lnTo>
                  <a:lnTo>
                    <a:pt x="743626" y="307365"/>
                  </a:lnTo>
                  <a:lnTo>
                    <a:pt x="773371" y="297450"/>
                  </a:lnTo>
                  <a:lnTo>
                    <a:pt x="813031" y="297450"/>
                  </a:lnTo>
                  <a:lnTo>
                    <a:pt x="813031" y="297450"/>
                  </a:lnTo>
                  <a:lnTo>
                    <a:pt x="822946" y="267705"/>
                  </a:lnTo>
                  <a:lnTo>
                    <a:pt x="822946" y="267705"/>
                  </a:lnTo>
                  <a:lnTo>
                    <a:pt x="803116" y="247875"/>
                  </a:lnTo>
                  <a:lnTo>
                    <a:pt x="793201" y="218130"/>
                  </a:lnTo>
                  <a:lnTo>
                    <a:pt x="793201" y="218130"/>
                  </a:lnTo>
                  <a:lnTo>
                    <a:pt x="753541" y="218130"/>
                  </a:lnTo>
                  <a:lnTo>
                    <a:pt x="753541" y="218130"/>
                  </a:lnTo>
                  <a:lnTo>
                    <a:pt x="753541" y="168555"/>
                  </a:lnTo>
                  <a:lnTo>
                    <a:pt x="753541" y="118980"/>
                  </a:lnTo>
                  <a:lnTo>
                    <a:pt x="763456" y="69405"/>
                  </a:lnTo>
                  <a:lnTo>
                    <a:pt x="783286" y="49575"/>
                  </a:lnTo>
                  <a:lnTo>
                    <a:pt x="783286" y="49575"/>
                  </a:lnTo>
                  <a:lnTo>
                    <a:pt x="822946" y="29745"/>
                  </a:lnTo>
                  <a:lnTo>
                    <a:pt x="862606" y="19830"/>
                  </a:lnTo>
                  <a:lnTo>
                    <a:pt x="912181" y="29745"/>
                  </a:lnTo>
                  <a:lnTo>
                    <a:pt x="941926" y="39660"/>
                  </a:lnTo>
                  <a:lnTo>
                    <a:pt x="941926" y="39660"/>
                  </a:lnTo>
                  <a:lnTo>
                    <a:pt x="961756" y="69405"/>
                  </a:lnTo>
                  <a:lnTo>
                    <a:pt x="981586" y="118980"/>
                  </a:lnTo>
                  <a:lnTo>
                    <a:pt x="981586" y="168555"/>
                  </a:lnTo>
                  <a:lnTo>
                    <a:pt x="981586" y="218130"/>
                  </a:lnTo>
                  <a:lnTo>
                    <a:pt x="981586" y="218130"/>
                  </a:lnTo>
                  <a:lnTo>
                    <a:pt x="941926" y="218130"/>
                  </a:lnTo>
                  <a:lnTo>
                    <a:pt x="941926" y="218130"/>
                  </a:lnTo>
                  <a:close/>
                  <a:moveTo>
                    <a:pt x="327195" y="396601"/>
                  </a:moveTo>
                  <a:lnTo>
                    <a:pt x="327195" y="396601"/>
                  </a:lnTo>
                  <a:lnTo>
                    <a:pt x="307365" y="416431"/>
                  </a:lnTo>
                  <a:lnTo>
                    <a:pt x="287535" y="446176"/>
                  </a:lnTo>
                  <a:lnTo>
                    <a:pt x="257790" y="515581"/>
                  </a:lnTo>
                  <a:lnTo>
                    <a:pt x="247875" y="584986"/>
                  </a:lnTo>
                  <a:lnTo>
                    <a:pt x="247875" y="644476"/>
                  </a:lnTo>
                  <a:lnTo>
                    <a:pt x="247875" y="644476"/>
                  </a:lnTo>
                  <a:lnTo>
                    <a:pt x="287535" y="664306"/>
                  </a:lnTo>
                  <a:lnTo>
                    <a:pt x="356940" y="684136"/>
                  </a:lnTo>
                  <a:lnTo>
                    <a:pt x="436260" y="694051"/>
                  </a:lnTo>
                  <a:lnTo>
                    <a:pt x="535411" y="694051"/>
                  </a:lnTo>
                  <a:lnTo>
                    <a:pt x="634561" y="694051"/>
                  </a:lnTo>
                  <a:lnTo>
                    <a:pt x="713881" y="684136"/>
                  </a:lnTo>
                  <a:lnTo>
                    <a:pt x="793201" y="664306"/>
                  </a:lnTo>
                  <a:lnTo>
                    <a:pt x="842776" y="644476"/>
                  </a:lnTo>
                  <a:lnTo>
                    <a:pt x="842776" y="644476"/>
                  </a:lnTo>
                  <a:lnTo>
                    <a:pt x="842776" y="584986"/>
                  </a:lnTo>
                  <a:lnTo>
                    <a:pt x="822946" y="505666"/>
                  </a:lnTo>
                  <a:lnTo>
                    <a:pt x="793201" y="446176"/>
                  </a:lnTo>
                  <a:lnTo>
                    <a:pt x="753541" y="396601"/>
                  </a:lnTo>
                  <a:lnTo>
                    <a:pt x="753541" y="396601"/>
                  </a:lnTo>
                  <a:lnTo>
                    <a:pt x="694051" y="396601"/>
                  </a:lnTo>
                  <a:lnTo>
                    <a:pt x="694051" y="396601"/>
                  </a:lnTo>
                  <a:lnTo>
                    <a:pt x="654391" y="386686"/>
                  </a:lnTo>
                  <a:lnTo>
                    <a:pt x="654391" y="386686"/>
                  </a:lnTo>
                  <a:lnTo>
                    <a:pt x="644476" y="366856"/>
                  </a:lnTo>
                  <a:lnTo>
                    <a:pt x="634561" y="327195"/>
                  </a:lnTo>
                  <a:lnTo>
                    <a:pt x="634561" y="327195"/>
                  </a:lnTo>
                  <a:lnTo>
                    <a:pt x="654391" y="297450"/>
                  </a:lnTo>
                  <a:lnTo>
                    <a:pt x="664306" y="267705"/>
                  </a:lnTo>
                  <a:lnTo>
                    <a:pt x="664306" y="267705"/>
                  </a:lnTo>
                  <a:lnTo>
                    <a:pt x="684136" y="247875"/>
                  </a:lnTo>
                  <a:lnTo>
                    <a:pt x="684136" y="247875"/>
                  </a:lnTo>
                  <a:lnTo>
                    <a:pt x="694051" y="198300"/>
                  </a:lnTo>
                  <a:lnTo>
                    <a:pt x="694051" y="188385"/>
                  </a:lnTo>
                  <a:lnTo>
                    <a:pt x="694051" y="188385"/>
                  </a:lnTo>
                  <a:lnTo>
                    <a:pt x="694051" y="188385"/>
                  </a:lnTo>
                  <a:lnTo>
                    <a:pt x="684136" y="188385"/>
                  </a:lnTo>
                  <a:lnTo>
                    <a:pt x="684136" y="188385"/>
                  </a:lnTo>
                  <a:lnTo>
                    <a:pt x="684136" y="138810"/>
                  </a:lnTo>
                  <a:lnTo>
                    <a:pt x="684136" y="99150"/>
                  </a:lnTo>
                  <a:lnTo>
                    <a:pt x="664306" y="59490"/>
                  </a:lnTo>
                  <a:lnTo>
                    <a:pt x="644476" y="39660"/>
                  </a:lnTo>
                  <a:lnTo>
                    <a:pt x="644476" y="39660"/>
                  </a:lnTo>
                  <a:lnTo>
                    <a:pt x="594901" y="19830"/>
                  </a:lnTo>
                  <a:lnTo>
                    <a:pt x="535411" y="9915"/>
                  </a:lnTo>
                  <a:lnTo>
                    <a:pt x="475920" y="19830"/>
                  </a:lnTo>
                  <a:lnTo>
                    <a:pt x="436260" y="39660"/>
                  </a:lnTo>
                  <a:lnTo>
                    <a:pt x="436260" y="39660"/>
                  </a:lnTo>
                  <a:lnTo>
                    <a:pt x="406515" y="69405"/>
                  </a:lnTo>
                  <a:lnTo>
                    <a:pt x="396600" y="99150"/>
                  </a:lnTo>
                  <a:lnTo>
                    <a:pt x="396600" y="138810"/>
                  </a:lnTo>
                  <a:lnTo>
                    <a:pt x="396600" y="188385"/>
                  </a:lnTo>
                  <a:lnTo>
                    <a:pt x="396600" y="188385"/>
                  </a:lnTo>
                  <a:lnTo>
                    <a:pt x="396600" y="188385"/>
                  </a:lnTo>
                  <a:lnTo>
                    <a:pt x="386685" y="188385"/>
                  </a:lnTo>
                  <a:lnTo>
                    <a:pt x="386685" y="198300"/>
                  </a:lnTo>
                  <a:lnTo>
                    <a:pt x="386685" y="198300"/>
                  </a:lnTo>
                  <a:lnTo>
                    <a:pt x="396600" y="247875"/>
                  </a:lnTo>
                  <a:lnTo>
                    <a:pt x="396600" y="247875"/>
                  </a:lnTo>
                  <a:lnTo>
                    <a:pt x="416430" y="267705"/>
                  </a:lnTo>
                  <a:lnTo>
                    <a:pt x="416430" y="267705"/>
                  </a:lnTo>
                  <a:lnTo>
                    <a:pt x="436260" y="307365"/>
                  </a:lnTo>
                  <a:lnTo>
                    <a:pt x="456090" y="337110"/>
                  </a:lnTo>
                  <a:lnTo>
                    <a:pt x="456090" y="337110"/>
                  </a:lnTo>
                  <a:lnTo>
                    <a:pt x="436260" y="376771"/>
                  </a:lnTo>
                  <a:lnTo>
                    <a:pt x="436260" y="376771"/>
                  </a:lnTo>
                  <a:lnTo>
                    <a:pt x="416430" y="396601"/>
                  </a:lnTo>
                  <a:lnTo>
                    <a:pt x="396600" y="396601"/>
                  </a:lnTo>
                  <a:lnTo>
                    <a:pt x="396600" y="396601"/>
                  </a:lnTo>
                  <a:lnTo>
                    <a:pt x="327195" y="396601"/>
                  </a:lnTo>
                  <a:lnTo>
                    <a:pt x="327195" y="396601"/>
                  </a:lnTo>
                  <a:close/>
                  <a:moveTo>
                    <a:pt x="59490" y="267705"/>
                  </a:moveTo>
                  <a:lnTo>
                    <a:pt x="59490" y="267705"/>
                  </a:lnTo>
                  <a:lnTo>
                    <a:pt x="109065" y="267705"/>
                  </a:lnTo>
                  <a:lnTo>
                    <a:pt x="109065" y="267705"/>
                  </a:lnTo>
                  <a:lnTo>
                    <a:pt x="118980" y="267705"/>
                  </a:lnTo>
                  <a:lnTo>
                    <a:pt x="138810" y="257790"/>
                  </a:lnTo>
                  <a:lnTo>
                    <a:pt x="138810" y="257790"/>
                  </a:lnTo>
                  <a:lnTo>
                    <a:pt x="148725" y="228045"/>
                  </a:lnTo>
                  <a:lnTo>
                    <a:pt x="148725" y="228045"/>
                  </a:lnTo>
                  <a:lnTo>
                    <a:pt x="128895" y="208215"/>
                  </a:lnTo>
                  <a:lnTo>
                    <a:pt x="118980" y="178470"/>
                  </a:lnTo>
                  <a:lnTo>
                    <a:pt x="118980" y="178470"/>
                  </a:lnTo>
                  <a:lnTo>
                    <a:pt x="109065" y="168555"/>
                  </a:lnTo>
                  <a:lnTo>
                    <a:pt x="109065" y="168555"/>
                  </a:lnTo>
                  <a:lnTo>
                    <a:pt x="99150" y="128895"/>
                  </a:lnTo>
                  <a:lnTo>
                    <a:pt x="99150" y="128895"/>
                  </a:lnTo>
                  <a:lnTo>
                    <a:pt x="109065" y="128895"/>
                  </a:lnTo>
                  <a:lnTo>
                    <a:pt x="109065" y="128895"/>
                  </a:lnTo>
                  <a:lnTo>
                    <a:pt x="109065" y="128895"/>
                  </a:lnTo>
                  <a:lnTo>
                    <a:pt x="109065" y="128895"/>
                  </a:lnTo>
                  <a:lnTo>
                    <a:pt x="109065" y="59490"/>
                  </a:lnTo>
                  <a:lnTo>
                    <a:pt x="118980" y="39660"/>
                  </a:lnTo>
                  <a:lnTo>
                    <a:pt x="128895" y="19830"/>
                  </a:lnTo>
                  <a:lnTo>
                    <a:pt x="128895" y="19830"/>
                  </a:lnTo>
                  <a:lnTo>
                    <a:pt x="168555" y="9915"/>
                  </a:lnTo>
                  <a:lnTo>
                    <a:pt x="208215" y="0"/>
                  </a:lnTo>
                  <a:lnTo>
                    <a:pt x="247875" y="0"/>
                  </a:lnTo>
                  <a:lnTo>
                    <a:pt x="277620" y="19830"/>
                  </a:lnTo>
                  <a:lnTo>
                    <a:pt x="277620" y="19830"/>
                  </a:lnTo>
                  <a:lnTo>
                    <a:pt x="297450" y="39660"/>
                  </a:lnTo>
                  <a:lnTo>
                    <a:pt x="307365" y="59490"/>
                  </a:lnTo>
                  <a:lnTo>
                    <a:pt x="307365" y="89235"/>
                  </a:lnTo>
                  <a:lnTo>
                    <a:pt x="307365" y="118980"/>
                  </a:lnTo>
                  <a:lnTo>
                    <a:pt x="307365" y="118980"/>
                  </a:lnTo>
                  <a:lnTo>
                    <a:pt x="307365" y="128895"/>
                  </a:lnTo>
                  <a:lnTo>
                    <a:pt x="317280" y="128895"/>
                  </a:lnTo>
                  <a:lnTo>
                    <a:pt x="317280" y="128895"/>
                  </a:lnTo>
                  <a:lnTo>
                    <a:pt x="317280" y="128895"/>
                  </a:lnTo>
                  <a:lnTo>
                    <a:pt x="307365" y="168555"/>
                  </a:lnTo>
                  <a:lnTo>
                    <a:pt x="307365" y="168555"/>
                  </a:lnTo>
                  <a:lnTo>
                    <a:pt x="297450" y="178470"/>
                  </a:lnTo>
                  <a:lnTo>
                    <a:pt x="297450" y="178470"/>
                  </a:lnTo>
                  <a:lnTo>
                    <a:pt x="267705" y="218130"/>
                  </a:lnTo>
                  <a:lnTo>
                    <a:pt x="267705" y="218130"/>
                  </a:lnTo>
                  <a:lnTo>
                    <a:pt x="277620" y="247875"/>
                  </a:lnTo>
                  <a:lnTo>
                    <a:pt x="287535" y="267705"/>
                  </a:lnTo>
                  <a:lnTo>
                    <a:pt x="287535" y="267705"/>
                  </a:lnTo>
                  <a:lnTo>
                    <a:pt x="317280" y="267705"/>
                  </a:lnTo>
                  <a:lnTo>
                    <a:pt x="317280" y="267705"/>
                  </a:lnTo>
                  <a:lnTo>
                    <a:pt x="347025" y="267705"/>
                  </a:lnTo>
                  <a:lnTo>
                    <a:pt x="347025" y="267705"/>
                  </a:lnTo>
                  <a:lnTo>
                    <a:pt x="376770" y="307365"/>
                  </a:lnTo>
                  <a:lnTo>
                    <a:pt x="376770" y="307365"/>
                  </a:lnTo>
                  <a:lnTo>
                    <a:pt x="396600" y="347026"/>
                  </a:lnTo>
                  <a:lnTo>
                    <a:pt x="396600" y="347026"/>
                  </a:lnTo>
                  <a:lnTo>
                    <a:pt x="396600" y="347026"/>
                  </a:lnTo>
                  <a:lnTo>
                    <a:pt x="327195" y="347026"/>
                  </a:lnTo>
                  <a:lnTo>
                    <a:pt x="307365" y="347026"/>
                  </a:lnTo>
                  <a:lnTo>
                    <a:pt x="297450" y="356941"/>
                  </a:lnTo>
                  <a:lnTo>
                    <a:pt x="297450" y="356941"/>
                  </a:lnTo>
                  <a:lnTo>
                    <a:pt x="247875" y="406516"/>
                  </a:lnTo>
                  <a:lnTo>
                    <a:pt x="218130" y="475921"/>
                  </a:lnTo>
                  <a:lnTo>
                    <a:pt x="218130" y="475921"/>
                  </a:lnTo>
                  <a:lnTo>
                    <a:pt x="79320" y="466006"/>
                  </a:lnTo>
                  <a:lnTo>
                    <a:pt x="29745" y="456091"/>
                  </a:lnTo>
                  <a:lnTo>
                    <a:pt x="0" y="446176"/>
                  </a:lnTo>
                  <a:lnTo>
                    <a:pt x="0" y="446176"/>
                  </a:lnTo>
                  <a:lnTo>
                    <a:pt x="0" y="406516"/>
                  </a:lnTo>
                  <a:lnTo>
                    <a:pt x="9915" y="356941"/>
                  </a:lnTo>
                  <a:lnTo>
                    <a:pt x="29745" y="307365"/>
                  </a:lnTo>
                  <a:lnTo>
                    <a:pt x="59490" y="267705"/>
                  </a:lnTo>
                  <a:lnTo>
                    <a:pt x="59490" y="267705"/>
                  </a:lnTo>
                  <a:close/>
                </a:path>
              </a:pathLst>
            </a:custGeom>
            <a:grpFill/>
            <a:ln>
              <a:solidFill>
                <a:srgbClr val="990000"/>
              </a:solidFill>
            </a:ln>
          </p:spPr>
          <p:txBody>
            <a:bodyPr vert="horz" wrap="square" lIns="91440" tIns="45720" rIns="91440" bIns="45720" numCol="1" anchor="t" anchorCtr="0"/>
            <a:lstStyle/>
            <a:p>
              <a:pPr defTabSz="1038225"/>
              <a:endParaRPr lang="zh-CN" kern="0">
                <a:solidFill>
                  <a:srgbClr val="000000"/>
                </a:solidFill>
              </a:endParaRPr>
            </a:p>
          </p:txBody>
        </p:sp>
        <p:sp>
          <p:nvSpPr>
            <p:cNvPr id="26" name="Freeform 206"/>
            <p:cNvSpPr/>
            <p:nvPr/>
          </p:nvSpPr>
          <p:spPr>
            <a:xfrm>
              <a:off x="2676478" y="3150573"/>
              <a:ext cx="267705" cy="267705"/>
            </a:xfrm>
            <a:custGeom>
              <a:rect l="0" t="0" r="r" b="b"/>
              <a:pathLst>
                <a:path w="267705" h="267705">
                  <a:moveTo>
                    <a:pt x="69405" y="79320"/>
                  </a:moveTo>
                  <a:lnTo>
                    <a:pt x="118980" y="158640"/>
                  </a:lnTo>
                  <a:lnTo>
                    <a:pt x="198300" y="0"/>
                  </a:lnTo>
                  <a:lnTo>
                    <a:pt x="267705" y="29745"/>
                  </a:lnTo>
                  <a:lnTo>
                    <a:pt x="158640" y="257790"/>
                  </a:lnTo>
                  <a:lnTo>
                    <a:pt x="89235" y="267705"/>
                  </a:lnTo>
                  <a:lnTo>
                    <a:pt x="0" y="118980"/>
                  </a:lnTo>
                  <a:lnTo>
                    <a:pt x="69405" y="79320"/>
                  </a:lnTo>
                  <a:close/>
                </a:path>
              </a:pathLst>
            </a:custGeom>
            <a:grpFill/>
            <a:ln>
              <a:solidFill>
                <a:srgbClr val="990000"/>
              </a:solidFill>
            </a:ln>
          </p:spPr>
          <p:txBody>
            <a:bodyPr vert="horz" wrap="square" lIns="91440" tIns="45720" rIns="91440" bIns="45720" numCol="1" anchor="t" anchorCtr="0"/>
            <a:lstStyle/>
            <a:p>
              <a:pPr defTabSz="1038225"/>
              <a:endParaRPr lang="zh-CN" kern="0">
                <a:solidFill>
                  <a:srgbClr val="000000"/>
                </a:solidFill>
              </a:endParaRPr>
            </a:p>
          </p:txBody>
        </p:sp>
        <p:sp>
          <p:nvSpPr>
            <p:cNvPr id="27" name="Freeform 207"/>
            <p:cNvSpPr/>
            <p:nvPr/>
          </p:nvSpPr>
          <p:spPr>
            <a:xfrm>
              <a:off x="2418689" y="2793634"/>
              <a:ext cx="138810" cy="148726"/>
            </a:xfrm>
            <a:custGeom>
              <a:rect l="0" t="0" r="r" b="b"/>
              <a:pathLst>
                <a:path w="138810" h="148726">
                  <a:moveTo>
                    <a:pt x="9915" y="19830"/>
                  </a:moveTo>
                  <a:lnTo>
                    <a:pt x="9915" y="19830"/>
                  </a:lnTo>
                  <a:lnTo>
                    <a:pt x="59490" y="49575"/>
                  </a:lnTo>
                  <a:lnTo>
                    <a:pt x="59490" y="49575"/>
                  </a:lnTo>
                  <a:lnTo>
                    <a:pt x="89235" y="19830"/>
                  </a:lnTo>
                  <a:lnTo>
                    <a:pt x="128895" y="0"/>
                  </a:lnTo>
                  <a:lnTo>
                    <a:pt x="138810" y="29745"/>
                  </a:lnTo>
                  <a:lnTo>
                    <a:pt x="138810" y="29745"/>
                  </a:lnTo>
                  <a:lnTo>
                    <a:pt x="89235" y="69405"/>
                  </a:lnTo>
                  <a:lnTo>
                    <a:pt x="89235" y="69405"/>
                  </a:lnTo>
                  <a:lnTo>
                    <a:pt x="138810" y="128896"/>
                  </a:lnTo>
                  <a:lnTo>
                    <a:pt x="109065" y="148726"/>
                  </a:lnTo>
                  <a:lnTo>
                    <a:pt x="109065" y="148726"/>
                  </a:lnTo>
                  <a:lnTo>
                    <a:pt x="69405" y="99151"/>
                  </a:lnTo>
                  <a:lnTo>
                    <a:pt x="69405" y="99151"/>
                  </a:lnTo>
                  <a:lnTo>
                    <a:pt x="39660" y="148726"/>
                  </a:lnTo>
                  <a:lnTo>
                    <a:pt x="9915" y="128896"/>
                  </a:lnTo>
                  <a:lnTo>
                    <a:pt x="9915" y="128896"/>
                  </a:lnTo>
                  <a:lnTo>
                    <a:pt x="39660" y="79321"/>
                  </a:lnTo>
                  <a:lnTo>
                    <a:pt x="39660" y="79321"/>
                  </a:lnTo>
                  <a:lnTo>
                    <a:pt x="0" y="59490"/>
                  </a:lnTo>
                  <a:lnTo>
                    <a:pt x="9915" y="19830"/>
                  </a:lnTo>
                  <a:close/>
                </a:path>
              </a:pathLst>
            </a:custGeom>
            <a:grpFill/>
            <a:ln>
              <a:solidFill>
                <a:srgbClr val="990000"/>
              </a:solidFill>
            </a:ln>
          </p:spPr>
          <p:txBody>
            <a:bodyPr vert="horz" wrap="square" lIns="91440" tIns="45720" rIns="91440" bIns="45720" numCol="1" anchor="t" anchorCtr="0"/>
            <a:lstStyle/>
            <a:p>
              <a:pPr defTabSz="1038225"/>
              <a:endParaRPr lang="zh-CN" kern="0">
                <a:solidFill>
                  <a:srgbClr val="000000"/>
                </a:solidFill>
              </a:endParaRPr>
            </a:p>
          </p:txBody>
        </p:sp>
        <p:sp>
          <p:nvSpPr>
            <p:cNvPr id="28" name="Freeform 208"/>
            <p:cNvSpPr/>
            <p:nvPr/>
          </p:nvSpPr>
          <p:spPr>
            <a:xfrm>
              <a:off x="3073079" y="2823379"/>
              <a:ext cx="148726" cy="148726"/>
            </a:xfrm>
            <a:custGeom>
              <a:rect l="0" t="0" r="r" b="b"/>
              <a:pathLst>
                <a:path w="148726" h="148726">
                  <a:moveTo>
                    <a:pt x="9915" y="19830"/>
                  </a:moveTo>
                  <a:lnTo>
                    <a:pt x="9915" y="19830"/>
                  </a:lnTo>
                  <a:lnTo>
                    <a:pt x="59490" y="49575"/>
                  </a:lnTo>
                  <a:lnTo>
                    <a:pt x="59490" y="49575"/>
                  </a:lnTo>
                  <a:lnTo>
                    <a:pt x="89236" y="19830"/>
                  </a:lnTo>
                  <a:lnTo>
                    <a:pt x="128896" y="0"/>
                  </a:lnTo>
                  <a:lnTo>
                    <a:pt x="148726" y="29745"/>
                  </a:lnTo>
                  <a:lnTo>
                    <a:pt x="148726" y="29745"/>
                  </a:lnTo>
                  <a:lnTo>
                    <a:pt x="89236" y="69405"/>
                  </a:lnTo>
                  <a:lnTo>
                    <a:pt x="89236" y="69405"/>
                  </a:lnTo>
                  <a:lnTo>
                    <a:pt x="138811" y="128896"/>
                  </a:lnTo>
                  <a:lnTo>
                    <a:pt x="109066" y="148726"/>
                  </a:lnTo>
                  <a:lnTo>
                    <a:pt x="109066" y="148726"/>
                  </a:lnTo>
                  <a:lnTo>
                    <a:pt x="69405" y="99151"/>
                  </a:lnTo>
                  <a:lnTo>
                    <a:pt x="69405" y="99151"/>
                  </a:lnTo>
                  <a:lnTo>
                    <a:pt x="39660" y="148726"/>
                  </a:lnTo>
                  <a:lnTo>
                    <a:pt x="9915" y="128896"/>
                  </a:lnTo>
                  <a:lnTo>
                    <a:pt x="9915" y="128896"/>
                  </a:lnTo>
                  <a:lnTo>
                    <a:pt x="39660" y="79321"/>
                  </a:lnTo>
                  <a:lnTo>
                    <a:pt x="39660" y="79321"/>
                  </a:lnTo>
                  <a:lnTo>
                    <a:pt x="0" y="59490"/>
                  </a:lnTo>
                  <a:lnTo>
                    <a:pt x="9915" y="19830"/>
                  </a:lnTo>
                  <a:close/>
                </a:path>
              </a:pathLst>
            </a:custGeom>
            <a:grpFill/>
            <a:ln>
              <a:solidFill>
                <a:srgbClr val="990000"/>
              </a:solidFill>
            </a:ln>
          </p:spPr>
          <p:txBody>
            <a:bodyPr vert="horz" wrap="square" lIns="91440" tIns="45720" rIns="91440" bIns="45720" numCol="1" anchor="t" anchorCtr="0"/>
            <a:lstStyle/>
            <a:p>
              <a:pPr defTabSz="1038225"/>
              <a:endParaRPr lang="zh-CN" kern="0">
                <a:solidFill>
                  <a:srgbClr val="000000"/>
                </a:solidFill>
              </a:endParaRPr>
            </a:p>
          </p:txBody>
        </p:sp>
      </p:grpSp>
      <p:sp>
        <p:nvSpPr>
          <p:cNvPr id="31" name="Freeform 222"/>
          <p:cNvSpPr/>
          <p:nvPr/>
        </p:nvSpPr>
        <p:spPr>
          <a:xfrm>
            <a:off x="9598109" y="3072102"/>
            <a:ext cx="1992859" cy="1285843"/>
          </a:xfrm>
          <a:custGeom>
            <a:rect l="0" t="0" r="r" b="b"/>
            <a:pathLst>
              <a:path w="1992859" h="1285843">
                <a:moveTo>
                  <a:pt x="144062" y="613018"/>
                </a:moveTo>
                <a:lnTo>
                  <a:pt x="984424" y="613018"/>
                </a:lnTo>
                <a:lnTo>
                  <a:pt x="984424" y="239227"/>
                </a:lnTo>
                <a:lnTo>
                  <a:pt x="888383" y="254178"/>
                </a:lnTo>
                <a:lnTo>
                  <a:pt x="840362" y="119613"/>
                </a:lnTo>
                <a:lnTo>
                  <a:pt x="1872807" y="0"/>
                </a:lnTo>
                <a:lnTo>
                  <a:pt x="1920828" y="134565"/>
                </a:lnTo>
                <a:lnTo>
                  <a:pt x="1824787" y="149517"/>
                </a:lnTo>
                <a:lnTo>
                  <a:pt x="1824787" y="1151278"/>
                </a:lnTo>
                <a:lnTo>
                  <a:pt x="1992859" y="1151278"/>
                </a:lnTo>
                <a:lnTo>
                  <a:pt x="1992859" y="1285843"/>
                </a:lnTo>
                <a:lnTo>
                  <a:pt x="0" y="1285843"/>
                </a:lnTo>
                <a:lnTo>
                  <a:pt x="0" y="1151278"/>
                </a:lnTo>
                <a:lnTo>
                  <a:pt x="144062" y="1151278"/>
                </a:lnTo>
                <a:lnTo>
                  <a:pt x="144062" y="613018"/>
                </a:lnTo>
                <a:lnTo>
                  <a:pt x="144062" y="613018"/>
                </a:lnTo>
                <a:close/>
                <a:moveTo>
                  <a:pt x="1152497" y="598067"/>
                </a:moveTo>
                <a:lnTo>
                  <a:pt x="1152497" y="702728"/>
                </a:lnTo>
                <a:lnTo>
                  <a:pt x="1272549" y="702728"/>
                </a:lnTo>
                <a:lnTo>
                  <a:pt x="1272549" y="598067"/>
                </a:lnTo>
                <a:lnTo>
                  <a:pt x="1152497" y="598067"/>
                </a:lnTo>
                <a:lnTo>
                  <a:pt x="1152497" y="598067"/>
                </a:lnTo>
                <a:close/>
                <a:moveTo>
                  <a:pt x="1152497" y="284082"/>
                </a:moveTo>
                <a:lnTo>
                  <a:pt x="1152497" y="388743"/>
                </a:lnTo>
                <a:lnTo>
                  <a:pt x="1272549" y="388743"/>
                </a:lnTo>
                <a:lnTo>
                  <a:pt x="1272549" y="284082"/>
                </a:lnTo>
                <a:lnTo>
                  <a:pt x="1152497" y="284082"/>
                </a:lnTo>
                <a:lnTo>
                  <a:pt x="1152497" y="284082"/>
                </a:lnTo>
                <a:close/>
                <a:moveTo>
                  <a:pt x="1152497" y="433598"/>
                </a:moveTo>
                <a:lnTo>
                  <a:pt x="1152497" y="538260"/>
                </a:lnTo>
                <a:lnTo>
                  <a:pt x="1272549" y="538260"/>
                </a:lnTo>
                <a:lnTo>
                  <a:pt x="1272549" y="433598"/>
                </a:lnTo>
                <a:lnTo>
                  <a:pt x="1152497" y="433598"/>
                </a:lnTo>
                <a:lnTo>
                  <a:pt x="1152497" y="433598"/>
                </a:lnTo>
                <a:close/>
                <a:moveTo>
                  <a:pt x="1560673" y="433598"/>
                </a:moveTo>
                <a:lnTo>
                  <a:pt x="1560673" y="538260"/>
                </a:lnTo>
                <a:lnTo>
                  <a:pt x="1704735" y="538260"/>
                </a:lnTo>
                <a:lnTo>
                  <a:pt x="1704735" y="433598"/>
                </a:lnTo>
                <a:lnTo>
                  <a:pt x="1560673" y="433598"/>
                </a:lnTo>
                <a:lnTo>
                  <a:pt x="1560673" y="433598"/>
                </a:lnTo>
                <a:close/>
                <a:moveTo>
                  <a:pt x="1368590" y="433598"/>
                </a:moveTo>
                <a:lnTo>
                  <a:pt x="1368590" y="538260"/>
                </a:lnTo>
                <a:lnTo>
                  <a:pt x="1488642" y="538260"/>
                </a:lnTo>
                <a:lnTo>
                  <a:pt x="1488642" y="433598"/>
                </a:lnTo>
                <a:lnTo>
                  <a:pt x="1368590" y="433598"/>
                </a:lnTo>
                <a:lnTo>
                  <a:pt x="1368590" y="433598"/>
                </a:lnTo>
                <a:close/>
                <a:moveTo>
                  <a:pt x="1560673" y="284082"/>
                </a:moveTo>
                <a:lnTo>
                  <a:pt x="1560673" y="388743"/>
                </a:lnTo>
                <a:lnTo>
                  <a:pt x="1704735" y="388743"/>
                </a:lnTo>
                <a:lnTo>
                  <a:pt x="1704735" y="284082"/>
                </a:lnTo>
                <a:lnTo>
                  <a:pt x="1560673" y="284082"/>
                </a:lnTo>
                <a:lnTo>
                  <a:pt x="1560673" y="284082"/>
                </a:lnTo>
                <a:close/>
                <a:moveTo>
                  <a:pt x="1368590" y="284082"/>
                </a:moveTo>
                <a:lnTo>
                  <a:pt x="1368590" y="388743"/>
                </a:lnTo>
                <a:lnTo>
                  <a:pt x="1488642" y="388743"/>
                </a:lnTo>
                <a:lnTo>
                  <a:pt x="1488642" y="284082"/>
                </a:lnTo>
                <a:lnTo>
                  <a:pt x="1368590" y="284082"/>
                </a:lnTo>
                <a:lnTo>
                  <a:pt x="1368590" y="284082"/>
                </a:lnTo>
                <a:close/>
                <a:moveTo>
                  <a:pt x="1152497" y="747583"/>
                </a:moveTo>
                <a:lnTo>
                  <a:pt x="1152497" y="852245"/>
                </a:lnTo>
                <a:lnTo>
                  <a:pt x="1272549" y="852245"/>
                </a:lnTo>
                <a:lnTo>
                  <a:pt x="1272549" y="747583"/>
                </a:lnTo>
                <a:lnTo>
                  <a:pt x="1152497" y="747583"/>
                </a:lnTo>
                <a:lnTo>
                  <a:pt x="1152497" y="747583"/>
                </a:lnTo>
                <a:close/>
                <a:moveTo>
                  <a:pt x="1560673" y="747583"/>
                </a:moveTo>
                <a:lnTo>
                  <a:pt x="1560673" y="852245"/>
                </a:lnTo>
                <a:lnTo>
                  <a:pt x="1704735" y="852245"/>
                </a:lnTo>
                <a:lnTo>
                  <a:pt x="1704735" y="747583"/>
                </a:lnTo>
                <a:lnTo>
                  <a:pt x="1560673" y="747583"/>
                </a:lnTo>
                <a:lnTo>
                  <a:pt x="1560673" y="747583"/>
                </a:lnTo>
                <a:close/>
                <a:moveTo>
                  <a:pt x="1368590" y="747583"/>
                </a:moveTo>
                <a:lnTo>
                  <a:pt x="1368590" y="852245"/>
                </a:lnTo>
                <a:lnTo>
                  <a:pt x="1488642" y="852245"/>
                </a:lnTo>
                <a:lnTo>
                  <a:pt x="1488642" y="747583"/>
                </a:lnTo>
                <a:lnTo>
                  <a:pt x="1368590" y="747583"/>
                </a:lnTo>
                <a:lnTo>
                  <a:pt x="1368590" y="747583"/>
                </a:lnTo>
                <a:close/>
                <a:moveTo>
                  <a:pt x="1560673" y="598067"/>
                </a:moveTo>
                <a:lnTo>
                  <a:pt x="1560673" y="702728"/>
                </a:lnTo>
                <a:lnTo>
                  <a:pt x="1704735" y="702728"/>
                </a:lnTo>
                <a:lnTo>
                  <a:pt x="1704735" y="598067"/>
                </a:lnTo>
                <a:lnTo>
                  <a:pt x="1560673" y="598067"/>
                </a:lnTo>
                <a:lnTo>
                  <a:pt x="1560673" y="598067"/>
                </a:lnTo>
                <a:close/>
                <a:moveTo>
                  <a:pt x="1368590" y="598067"/>
                </a:moveTo>
                <a:lnTo>
                  <a:pt x="1368590" y="702728"/>
                </a:lnTo>
                <a:lnTo>
                  <a:pt x="1488642" y="702728"/>
                </a:lnTo>
                <a:lnTo>
                  <a:pt x="1488642" y="598067"/>
                </a:lnTo>
                <a:lnTo>
                  <a:pt x="1368590" y="598067"/>
                </a:lnTo>
                <a:lnTo>
                  <a:pt x="1368590" y="598067"/>
                </a:lnTo>
                <a:close/>
                <a:moveTo>
                  <a:pt x="288124" y="672825"/>
                </a:moveTo>
                <a:lnTo>
                  <a:pt x="288124" y="777486"/>
                </a:lnTo>
                <a:lnTo>
                  <a:pt x="432186" y="777486"/>
                </a:lnTo>
                <a:lnTo>
                  <a:pt x="432186" y="672825"/>
                </a:lnTo>
                <a:lnTo>
                  <a:pt x="288124" y="672825"/>
                </a:lnTo>
                <a:lnTo>
                  <a:pt x="288124" y="672825"/>
                </a:lnTo>
                <a:close/>
                <a:moveTo>
                  <a:pt x="288124" y="822341"/>
                </a:moveTo>
                <a:lnTo>
                  <a:pt x="288124" y="927003"/>
                </a:lnTo>
                <a:lnTo>
                  <a:pt x="432186" y="927003"/>
                </a:lnTo>
                <a:lnTo>
                  <a:pt x="432186" y="822341"/>
                </a:lnTo>
                <a:lnTo>
                  <a:pt x="288124" y="822341"/>
                </a:lnTo>
                <a:lnTo>
                  <a:pt x="288124" y="822341"/>
                </a:lnTo>
                <a:close/>
                <a:moveTo>
                  <a:pt x="720310" y="822341"/>
                </a:moveTo>
                <a:lnTo>
                  <a:pt x="720310" y="927003"/>
                </a:lnTo>
                <a:lnTo>
                  <a:pt x="840362" y="927003"/>
                </a:lnTo>
                <a:lnTo>
                  <a:pt x="840362" y="822341"/>
                </a:lnTo>
                <a:lnTo>
                  <a:pt x="720310" y="822341"/>
                </a:lnTo>
                <a:lnTo>
                  <a:pt x="720310" y="822341"/>
                </a:lnTo>
                <a:close/>
                <a:moveTo>
                  <a:pt x="504217" y="822341"/>
                </a:moveTo>
                <a:lnTo>
                  <a:pt x="504217" y="927003"/>
                </a:lnTo>
                <a:lnTo>
                  <a:pt x="648279" y="927003"/>
                </a:lnTo>
                <a:lnTo>
                  <a:pt x="648279" y="822341"/>
                </a:lnTo>
                <a:lnTo>
                  <a:pt x="504217" y="822341"/>
                </a:lnTo>
                <a:lnTo>
                  <a:pt x="504217" y="822341"/>
                </a:lnTo>
                <a:close/>
                <a:moveTo>
                  <a:pt x="720310" y="672825"/>
                </a:moveTo>
                <a:lnTo>
                  <a:pt x="720310" y="777486"/>
                </a:lnTo>
                <a:lnTo>
                  <a:pt x="840362" y="777486"/>
                </a:lnTo>
                <a:lnTo>
                  <a:pt x="840362" y="672825"/>
                </a:lnTo>
                <a:lnTo>
                  <a:pt x="720310" y="672825"/>
                </a:lnTo>
                <a:lnTo>
                  <a:pt x="720310" y="672825"/>
                </a:lnTo>
                <a:close/>
                <a:moveTo>
                  <a:pt x="504217" y="672825"/>
                </a:moveTo>
                <a:lnTo>
                  <a:pt x="504217" y="777486"/>
                </a:lnTo>
                <a:lnTo>
                  <a:pt x="648279" y="777486"/>
                </a:lnTo>
                <a:lnTo>
                  <a:pt x="648279" y="672825"/>
                </a:lnTo>
                <a:lnTo>
                  <a:pt x="504217" y="672825"/>
                </a:lnTo>
                <a:close/>
              </a:path>
            </a:pathLst>
          </a:custGeom>
          <a:solidFill>
            <a:srgbClr val="990000">
              <a:alpha val="90000"/>
            </a:srgbClr>
          </a:solidFill>
          <a:ln>
            <a:solidFill>
              <a:srgbClr val="990000"/>
            </a:solidFill>
          </a:ln>
        </p:spPr>
        <p:txBody>
          <a:bodyPr vert="horz" wrap="square" lIns="103829" tIns="51913" rIns="103829" bIns="51913" numCol="1" anchor="t" anchorCtr="0"/>
          <a:lstStyle/>
          <a:p>
            <a:pPr defTabSz="1038225"/>
            <a:endParaRPr lang="zh-CN" kern="0">
              <a:solidFill>
                <a:srgbClr val="000000"/>
              </a:solidFill>
            </a:endParaRPr>
          </a:p>
        </p:txBody>
      </p:sp>
      <p:sp>
        <p:nvSpPr>
          <p:cNvPr id="33" name="文本框 6"/>
          <p:cNvSpPr txBox="1"/>
          <p:nvPr/>
        </p:nvSpPr>
        <p:spPr>
          <a:xfrm>
            <a:off x="1407059" y="4187959"/>
            <a:ext cx="1615722" cy="458757"/>
          </a:xfrm>
          <a:prstGeom prst="rect">
            <a:avLst/>
          </a:prstGeom>
          <a:solidFill>
            <a:srgbClr val="990000">
              <a:alpha val="90000"/>
            </a:srgbClr>
          </a:solidFill>
          <a:ln>
            <a:solidFill>
              <a:srgbClr val="990000"/>
            </a:solidFill>
          </a:ln>
        </p:spPr>
        <p:txBody>
          <a:bodyPr wrap="square" lIns="103799" tIns="51900" rIns="103799" bIns="51900">
            <a:spAutoFit/>
          </a:bodyPr>
          <a:lstStyle/>
          <a:p>
            <a:pPr algn="ctr"/>
            <a:r>
              <a:rPr lang="zh-CN" sz="2300" b="1">
                <a:solidFill>
                  <a:schemeClr val="bg1"/>
                </a:solidFill>
                <a:latin typeface="微软雅黑"/>
                <a:ea typeface="微软雅黑"/>
              </a:rPr>
              <a:t>主体</a:t>
            </a:r>
            <a:endParaRPr lang="zh-CN" sz="2300" b="1">
              <a:solidFill>
                <a:schemeClr val="bg1"/>
              </a:solidFill>
              <a:latin typeface="微软雅黑"/>
              <a:ea typeface="微软雅黑"/>
            </a:endParaRPr>
          </a:p>
        </p:txBody>
      </p:sp>
      <p:sp>
        <p:nvSpPr>
          <p:cNvPr id="63" name="Freeform 222"/>
          <p:cNvSpPr/>
          <p:nvPr/>
        </p:nvSpPr>
        <p:spPr>
          <a:xfrm>
            <a:off x="8411582" y="3073227"/>
            <a:ext cx="1992859" cy="1285843"/>
          </a:xfrm>
          <a:custGeom>
            <a:rect l="0" t="0" r="r" b="b"/>
            <a:pathLst>
              <a:path w="1992859" h="1285843">
                <a:moveTo>
                  <a:pt x="144062" y="613018"/>
                </a:moveTo>
                <a:lnTo>
                  <a:pt x="984424" y="613018"/>
                </a:lnTo>
                <a:lnTo>
                  <a:pt x="984424" y="239227"/>
                </a:lnTo>
                <a:lnTo>
                  <a:pt x="888383" y="254178"/>
                </a:lnTo>
                <a:lnTo>
                  <a:pt x="840362" y="119613"/>
                </a:lnTo>
                <a:lnTo>
                  <a:pt x="1872807" y="0"/>
                </a:lnTo>
                <a:lnTo>
                  <a:pt x="1920828" y="134565"/>
                </a:lnTo>
                <a:lnTo>
                  <a:pt x="1824787" y="149517"/>
                </a:lnTo>
                <a:lnTo>
                  <a:pt x="1824787" y="1151278"/>
                </a:lnTo>
                <a:lnTo>
                  <a:pt x="1992859" y="1151278"/>
                </a:lnTo>
                <a:lnTo>
                  <a:pt x="1992859" y="1285843"/>
                </a:lnTo>
                <a:lnTo>
                  <a:pt x="0" y="1285843"/>
                </a:lnTo>
                <a:lnTo>
                  <a:pt x="0" y="1151278"/>
                </a:lnTo>
                <a:lnTo>
                  <a:pt x="144062" y="1151278"/>
                </a:lnTo>
                <a:lnTo>
                  <a:pt x="144062" y="613018"/>
                </a:lnTo>
                <a:lnTo>
                  <a:pt x="144062" y="613018"/>
                </a:lnTo>
                <a:close/>
                <a:moveTo>
                  <a:pt x="1152497" y="598067"/>
                </a:moveTo>
                <a:lnTo>
                  <a:pt x="1152497" y="702728"/>
                </a:lnTo>
                <a:lnTo>
                  <a:pt x="1272549" y="702728"/>
                </a:lnTo>
                <a:lnTo>
                  <a:pt x="1272549" y="598067"/>
                </a:lnTo>
                <a:lnTo>
                  <a:pt x="1152497" y="598067"/>
                </a:lnTo>
                <a:lnTo>
                  <a:pt x="1152497" y="598067"/>
                </a:lnTo>
                <a:close/>
                <a:moveTo>
                  <a:pt x="1152497" y="284082"/>
                </a:moveTo>
                <a:lnTo>
                  <a:pt x="1152497" y="388743"/>
                </a:lnTo>
                <a:lnTo>
                  <a:pt x="1272549" y="388743"/>
                </a:lnTo>
                <a:lnTo>
                  <a:pt x="1272549" y="284082"/>
                </a:lnTo>
                <a:lnTo>
                  <a:pt x="1152497" y="284082"/>
                </a:lnTo>
                <a:lnTo>
                  <a:pt x="1152497" y="284082"/>
                </a:lnTo>
                <a:close/>
                <a:moveTo>
                  <a:pt x="1152497" y="433598"/>
                </a:moveTo>
                <a:lnTo>
                  <a:pt x="1152497" y="538260"/>
                </a:lnTo>
                <a:lnTo>
                  <a:pt x="1272549" y="538260"/>
                </a:lnTo>
                <a:lnTo>
                  <a:pt x="1272549" y="433598"/>
                </a:lnTo>
                <a:lnTo>
                  <a:pt x="1152497" y="433598"/>
                </a:lnTo>
                <a:lnTo>
                  <a:pt x="1152497" y="433598"/>
                </a:lnTo>
                <a:close/>
                <a:moveTo>
                  <a:pt x="1560673" y="433598"/>
                </a:moveTo>
                <a:lnTo>
                  <a:pt x="1560673" y="538260"/>
                </a:lnTo>
                <a:lnTo>
                  <a:pt x="1704735" y="538260"/>
                </a:lnTo>
                <a:lnTo>
                  <a:pt x="1704735" y="433598"/>
                </a:lnTo>
                <a:lnTo>
                  <a:pt x="1560673" y="433598"/>
                </a:lnTo>
                <a:lnTo>
                  <a:pt x="1560673" y="433598"/>
                </a:lnTo>
                <a:close/>
                <a:moveTo>
                  <a:pt x="1368590" y="433598"/>
                </a:moveTo>
                <a:lnTo>
                  <a:pt x="1368590" y="538260"/>
                </a:lnTo>
                <a:lnTo>
                  <a:pt x="1488642" y="538260"/>
                </a:lnTo>
                <a:lnTo>
                  <a:pt x="1488642" y="433598"/>
                </a:lnTo>
                <a:lnTo>
                  <a:pt x="1368590" y="433598"/>
                </a:lnTo>
                <a:lnTo>
                  <a:pt x="1368590" y="433598"/>
                </a:lnTo>
                <a:close/>
                <a:moveTo>
                  <a:pt x="1560673" y="284082"/>
                </a:moveTo>
                <a:lnTo>
                  <a:pt x="1560673" y="388743"/>
                </a:lnTo>
                <a:lnTo>
                  <a:pt x="1704735" y="388743"/>
                </a:lnTo>
                <a:lnTo>
                  <a:pt x="1704735" y="284082"/>
                </a:lnTo>
                <a:lnTo>
                  <a:pt x="1560673" y="284082"/>
                </a:lnTo>
                <a:lnTo>
                  <a:pt x="1560673" y="284082"/>
                </a:lnTo>
                <a:close/>
                <a:moveTo>
                  <a:pt x="1368590" y="284082"/>
                </a:moveTo>
                <a:lnTo>
                  <a:pt x="1368590" y="388743"/>
                </a:lnTo>
                <a:lnTo>
                  <a:pt x="1488642" y="388743"/>
                </a:lnTo>
                <a:lnTo>
                  <a:pt x="1488642" y="284082"/>
                </a:lnTo>
                <a:lnTo>
                  <a:pt x="1368590" y="284082"/>
                </a:lnTo>
                <a:lnTo>
                  <a:pt x="1368590" y="284082"/>
                </a:lnTo>
                <a:close/>
                <a:moveTo>
                  <a:pt x="1152497" y="747583"/>
                </a:moveTo>
                <a:lnTo>
                  <a:pt x="1152497" y="852245"/>
                </a:lnTo>
                <a:lnTo>
                  <a:pt x="1272549" y="852245"/>
                </a:lnTo>
                <a:lnTo>
                  <a:pt x="1272549" y="747583"/>
                </a:lnTo>
                <a:lnTo>
                  <a:pt x="1152497" y="747583"/>
                </a:lnTo>
                <a:lnTo>
                  <a:pt x="1152497" y="747583"/>
                </a:lnTo>
                <a:close/>
                <a:moveTo>
                  <a:pt x="1560673" y="747583"/>
                </a:moveTo>
                <a:lnTo>
                  <a:pt x="1560673" y="852245"/>
                </a:lnTo>
                <a:lnTo>
                  <a:pt x="1704735" y="852245"/>
                </a:lnTo>
                <a:lnTo>
                  <a:pt x="1704735" y="747583"/>
                </a:lnTo>
                <a:lnTo>
                  <a:pt x="1560673" y="747583"/>
                </a:lnTo>
                <a:lnTo>
                  <a:pt x="1560673" y="747583"/>
                </a:lnTo>
                <a:close/>
                <a:moveTo>
                  <a:pt x="1368590" y="747583"/>
                </a:moveTo>
                <a:lnTo>
                  <a:pt x="1368590" y="852245"/>
                </a:lnTo>
                <a:lnTo>
                  <a:pt x="1488642" y="852245"/>
                </a:lnTo>
                <a:lnTo>
                  <a:pt x="1488642" y="747583"/>
                </a:lnTo>
                <a:lnTo>
                  <a:pt x="1368590" y="747583"/>
                </a:lnTo>
                <a:lnTo>
                  <a:pt x="1368590" y="747583"/>
                </a:lnTo>
                <a:close/>
                <a:moveTo>
                  <a:pt x="1560673" y="598067"/>
                </a:moveTo>
                <a:lnTo>
                  <a:pt x="1560673" y="702728"/>
                </a:lnTo>
                <a:lnTo>
                  <a:pt x="1704735" y="702728"/>
                </a:lnTo>
                <a:lnTo>
                  <a:pt x="1704735" y="598067"/>
                </a:lnTo>
                <a:lnTo>
                  <a:pt x="1560673" y="598067"/>
                </a:lnTo>
                <a:lnTo>
                  <a:pt x="1560673" y="598067"/>
                </a:lnTo>
                <a:close/>
                <a:moveTo>
                  <a:pt x="1368590" y="598067"/>
                </a:moveTo>
                <a:lnTo>
                  <a:pt x="1368590" y="702728"/>
                </a:lnTo>
                <a:lnTo>
                  <a:pt x="1488642" y="702728"/>
                </a:lnTo>
                <a:lnTo>
                  <a:pt x="1488642" y="598067"/>
                </a:lnTo>
                <a:lnTo>
                  <a:pt x="1368590" y="598067"/>
                </a:lnTo>
                <a:lnTo>
                  <a:pt x="1368590" y="598067"/>
                </a:lnTo>
                <a:close/>
                <a:moveTo>
                  <a:pt x="288124" y="672825"/>
                </a:moveTo>
                <a:lnTo>
                  <a:pt x="288124" y="777486"/>
                </a:lnTo>
                <a:lnTo>
                  <a:pt x="432186" y="777486"/>
                </a:lnTo>
                <a:lnTo>
                  <a:pt x="432186" y="672825"/>
                </a:lnTo>
                <a:lnTo>
                  <a:pt x="288124" y="672825"/>
                </a:lnTo>
                <a:lnTo>
                  <a:pt x="288124" y="672825"/>
                </a:lnTo>
                <a:close/>
                <a:moveTo>
                  <a:pt x="288124" y="822341"/>
                </a:moveTo>
                <a:lnTo>
                  <a:pt x="288124" y="927003"/>
                </a:lnTo>
                <a:lnTo>
                  <a:pt x="432186" y="927003"/>
                </a:lnTo>
                <a:lnTo>
                  <a:pt x="432186" y="822341"/>
                </a:lnTo>
                <a:lnTo>
                  <a:pt x="288124" y="822341"/>
                </a:lnTo>
                <a:lnTo>
                  <a:pt x="288124" y="822341"/>
                </a:lnTo>
                <a:close/>
                <a:moveTo>
                  <a:pt x="720310" y="822341"/>
                </a:moveTo>
                <a:lnTo>
                  <a:pt x="720310" y="927003"/>
                </a:lnTo>
                <a:lnTo>
                  <a:pt x="840362" y="927003"/>
                </a:lnTo>
                <a:lnTo>
                  <a:pt x="840362" y="822341"/>
                </a:lnTo>
                <a:lnTo>
                  <a:pt x="720310" y="822341"/>
                </a:lnTo>
                <a:lnTo>
                  <a:pt x="720310" y="822341"/>
                </a:lnTo>
                <a:close/>
                <a:moveTo>
                  <a:pt x="504217" y="822341"/>
                </a:moveTo>
                <a:lnTo>
                  <a:pt x="504217" y="927003"/>
                </a:lnTo>
                <a:lnTo>
                  <a:pt x="648279" y="927003"/>
                </a:lnTo>
                <a:lnTo>
                  <a:pt x="648279" y="822341"/>
                </a:lnTo>
                <a:lnTo>
                  <a:pt x="504217" y="822341"/>
                </a:lnTo>
                <a:lnTo>
                  <a:pt x="504217" y="822341"/>
                </a:lnTo>
                <a:close/>
                <a:moveTo>
                  <a:pt x="720310" y="672825"/>
                </a:moveTo>
                <a:lnTo>
                  <a:pt x="720310" y="777486"/>
                </a:lnTo>
                <a:lnTo>
                  <a:pt x="840362" y="777486"/>
                </a:lnTo>
                <a:lnTo>
                  <a:pt x="840362" y="672825"/>
                </a:lnTo>
                <a:lnTo>
                  <a:pt x="720310" y="672825"/>
                </a:lnTo>
                <a:lnTo>
                  <a:pt x="720310" y="672825"/>
                </a:lnTo>
                <a:close/>
                <a:moveTo>
                  <a:pt x="504217" y="672825"/>
                </a:moveTo>
                <a:lnTo>
                  <a:pt x="504217" y="777486"/>
                </a:lnTo>
                <a:lnTo>
                  <a:pt x="648279" y="777486"/>
                </a:lnTo>
                <a:lnTo>
                  <a:pt x="648279" y="672825"/>
                </a:lnTo>
                <a:lnTo>
                  <a:pt x="504217" y="672825"/>
                </a:lnTo>
                <a:close/>
              </a:path>
            </a:pathLst>
          </a:custGeom>
          <a:solidFill>
            <a:srgbClr val="990000">
              <a:alpha val="90000"/>
            </a:srgbClr>
          </a:solidFill>
          <a:ln>
            <a:solidFill>
              <a:srgbClr val="990000"/>
            </a:solidFill>
          </a:ln>
        </p:spPr>
        <p:txBody>
          <a:bodyPr vert="horz" wrap="square" lIns="103829" tIns="51913" rIns="103829" bIns="51913" numCol="1" anchor="t" anchorCtr="0"/>
          <a:lstStyle/>
          <a:p>
            <a:pPr defTabSz="1038225"/>
            <a:endParaRPr lang="zh-CN" kern="0">
              <a:solidFill>
                <a:srgbClr val="000000"/>
              </a:solidFill>
            </a:endParaRPr>
          </a:p>
        </p:txBody>
      </p:sp>
      <p:sp>
        <p:nvSpPr>
          <p:cNvPr id="65" name="Freeform 148"/>
          <p:cNvSpPr/>
          <p:nvPr/>
        </p:nvSpPr>
        <p:spPr>
          <a:xfrm>
            <a:off x="4500167" y="3107578"/>
            <a:ext cx="1207947" cy="674376"/>
          </a:xfrm>
          <a:custGeom>
            <a:rect l="0" t="0" r="r" b="b"/>
            <a:pathLst>
              <a:path w="1207947" h="674376">
                <a:moveTo>
                  <a:pt x="353843" y="188429"/>
                </a:moveTo>
                <a:lnTo>
                  <a:pt x="1183544" y="188429"/>
                </a:lnTo>
                <a:lnTo>
                  <a:pt x="1207947" y="188429"/>
                </a:lnTo>
                <a:lnTo>
                  <a:pt x="1207947" y="198346"/>
                </a:lnTo>
                <a:lnTo>
                  <a:pt x="1207947" y="515699"/>
                </a:lnTo>
                <a:lnTo>
                  <a:pt x="1207947" y="535534"/>
                </a:lnTo>
                <a:lnTo>
                  <a:pt x="1183544" y="535534"/>
                </a:lnTo>
                <a:lnTo>
                  <a:pt x="488059" y="535534"/>
                </a:lnTo>
                <a:lnTo>
                  <a:pt x="488059" y="545451"/>
                </a:lnTo>
                <a:lnTo>
                  <a:pt x="109813" y="545451"/>
                </a:lnTo>
                <a:lnTo>
                  <a:pt x="97612" y="515699"/>
                </a:lnTo>
                <a:lnTo>
                  <a:pt x="329440" y="515699"/>
                </a:lnTo>
                <a:lnTo>
                  <a:pt x="329440" y="515699"/>
                </a:lnTo>
                <a:lnTo>
                  <a:pt x="329440" y="198346"/>
                </a:lnTo>
                <a:lnTo>
                  <a:pt x="329440" y="188429"/>
                </a:lnTo>
                <a:lnTo>
                  <a:pt x="353843" y="188429"/>
                </a:lnTo>
                <a:lnTo>
                  <a:pt x="353843" y="188429"/>
                </a:lnTo>
                <a:close/>
                <a:moveTo>
                  <a:pt x="402649" y="614872"/>
                </a:moveTo>
                <a:lnTo>
                  <a:pt x="976119" y="614872"/>
                </a:lnTo>
                <a:lnTo>
                  <a:pt x="988320" y="674376"/>
                </a:lnTo>
                <a:lnTo>
                  <a:pt x="414850" y="674376"/>
                </a:lnTo>
                <a:lnTo>
                  <a:pt x="402649" y="614872"/>
                </a:lnTo>
                <a:lnTo>
                  <a:pt x="402649" y="614872"/>
                </a:lnTo>
                <a:close/>
                <a:moveTo>
                  <a:pt x="634477" y="0"/>
                </a:moveTo>
                <a:lnTo>
                  <a:pt x="976119" y="0"/>
                </a:lnTo>
                <a:lnTo>
                  <a:pt x="988320" y="59504"/>
                </a:lnTo>
                <a:lnTo>
                  <a:pt x="658880" y="59504"/>
                </a:lnTo>
                <a:lnTo>
                  <a:pt x="634477" y="0"/>
                </a:lnTo>
                <a:lnTo>
                  <a:pt x="634477" y="0"/>
                </a:lnTo>
                <a:close/>
                <a:moveTo>
                  <a:pt x="671082" y="565286"/>
                </a:moveTo>
                <a:lnTo>
                  <a:pt x="1049328" y="565286"/>
                </a:lnTo>
                <a:lnTo>
                  <a:pt x="1061529" y="595038"/>
                </a:lnTo>
                <a:lnTo>
                  <a:pt x="683283" y="595038"/>
                </a:lnTo>
                <a:lnTo>
                  <a:pt x="671082" y="565286"/>
                </a:lnTo>
                <a:lnTo>
                  <a:pt x="671082" y="565286"/>
                </a:lnTo>
                <a:close/>
                <a:moveTo>
                  <a:pt x="0" y="89256"/>
                </a:moveTo>
                <a:lnTo>
                  <a:pt x="732089" y="89256"/>
                </a:lnTo>
                <a:lnTo>
                  <a:pt x="744291" y="148759"/>
                </a:lnTo>
                <a:lnTo>
                  <a:pt x="12201" y="148759"/>
                </a:lnTo>
                <a:lnTo>
                  <a:pt x="0" y="89256"/>
                </a:lnTo>
                <a:lnTo>
                  <a:pt x="0" y="89256"/>
                </a:lnTo>
                <a:close/>
                <a:moveTo>
                  <a:pt x="1159141" y="297519"/>
                </a:moveTo>
                <a:lnTo>
                  <a:pt x="1159141" y="297519"/>
                </a:lnTo>
                <a:lnTo>
                  <a:pt x="1122537" y="287602"/>
                </a:lnTo>
                <a:lnTo>
                  <a:pt x="1098134" y="267767"/>
                </a:lnTo>
                <a:lnTo>
                  <a:pt x="1085932" y="247932"/>
                </a:lnTo>
                <a:lnTo>
                  <a:pt x="1073731" y="218180"/>
                </a:lnTo>
                <a:lnTo>
                  <a:pt x="463656" y="218180"/>
                </a:lnTo>
                <a:lnTo>
                  <a:pt x="463656" y="218180"/>
                </a:lnTo>
                <a:lnTo>
                  <a:pt x="451455" y="247932"/>
                </a:lnTo>
                <a:lnTo>
                  <a:pt x="439253" y="267767"/>
                </a:lnTo>
                <a:lnTo>
                  <a:pt x="402649" y="287602"/>
                </a:lnTo>
                <a:lnTo>
                  <a:pt x="378246" y="297519"/>
                </a:lnTo>
                <a:lnTo>
                  <a:pt x="378246" y="416526"/>
                </a:lnTo>
                <a:lnTo>
                  <a:pt x="378246" y="416526"/>
                </a:lnTo>
                <a:lnTo>
                  <a:pt x="402649" y="426444"/>
                </a:lnTo>
                <a:lnTo>
                  <a:pt x="439253" y="446278"/>
                </a:lnTo>
                <a:lnTo>
                  <a:pt x="451455" y="466113"/>
                </a:lnTo>
                <a:lnTo>
                  <a:pt x="463656" y="495865"/>
                </a:lnTo>
                <a:lnTo>
                  <a:pt x="1073731" y="495865"/>
                </a:lnTo>
                <a:lnTo>
                  <a:pt x="1073731" y="495865"/>
                </a:lnTo>
                <a:lnTo>
                  <a:pt x="1085932" y="466113"/>
                </a:lnTo>
                <a:lnTo>
                  <a:pt x="1098134" y="446278"/>
                </a:lnTo>
                <a:lnTo>
                  <a:pt x="1122537" y="426444"/>
                </a:lnTo>
                <a:lnTo>
                  <a:pt x="1159141" y="416526"/>
                </a:lnTo>
                <a:lnTo>
                  <a:pt x="1159141" y="297519"/>
                </a:lnTo>
                <a:lnTo>
                  <a:pt x="1159141" y="297519"/>
                </a:lnTo>
                <a:close/>
                <a:moveTo>
                  <a:pt x="915111" y="247932"/>
                </a:moveTo>
                <a:lnTo>
                  <a:pt x="793097" y="247932"/>
                </a:lnTo>
                <a:lnTo>
                  <a:pt x="793097" y="257850"/>
                </a:lnTo>
                <a:lnTo>
                  <a:pt x="793097" y="257850"/>
                </a:lnTo>
                <a:lnTo>
                  <a:pt x="829701" y="257850"/>
                </a:lnTo>
                <a:lnTo>
                  <a:pt x="841902" y="267767"/>
                </a:lnTo>
                <a:lnTo>
                  <a:pt x="841902" y="267767"/>
                </a:lnTo>
                <a:lnTo>
                  <a:pt x="854104" y="287602"/>
                </a:lnTo>
                <a:lnTo>
                  <a:pt x="854104" y="307436"/>
                </a:lnTo>
                <a:lnTo>
                  <a:pt x="854104" y="307436"/>
                </a:lnTo>
                <a:lnTo>
                  <a:pt x="854104" y="317353"/>
                </a:lnTo>
                <a:lnTo>
                  <a:pt x="793097" y="317353"/>
                </a:lnTo>
                <a:lnTo>
                  <a:pt x="793097" y="307436"/>
                </a:lnTo>
                <a:lnTo>
                  <a:pt x="793097" y="307436"/>
                </a:lnTo>
                <a:lnTo>
                  <a:pt x="793097" y="287602"/>
                </a:lnTo>
                <a:lnTo>
                  <a:pt x="793097" y="287602"/>
                </a:lnTo>
                <a:lnTo>
                  <a:pt x="780895" y="287602"/>
                </a:lnTo>
                <a:lnTo>
                  <a:pt x="780895" y="287602"/>
                </a:lnTo>
                <a:lnTo>
                  <a:pt x="768694" y="287602"/>
                </a:lnTo>
                <a:lnTo>
                  <a:pt x="768694" y="287602"/>
                </a:lnTo>
                <a:lnTo>
                  <a:pt x="768694" y="297519"/>
                </a:lnTo>
                <a:lnTo>
                  <a:pt x="768694" y="297519"/>
                </a:lnTo>
                <a:lnTo>
                  <a:pt x="780895" y="317353"/>
                </a:lnTo>
                <a:lnTo>
                  <a:pt x="780895" y="317353"/>
                </a:lnTo>
                <a:lnTo>
                  <a:pt x="805298" y="337188"/>
                </a:lnTo>
                <a:lnTo>
                  <a:pt x="805298" y="337188"/>
                </a:lnTo>
                <a:lnTo>
                  <a:pt x="841902" y="357023"/>
                </a:lnTo>
                <a:lnTo>
                  <a:pt x="841902" y="357023"/>
                </a:lnTo>
                <a:lnTo>
                  <a:pt x="854104" y="376857"/>
                </a:lnTo>
                <a:lnTo>
                  <a:pt x="854104" y="376857"/>
                </a:lnTo>
                <a:lnTo>
                  <a:pt x="866305" y="396692"/>
                </a:lnTo>
                <a:lnTo>
                  <a:pt x="866305" y="396692"/>
                </a:lnTo>
                <a:lnTo>
                  <a:pt x="854104" y="426444"/>
                </a:lnTo>
                <a:lnTo>
                  <a:pt x="841902" y="446278"/>
                </a:lnTo>
                <a:lnTo>
                  <a:pt x="841902" y="446278"/>
                </a:lnTo>
                <a:lnTo>
                  <a:pt x="829701" y="456196"/>
                </a:lnTo>
                <a:lnTo>
                  <a:pt x="793097" y="466113"/>
                </a:lnTo>
                <a:lnTo>
                  <a:pt x="793097" y="476030"/>
                </a:lnTo>
                <a:lnTo>
                  <a:pt x="902910" y="476030"/>
                </a:lnTo>
                <a:lnTo>
                  <a:pt x="902910" y="476030"/>
                </a:lnTo>
                <a:lnTo>
                  <a:pt x="939514" y="416526"/>
                </a:lnTo>
                <a:lnTo>
                  <a:pt x="951716" y="347105"/>
                </a:lnTo>
                <a:lnTo>
                  <a:pt x="951716" y="347105"/>
                </a:lnTo>
                <a:lnTo>
                  <a:pt x="939514" y="297519"/>
                </a:lnTo>
                <a:lnTo>
                  <a:pt x="915111" y="247932"/>
                </a:lnTo>
                <a:lnTo>
                  <a:pt x="915111" y="247932"/>
                </a:lnTo>
                <a:close/>
                <a:moveTo>
                  <a:pt x="768694" y="476030"/>
                </a:moveTo>
                <a:lnTo>
                  <a:pt x="768694" y="466113"/>
                </a:lnTo>
                <a:lnTo>
                  <a:pt x="768694" y="466113"/>
                </a:lnTo>
                <a:lnTo>
                  <a:pt x="744291" y="456196"/>
                </a:lnTo>
                <a:lnTo>
                  <a:pt x="719888" y="446278"/>
                </a:lnTo>
                <a:lnTo>
                  <a:pt x="719888" y="446278"/>
                </a:lnTo>
                <a:lnTo>
                  <a:pt x="707686" y="426444"/>
                </a:lnTo>
                <a:lnTo>
                  <a:pt x="707686" y="396692"/>
                </a:lnTo>
                <a:lnTo>
                  <a:pt x="707686" y="386774"/>
                </a:lnTo>
                <a:lnTo>
                  <a:pt x="768694" y="386774"/>
                </a:lnTo>
                <a:lnTo>
                  <a:pt x="768694" y="396692"/>
                </a:lnTo>
                <a:lnTo>
                  <a:pt x="768694" y="396692"/>
                </a:lnTo>
                <a:lnTo>
                  <a:pt x="768694" y="426444"/>
                </a:lnTo>
                <a:lnTo>
                  <a:pt x="768694" y="426444"/>
                </a:lnTo>
                <a:lnTo>
                  <a:pt x="780895" y="436361"/>
                </a:lnTo>
                <a:lnTo>
                  <a:pt x="780895" y="436361"/>
                </a:lnTo>
                <a:lnTo>
                  <a:pt x="793097" y="426444"/>
                </a:lnTo>
                <a:lnTo>
                  <a:pt x="793097" y="426444"/>
                </a:lnTo>
                <a:lnTo>
                  <a:pt x="793097" y="416526"/>
                </a:lnTo>
                <a:lnTo>
                  <a:pt x="793097" y="416526"/>
                </a:lnTo>
                <a:lnTo>
                  <a:pt x="793097" y="396692"/>
                </a:lnTo>
                <a:lnTo>
                  <a:pt x="793097" y="396692"/>
                </a:lnTo>
                <a:lnTo>
                  <a:pt x="768694" y="376857"/>
                </a:lnTo>
                <a:lnTo>
                  <a:pt x="768694" y="376857"/>
                </a:lnTo>
                <a:lnTo>
                  <a:pt x="732089" y="357023"/>
                </a:lnTo>
                <a:lnTo>
                  <a:pt x="732089" y="357023"/>
                </a:lnTo>
                <a:lnTo>
                  <a:pt x="707686" y="337188"/>
                </a:lnTo>
                <a:lnTo>
                  <a:pt x="707686" y="337188"/>
                </a:lnTo>
                <a:lnTo>
                  <a:pt x="707686" y="307436"/>
                </a:lnTo>
                <a:lnTo>
                  <a:pt x="707686" y="307436"/>
                </a:lnTo>
                <a:lnTo>
                  <a:pt x="707686" y="287602"/>
                </a:lnTo>
                <a:lnTo>
                  <a:pt x="719888" y="267767"/>
                </a:lnTo>
                <a:lnTo>
                  <a:pt x="719888" y="267767"/>
                </a:lnTo>
                <a:lnTo>
                  <a:pt x="744291" y="257850"/>
                </a:lnTo>
                <a:lnTo>
                  <a:pt x="768694" y="257850"/>
                </a:lnTo>
                <a:lnTo>
                  <a:pt x="768694" y="247932"/>
                </a:lnTo>
                <a:lnTo>
                  <a:pt x="646679" y="247932"/>
                </a:lnTo>
                <a:lnTo>
                  <a:pt x="646679" y="247932"/>
                </a:lnTo>
                <a:lnTo>
                  <a:pt x="622276" y="297519"/>
                </a:lnTo>
                <a:lnTo>
                  <a:pt x="610074" y="347105"/>
                </a:lnTo>
                <a:lnTo>
                  <a:pt x="610074" y="347105"/>
                </a:lnTo>
                <a:lnTo>
                  <a:pt x="622276" y="416526"/>
                </a:lnTo>
                <a:lnTo>
                  <a:pt x="658880" y="476030"/>
                </a:lnTo>
                <a:lnTo>
                  <a:pt x="768694" y="476030"/>
                </a:lnTo>
                <a:close/>
              </a:path>
            </a:pathLst>
          </a:custGeom>
          <a:solidFill>
            <a:srgbClr val="990000">
              <a:alpha val="90000"/>
            </a:srgbClr>
          </a:solidFill>
          <a:ln>
            <a:solidFill>
              <a:srgbClr val="990000"/>
            </a:solidFill>
          </a:ln>
        </p:spPr>
        <p:txBody>
          <a:bodyPr vert="horz" wrap="square" lIns="103829" tIns="51913" rIns="103829" bIns="51913" numCol="1" anchor="t" anchorCtr="0"/>
          <a:lstStyle/>
          <a:p>
            <a:pPr defTabSz="1038225"/>
            <a:endParaRPr lang="zh-CN" kern="0">
              <a:solidFill>
                <a:srgbClr val="000000"/>
              </a:solidFill>
            </a:endParaRPr>
          </a:p>
        </p:txBody>
      </p:sp>
      <p:sp>
        <p:nvSpPr>
          <p:cNvPr id="9" name="下弧形箭头 8"/>
          <p:cNvSpPr/>
          <p:nvPr/>
        </p:nvSpPr>
        <p:spPr>
          <a:xfrm>
            <a:off x="3616730" y="3894956"/>
            <a:ext cx="4871053" cy="801135"/>
          </a:xfrm>
          <a:prstGeom prst="curvedUpArrow">
            <a:avLst/>
          </a:prstGeom>
          <a:solidFill>
            <a:srgbClr val="990000">
              <a:alpha val="90000"/>
            </a:srgbClr>
          </a:solidFill>
          <a:ln w="28575">
            <a:solidFill>
              <a:srgbClr val="990000"/>
            </a:solidFill>
            <a:prstDash val="solid"/>
          </a:ln>
        </p:spPr>
        <p:txBody>
          <a:bodyPr lIns="103829" tIns="51913" rIns="103829" bIns="51913" anchor="ctr"/>
          <a:lstStyle/>
          <a:p>
            <a:pPr algn="ctr"/>
            <a:endParaRPr lang="zh-CN">
              <a:solidFill>
                <a:schemeClr val="tx1"/>
              </a:solidFill>
            </a:endParaRPr>
          </a:p>
        </p:txBody>
      </p:sp>
      <p:sp>
        <p:nvSpPr>
          <p:cNvPr id="79" name="文本框 6"/>
          <p:cNvSpPr txBox="1"/>
          <p:nvPr/>
        </p:nvSpPr>
        <p:spPr>
          <a:xfrm>
            <a:off x="9608874" y="4295523"/>
            <a:ext cx="1615722" cy="458757"/>
          </a:xfrm>
          <a:prstGeom prst="rect">
            <a:avLst/>
          </a:prstGeom>
          <a:solidFill>
            <a:srgbClr val="990000">
              <a:alpha val="90000"/>
            </a:srgbClr>
          </a:solidFill>
          <a:ln>
            <a:solidFill>
              <a:srgbClr val="990000"/>
            </a:solidFill>
          </a:ln>
        </p:spPr>
        <p:txBody>
          <a:bodyPr wrap="square" lIns="103799" tIns="51900" rIns="103799" bIns="51900">
            <a:spAutoFit/>
          </a:bodyPr>
          <a:lstStyle/>
          <a:p>
            <a:pPr algn="ctr"/>
            <a:r>
              <a:rPr lang="zh-CN" sz="2300" b="1">
                <a:solidFill>
                  <a:schemeClr val="bg1"/>
                </a:solidFill>
                <a:latin typeface="微软雅黑"/>
                <a:ea typeface="微软雅黑"/>
              </a:rPr>
              <a:t>境外企业</a:t>
            </a:r>
            <a:endParaRPr lang="zh-CN" sz="2300" b="1">
              <a:solidFill>
                <a:schemeClr val="bg1"/>
              </a:solidFill>
              <a:latin typeface="微软雅黑"/>
              <a:ea typeface="微软雅黑"/>
            </a:endParaRPr>
          </a:p>
        </p:txBody>
      </p:sp>
      <p:sp>
        <p:nvSpPr>
          <p:cNvPr id="81" name="Freeform 139"/>
          <p:cNvSpPr/>
          <p:nvPr/>
        </p:nvSpPr>
        <p:spPr>
          <a:xfrm>
            <a:off x="5390376" y="3715023"/>
            <a:ext cx="1146941" cy="833054"/>
          </a:xfrm>
          <a:custGeom>
            <a:rect l="0" t="0" r="r" b="b"/>
            <a:pathLst>
              <a:path w="1146941" h="833054">
                <a:moveTo>
                  <a:pt x="85411" y="386775"/>
                </a:moveTo>
                <a:lnTo>
                  <a:pt x="768695" y="158677"/>
                </a:lnTo>
                <a:lnTo>
                  <a:pt x="707687" y="79338"/>
                </a:lnTo>
                <a:lnTo>
                  <a:pt x="768695" y="0"/>
                </a:lnTo>
                <a:lnTo>
                  <a:pt x="963919" y="49587"/>
                </a:lnTo>
                <a:lnTo>
                  <a:pt x="1037128" y="386775"/>
                </a:lnTo>
                <a:lnTo>
                  <a:pt x="1012725" y="396692"/>
                </a:lnTo>
                <a:lnTo>
                  <a:pt x="1012725" y="614873"/>
                </a:lnTo>
                <a:lnTo>
                  <a:pt x="1037128" y="614873"/>
                </a:lnTo>
                <a:lnTo>
                  <a:pt x="1037128" y="644625"/>
                </a:lnTo>
                <a:lnTo>
                  <a:pt x="1098135" y="644625"/>
                </a:lnTo>
                <a:lnTo>
                  <a:pt x="1098135" y="733881"/>
                </a:lnTo>
                <a:lnTo>
                  <a:pt x="1146941" y="733881"/>
                </a:lnTo>
                <a:lnTo>
                  <a:pt x="1146941" y="833054"/>
                </a:lnTo>
                <a:lnTo>
                  <a:pt x="0" y="833054"/>
                </a:lnTo>
                <a:lnTo>
                  <a:pt x="0" y="733881"/>
                </a:lnTo>
                <a:lnTo>
                  <a:pt x="12202" y="733881"/>
                </a:lnTo>
                <a:lnTo>
                  <a:pt x="12202" y="644625"/>
                </a:lnTo>
                <a:lnTo>
                  <a:pt x="97612" y="644625"/>
                </a:lnTo>
                <a:lnTo>
                  <a:pt x="97612" y="515700"/>
                </a:lnTo>
                <a:lnTo>
                  <a:pt x="97612" y="515700"/>
                </a:lnTo>
                <a:lnTo>
                  <a:pt x="73209" y="505783"/>
                </a:lnTo>
                <a:lnTo>
                  <a:pt x="61008" y="485948"/>
                </a:lnTo>
                <a:lnTo>
                  <a:pt x="48806" y="446279"/>
                </a:lnTo>
                <a:lnTo>
                  <a:pt x="61008" y="406610"/>
                </a:lnTo>
                <a:lnTo>
                  <a:pt x="73209" y="396692"/>
                </a:lnTo>
                <a:lnTo>
                  <a:pt x="85411" y="386775"/>
                </a:lnTo>
                <a:lnTo>
                  <a:pt x="85411" y="386775"/>
                </a:lnTo>
                <a:close/>
                <a:moveTo>
                  <a:pt x="146418" y="644625"/>
                </a:moveTo>
                <a:lnTo>
                  <a:pt x="219627" y="644625"/>
                </a:lnTo>
                <a:lnTo>
                  <a:pt x="219627" y="733881"/>
                </a:lnTo>
                <a:lnTo>
                  <a:pt x="402650" y="733881"/>
                </a:lnTo>
                <a:lnTo>
                  <a:pt x="402650" y="733881"/>
                </a:lnTo>
                <a:lnTo>
                  <a:pt x="451456" y="416527"/>
                </a:lnTo>
                <a:lnTo>
                  <a:pt x="146418" y="515700"/>
                </a:lnTo>
                <a:lnTo>
                  <a:pt x="146418" y="515700"/>
                </a:lnTo>
                <a:lnTo>
                  <a:pt x="146418" y="515700"/>
                </a:lnTo>
                <a:lnTo>
                  <a:pt x="146418" y="644625"/>
                </a:lnTo>
                <a:lnTo>
                  <a:pt x="146418" y="644625"/>
                </a:lnTo>
                <a:close/>
                <a:moveTo>
                  <a:pt x="976120" y="416527"/>
                </a:moveTo>
                <a:lnTo>
                  <a:pt x="939516" y="426444"/>
                </a:lnTo>
                <a:lnTo>
                  <a:pt x="841904" y="287602"/>
                </a:lnTo>
                <a:lnTo>
                  <a:pt x="610075" y="357023"/>
                </a:lnTo>
                <a:lnTo>
                  <a:pt x="671083" y="357023"/>
                </a:lnTo>
                <a:lnTo>
                  <a:pt x="695486" y="357023"/>
                </a:lnTo>
                <a:lnTo>
                  <a:pt x="695486" y="386775"/>
                </a:lnTo>
                <a:lnTo>
                  <a:pt x="756493" y="733881"/>
                </a:lnTo>
                <a:lnTo>
                  <a:pt x="756493" y="733881"/>
                </a:lnTo>
                <a:lnTo>
                  <a:pt x="890710" y="733881"/>
                </a:lnTo>
                <a:lnTo>
                  <a:pt x="890710" y="644625"/>
                </a:lnTo>
                <a:lnTo>
                  <a:pt x="939516" y="644625"/>
                </a:lnTo>
                <a:lnTo>
                  <a:pt x="939516" y="614873"/>
                </a:lnTo>
                <a:lnTo>
                  <a:pt x="976120" y="614873"/>
                </a:lnTo>
                <a:lnTo>
                  <a:pt x="976120" y="416527"/>
                </a:lnTo>
                <a:lnTo>
                  <a:pt x="976120" y="416527"/>
                </a:lnTo>
                <a:close/>
                <a:moveTo>
                  <a:pt x="646680" y="426444"/>
                </a:moveTo>
                <a:lnTo>
                  <a:pt x="573471" y="485948"/>
                </a:lnTo>
                <a:lnTo>
                  <a:pt x="646680" y="485948"/>
                </a:lnTo>
                <a:lnTo>
                  <a:pt x="646680" y="426444"/>
                </a:lnTo>
                <a:lnTo>
                  <a:pt x="646680" y="426444"/>
                </a:lnTo>
                <a:close/>
                <a:moveTo>
                  <a:pt x="658881" y="545452"/>
                </a:moveTo>
                <a:lnTo>
                  <a:pt x="549068" y="614873"/>
                </a:lnTo>
                <a:lnTo>
                  <a:pt x="671083" y="614873"/>
                </a:lnTo>
                <a:lnTo>
                  <a:pt x="658881" y="545452"/>
                </a:lnTo>
                <a:lnTo>
                  <a:pt x="658881" y="545452"/>
                </a:lnTo>
                <a:close/>
                <a:moveTo>
                  <a:pt x="683284" y="664460"/>
                </a:moveTo>
                <a:lnTo>
                  <a:pt x="475859" y="664460"/>
                </a:lnTo>
                <a:lnTo>
                  <a:pt x="463657" y="714046"/>
                </a:lnTo>
                <a:lnTo>
                  <a:pt x="695486" y="714046"/>
                </a:lnTo>
                <a:lnTo>
                  <a:pt x="683284" y="664460"/>
                </a:lnTo>
                <a:lnTo>
                  <a:pt x="683284" y="664460"/>
                </a:lnTo>
                <a:close/>
                <a:moveTo>
                  <a:pt x="488060" y="595039"/>
                </a:moveTo>
                <a:lnTo>
                  <a:pt x="585672" y="535535"/>
                </a:lnTo>
                <a:lnTo>
                  <a:pt x="488060" y="535535"/>
                </a:lnTo>
                <a:lnTo>
                  <a:pt x="488060" y="595039"/>
                </a:lnTo>
                <a:lnTo>
                  <a:pt x="488060" y="595039"/>
                </a:lnTo>
                <a:close/>
                <a:moveTo>
                  <a:pt x="500262" y="466114"/>
                </a:moveTo>
                <a:lnTo>
                  <a:pt x="585672" y="406610"/>
                </a:lnTo>
                <a:lnTo>
                  <a:pt x="512463" y="406610"/>
                </a:lnTo>
                <a:lnTo>
                  <a:pt x="500262" y="466114"/>
                </a:lnTo>
                <a:lnTo>
                  <a:pt x="500262" y="466114"/>
                </a:lnTo>
                <a:close/>
                <a:moveTo>
                  <a:pt x="561269" y="287602"/>
                </a:moveTo>
                <a:lnTo>
                  <a:pt x="561269" y="287602"/>
                </a:lnTo>
                <a:lnTo>
                  <a:pt x="536866" y="297519"/>
                </a:lnTo>
                <a:lnTo>
                  <a:pt x="524665" y="317354"/>
                </a:lnTo>
                <a:lnTo>
                  <a:pt x="524665" y="317354"/>
                </a:lnTo>
                <a:lnTo>
                  <a:pt x="536866" y="337189"/>
                </a:lnTo>
                <a:lnTo>
                  <a:pt x="561269" y="347106"/>
                </a:lnTo>
                <a:lnTo>
                  <a:pt x="561269" y="347106"/>
                </a:lnTo>
                <a:lnTo>
                  <a:pt x="573471" y="337189"/>
                </a:lnTo>
                <a:lnTo>
                  <a:pt x="585672" y="317354"/>
                </a:lnTo>
                <a:lnTo>
                  <a:pt x="585672" y="317354"/>
                </a:lnTo>
                <a:lnTo>
                  <a:pt x="573471" y="297519"/>
                </a:lnTo>
                <a:lnTo>
                  <a:pt x="561269" y="287602"/>
                </a:lnTo>
                <a:lnTo>
                  <a:pt x="561269" y="287602"/>
                </a:lnTo>
                <a:close/>
              </a:path>
            </a:pathLst>
          </a:custGeom>
          <a:solidFill>
            <a:srgbClr val="990000">
              <a:alpha val="90000"/>
            </a:srgbClr>
          </a:solidFill>
          <a:ln>
            <a:solidFill>
              <a:srgbClr val="990000"/>
            </a:solidFill>
          </a:ln>
        </p:spPr>
        <p:txBody>
          <a:bodyPr vert="horz" wrap="square" lIns="103829" tIns="51913" rIns="103829" bIns="51913" numCol="1" anchor="t" anchorCtr="0"/>
          <a:lstStyle/>
          <a:p>
            <a:pPr defTabSz="1038225"/>
            <a:endParaRPr lang="zh-CN" kern="0">
              <a:solidFill>
                <a:srgbClr val="000000"/>
              </a:solidFill>
            </a:endParaRPr>
          </a:p>
        </p:txBody>
      </p:sp>
      <p:grpSp>
        <p:nvGrpSpPr>
          <p:cNvPr id="84" name="组合 83"/>
          <p:cNvGrpSpPr/>
          <p:nvPr/>
        </p:nvGrpSpPr>
        <p:grpSpPr>
          <a:xfrm>
            <a:off x="6729802" y="3184508"/>
            <a:ext cx="605996" cy="787373"/>
            <a:chOff x="6567861" y="1844824"/>
            <a:chExt cx="2448272" cy="3888432"/>
          </a:xfrm>
          <a:solidFill>
            <a:srgbClr val="990000">
              <a:alpha val="90000"/>
            </a:srgbClr>
          </a:solidFill>
        </p:grpSpPr>
        <p:sp>
          <p:nvSpPr>
            <p:cNvPr id="85" name="圆角矩形 84"/>
            <p:cNvSpPr/>
            <p:nvPr/>
          </p:nvSpPr>
          <p:spPr>
            <a:xfrm>
              <a:off x="6567861" y="1844824"/>
              <a:ext cx="2448272" cy="3888432"/>
            </a:xfrm>
            <a:prstGeom prst="roundRect">
              <a:avLst>
                <a:gd name="adj" fmla="val 6293"/>
              </a:avLst>
            </a:prstGeom>
            <a:grpFill/>
            <a:ln w="9525" cap="flat" cmpd="sng">
              <a:solidFill>
                <a:srgbClr val="990000"/>
              </a:solidFill>
              <a:prstDash val="solid"/>
            </a:ln>
            <a:effectLst>
              <a:outerShdw blurRad="76200" dir="18900000" sy="23000" kx="-1200000" algn="bl" rotWithShape="0">
                <a:srgbClr val="000000">
                  <a:alpha val="20000"/>
                </a:srgbClr>
              </a:outerShdw>
            </a:effectLst>
          </p:spPr>
          <p:txBody>
            <a:bodyPr vert="horz" wrap="square" lIns="91440" tIns="45720" rIns="91440" bIns="45720" numCol="1" spcCol="0" anchor="ctr" anchorCtr="0"/>
            <a:lstStyle/>
            <a:p>
              <a:pPr marL="201930" defTabSz="1038225">
                <a:lnSpc>
                  <a:spcPct val="120000"/>
                </a:lnSpc>
                <a:spcBef>
                  <a:spcPts val="225"/>
                </a:spcBef>
                <a:spcAft>
                  <a:spcPts val="225"/>
                </a:spcAft>
              </a:pPr>
              <a:endParaRPr lang="zh-CN" sz="2300" kern="0">
                <a:solidFill>
                  <a:srgbClr val="FFFFFF"/>
                </a:solidFill>
                <a:latin typeface="Arial Black"/>
                <a:ea typeface="微软雅黑"/>
              </a:endParaRPr>
            </a:p>
          </p:txBody>
        </p:sp>
        <p:sp>
          <p:nvSpPr>
            <p:cNvPr id="86" name="矩形 85"/>
            <p:cNvSpPr/>
            <p:nvPr/>
          </p:nvSpPr>
          <p:spPr>
            <a:xfrm>
              <a:off x="6763296" y="2348880"/>
              <a:ext cx="2057402" cy="2769220"/>
            </a:xfrm>
            <a:prstGeom prst="rect">
              <a:avLst/>
            </a:prstGeom>
            <a:grpFill/>
            <a:ln w="9525" cap="flat" cmpd="sng">
              <a:solidFill>
                <a:srgbClr val="990000"/>
              </a:solidFill>
              <a:prstDash val="solid"/>
            </a:ln>
          </p:spPr>
          <p:txBody>
            <a:bodyPr vert="horz" wrap="square" lIns="91440" tIns="45720" rIns="91440" bIns="45720" numCol="1" spcCol="0" anchor="ctr" anchorCtr="0"/>
            <a:lstStyle/>
            <a:p>
              <a:pPr algn="ctr" defTabSz="1038225"/>
              <a:endParaRPr lang="zh-CN" sz="1800" kern="0">
                <a:solidFill>
                  <a:srgbClr val="FFFFFF"/>
                </a:solidFill>
                <a:latin typeface="Arial"/>
                <a:ea typeface="微软雅黑"/>
              </a:endParaRPr>
            </a:p>
          </p:txBody>
        </p:sp>
        <p:sp>
          <p:nvSpPr>
            <p:cNvPr id="87" name="圆角矩形 86"/>
            <p:cNvSpPr/>
            <p:nvPr/>
          </p:nvSpPr>
          <p:spPr>
            <a:xfrm>
              <a:off x="6763299" y="5249491"/>
              <a:ext cx="464243" cy="222096"/>
            </a:xfrm>
            <a:prstGeom prst="roundRect">
              <a:avLst>
                <a:gd name="adj" fmla="val 41581"/>
              </a:avLst>
            </a:prstGeom>
            <a:grpFill/>
            <a:ln w="9525" cap="flat" cmpd="sng">
              <a:solidFill>
                <a:srgbClr val="990000"/>
              </a:solidFill>
              <a:prstDash val="solid"/>
            </a:ln>
          </p:spPr>
          <p:txBody>
            <a:bodyPr vert="horz" wrap="square" lIns="91440" tIns="45720" rIns="91440" bIns="45720" numCol="1" spcCol="0" anchor="ctr" anchorCtr="0"/>
            <a:lstStyle/>
            <a:p>
              <a:pPr algn="ctr" defTabSz="1038225"/>
              <a:endParaRPr lang="zh-CN" sz="1800" kern="0">
                <a:solidFill>
                  <a:srgbClr val="FFFFFF"/>
                </a:solidFill>
                <a:latin typeface="Arial"/>
                <a:ea typeface="微软雅黑"/>
              </a:endParaRPr>
            </a:p>
          </p:txBody>
        </p:sp>
        <p:sp>
          <p:nvSpPr>
            <p:cNvPr id="88" name="圆角矩形 87"/>
            <p:cNvSpPr/>
            <p:nvPr/>
          </p:nvSpPr>
          <p:spPr>
            <a:xfrm>
              <a:off x="7559878" y="5249491"/>
              <a:ext cx="464243" cy="222096"/>
            </a:xfrm>
            <a:prstGeom prst="roundRect">
              <a:avLst>
                <a:gd name="adj" fmla="val 41581"/>
              </a:avLst>
            </a:prstGeom>
            <a:grpFill/>
            <a:ln w="9525" cap="flat" cmpd="sng">
              <a:solidFill>
                <a:srgbClr val="990000"/>
              </a:solidFill>
              <a:prstDash val="solid"/>
            </a:ln>
          </p:spPr>
          <p:txBody>
            <a:bodyPr vert="horz" wrap="square" lIns="91440" tIns="45720" rIns="91440" bIns="45720" numCol="1" spcCol="0" anchor="ctr" anchorCtr="0"/>
            <a:lstStyle/>
            <a:p>
              <a:pPr algn="ctr" defTabSz="1038225"/>
              <a:endParaRPr lang="zh-CN" sz="1800" kern="0">
                <a:solidFill>
                  <a:srgbClr val="FFFFFF"/>
                </a:solidFill>
                <a:latin typeface="Arial"/>
                <a:ea typeface="微软雅黑"/>
              </a:endParaRPr>
            </a:p>
          </p:txBody>
        </p:sp>
        <p:sp>
          <p:nvSpPr>
            <p:cNvPr id="89" name="圆角矩形 88"/>
            <p:cNvSpPr/>
            <p:nvPr/>
          </p:nvSpPr>
          <p:spPr>
            <a:xfrm>
              <a:off x="8356458" y="5249491"/>
              <a:ext cx="464243" cy="222096"/>
            </a:xfrm>
            <a:prstGeom prst="roundRect">
              <a:avLst>
                <a:gd name="adj" fmla="val 41581"/>
              </a:avLst>
            </a:prstGeom>
            <a:grpFill/>
            <a:ln w="9525" cap="flat" cmpd="sng">
              <a:solidFill>
                <a:srgbClr val="990000"/>
              </a:solidFill>
              <a:prstDash val="solid"/>
            </a:ln>
          </p:spPr>
          <p:txBody>
            <a:bodyPr vert="horz" wrap="square" lIns="91440" tIns="45720" rIns="91440" bIns="45720" numCol="1" spcCol="0" anchor="ctr" anchorCtr="0"/>
            <a:lstStyle/>
            <a:p>
              <a:pPr algn="ctr" defTabSz="1038225"/>
              <a:endParaRPr lang="zh-CN" sz="1800" kern="0">
                <a:solidFill>
                  <a:srgbClr val="FFFFFF"/>
                </a:solidFill>
                <a:latin typeface="Arial"/>
                <a:ea typeface="微软雅黑"/>
              </a:endParaRPr>
            </a:p>
          </p:txBody>
        </p:sp>
        <p:sp>
          <p:nvSpPr>
            <p:cNvPr id="90" name="矩形 89"/>
            <p:cNvSpPr/>
            <p:nvPr/>
          </p:nvSpPr>
          <p:spPr>
            <a:xfrm>
              <a:off x="6825368" y="2471577"/>
              <a:ext cx="1933263" cy="1550349"/>
            </a:xfrm>
            <a:prstGeom prst="rect">
              <a:avLst/>
            </a:prstGeom>
            <a:grpFill/>
            <a:ln>
              <a:solidFill>
                <a:srgbClr val="990000"/>
              </a:solidFill>
            </a:ln>
          </p:spPr>
          <p:txBody>
            <a:bodyPr wrap="square">
              <a:spAutoFit/>
            </a:bodyPr>
            <a:lstStyle/>
            <a:p>
              <a:pPr marL="106680" indent="-106680" defTabSz="1038225">
                <a:lnSpc>
                  <a:spcPct val="120000"/>
                </a:lnSpc>
                <a:spcBef>
                  <a:spcPts val="225"/>
                </a:spcBef>
                <a:spcAft>
                  <a:spcPts val="225"/>
                </a:spcAft>
                <a:buFont typeface="Arial" charset="0"/>
                <a:buChar char="•"/>
              </a:pPr>
              <a:endParaRPr lang="en-US" sz="1200" kern="0">
                <a:solidFill>
                  <a:srgbClr val="000000"/>
                </a:solidFill>
              </a:endParaRPr>
            </a:p>
          </p:txBody>
        </p:sp>
      </p:grpSp>
      <p:grpSp>
        <p:nvGrpSpPr>
          <p:cNvPr id="64" name="组合 63"/>
          <p:cNvGrpSpPr/>
          <p:nvPr/>
        </p:nvGrpSpPr>
        <p:grpSpPr>
          <a:xfrm>
            <a:off x="-196365" y="260708"/>
            <a:ext cx="6097700" cy="720249"/>
            <a:chOff x="-159568" y="260648"/>
            <a:chExt cx="4955026" cy="720082"/>
          </a:xfrm>
        </p:grpSpPr>
        <p:cxnSp>
          <p:nvCxnSpPr>
            <p:cNvPr id="73" name="直接连接符 72"/>
            <p:cNvCxnSpPr/>
            <p:nvPr/>
          </p:nvCxnSpPr>
          <p:spPr>
            <a:xfrm>
              <a:off x="569132" y="260648"/>
              <a:ext cx="0" cy="720080"/>
            </a:xfrm>
            <a:prstGeom prst="line">
              <a:avLst/>
            </a:prstGeom>
            <a:ln w="19050">
              <a:solidFill>
                <a:srgbClr val="990000"/>
              </a:solidFill>
              <a:prstDash val="solid"/>
            </a:ln>
          </p:spPr>
        </p:cxnSp>
        <p:sp>
          <p:nvSpPr>
            <p:cNvPr id="74" name="TextBox 73"/>
            <p:cNvSpPr txBox="1"/>
            <p:nvPr/>
          </p:nvSpPr>
          <p:spPr>
            <a:xfrm>
              <a:off x="128464" y="332656"/>
              <a:ext cx="330790" cy="646181"/>
            </a:xfrm>
            <a:prstGeom prst="rect">
              <a:avLst/>
            </a:prstGeom>
            <a:noFill/>
          </p:spPr>
          <p:txBody>
            <a:bodyPr wrap="square">
              <a:spAutoFit/>
            </a:bodyPr>
            <a:lstStyle/>
            <a:p>
              <a:r>
                <a:rPr lang="en-US" sz="3600" b="1">
                  <a:latin typeface="微软雅黑"/>
                  <a:ea typeface="微软雅黑"/>
                </a:rPr>
                <a:t>2</a:t>
              </a:r>
              <a:endParaRPr lang="zh-CN" sz="3600" b="1">
                <a:latin typeface="微软雅黑"/>
                <a:ea typeface="微软雅黑"/>
              </a:endParaRPr>
            </a:p>
          </p:txBody>
        </p:sp>
        <p:sp>
          <p:nvSpPr>
            <p:cNvPr id="75" name="文本框 79"/>
            <p:cNvSpPr txBox="1"/>
            <p:nvPr/>
          </p:nvSpPr>
          <p:spPr>
            <a:xfrm>
              <a:off x="632520" y="332656"/>
              <a:ext cx="3151273" cy="646181"/>
            </a:xfrm>
            <a:prstGeom prst="rect">
              <a:avLst/>
            </a:prstGeom>
            <a:noFill/>
            <a:ln>
              <a:noFill/>
            </a:ln>
          </p:spPr>
          <p:txBody>
            <a:bodyPr wrap="none">
              <a:spAutoFit/>
            </a:bodyPr>
            <a:lstStyle/>
            <a:p>
              <a:pPr defTabSz="1038225"/>
              <a:r>
                <a:rPr lang="zh-CN" sz="3600" b="1">
                  <a:latin typeface="微软雅黑"/>
                  <a:ea typeface="微软雅黑"/>
                </a:rPr>
                <a:t>统计工作填报主体</a:t>
              </a:r>
              <a:endParaRPr lang="zh-CN" sz="3600" b="1">
                <a:latin typeface="微软雅黑"/>
                <a:ea typeface="微软雅黑"/>
              </a:endParaRPr>
            </a:p>
          </p:txBody>
        </p:sp>
        <p:cxnSp>
          <p:nvCxnSpPr>
            <p:cNvPr id="77" name="直接连接符 76"/>
            <p:cNvCxnSpPr/>
            <p:nvPr/>
          </p:nvCxnSpPr>
          <p:spPr>
            <a:xfrm>
              <a:off x="-159568" y="278404"/>
              <a:ext cx="4661531" cy="0"/>
            </a:xfrm>
            <a:prstGeom prst="line">
              <a:avLst/>
            </a:prstGeom>
            <a:ln w="57150" cap="sq" cmpd="dbl">
              <a:solidFill>
                <a:srgbClr val="990000"/>
              </a:solidFill>
              <a:prstDash val="solid"/>
              <a:miter/>
              <a:tailEnd type="none" w="sm" len="sm"/>
            </a:ln>
          </p:spPr>
        </p:cxnSp>
        <p:cxnSp>
          <p:nvCxnSpPr>
            <p:cNvPr id="80" name="直接连接符 79"/>
            <p:cNvCxnSpPr/>
            <p:nvPr/>
          </p:nvCxnSpPr>
          <p:spPr>
            <a:xfrm flipV="1">
              <a:off x="-159568" y="980729"/>
              <a:ext cx="4955026" cy="1"/>
            </a:xfrm>
            <a:prstGeom prst="line">
              <a:avLst/>
            </a:prstGeom>
            <a:ln w="57150" cap="sq" cmpd="dbl">
              <a:solidFill>
                <a:srgbClr val="990000"/>
              </a:solidFill>
              <a:prstDash val="solid"/>
              <a:miter/>
              <a:tailEnd type="none" w="sm" len="sm"/>
            </a:ln>
          </p:spPr>
        </p:cxnSp>
      </p:grpSp>
      <p:grpSp>
        <p:nvGrpSpPr>
          <p:cNvPr id="43" name="组合 42"/>
          <p:cNvGrpSpPr/>
          <p:nvPr/>
        </p:nvGrpSpPr>
        <p:grpSpPr>
          <a:xfrm>
            <a:off x="689774" y="4939402"/>
            <a:ext cx="2086443" cy="971627"/>
            <a:chOff x="632520" y="4883676"/>
            <a:chExt cx="1695456" cy="971402"/>
          </a:xfrm>
        </p:grpSpPr>
        <p:sp>
          <p:nvSpPr>
            <p:cNvPr id="96" name="矩形 95"/>
            <p:cNvSpPr/>
            <p:nvPr/>
          </p:nvSpPr>
          <p:spPr>
            <a:xfrm>
              <a:off x="1091683" y="5301208"/>
              <a:ext cx="1236293" cy="553870"/>
            </a:xfrm>
            <a:prstGeom prst="rect">
              <a:avLst/>
            </a:prstGeom>
            <a:ln>
              <a:noFill/>
            </a:ln>
          </p:spPr>
          <p:txBody>
            <a:bodyPr wrap="square">
              <a:spAutoFit/>
            </a:bodyPr>
            <a:lstStyle/>
            <a:p>
              <a:pPr marL="198120" indent="-198120">
                <a:buFont typeface="Arial" charset="0"/>
                <a:buChar char="•"/>
              </a:pPr>
              <a:r>
                <a:rPr lang="zh-CN" sz="1500">
                  <a:latin typeface="微软雅黑"/>
                  <a:ea typeface="微软雅黑"/>
                </a:rPr>
                <a:t>境内企业</a:t>
              </a:r>
              <a:endParaRPr lang="en-US" sz="1500">
                <a:latin typeface="微软雅黑"/>
                <a:ea typeface="微软雅黑"/>
              </a:endParaRPr>
            </a:p>
            <a:p>
              <a:pPr marL="186055" indent="-186055">
                <a:buFont typeface="Arial" charset="0"/>
                <a:buChar char="•"/>
              </a:pPr>
              <a:r>
                <a:rPr lang="zh-CN" sz="1500">
                  <a:latin typeface="微软雅黑"/>
                  <a:ea typeface="微软雅黑"/>
                </a:rPr>
                <a:t>境内个人</a:t>
              </a:r>
              <a:endParaRPr lang="en-US" sz="1500">
                <a:latin typeface="微软雅黑"/>
                <a:ea typeface="微软雅黑"/>
              </a:endParaRPr>
            </a:p>
          </p:txBody>
        </p:sp>
        <p:cxnSp>
          <p:nvCxnSpPr>
            <p:cNvPr id="93" name="直接连接符 92"/>
            <p:cNvCxnSpPr/>
            <p:nvPr/>
          </p:nvCxnSpPr>
          <p:spPr>
            <a:xfrm flipV="1">
              <a:off x="1091683" y="4883676"/>
              <a:ext cx="0" cy="679142"/>
            </a:xfrm>
            <a:prstGeom prst="line">
              <a:avLst/>
            </a:prstGeom>
            <a:ln w="12700" cap="rnd">
              <a:solidFill>
                <a:srgbClr val="990000"/>
              </a:solidFill>
              <a:prstDash val="solid"/>
              <a:round/>
              <a:tailEnd type="none" w="sm" len="sm"/>
            </a:ln>
          </p:spPr>
        </p:cxnSp>
        <p:pic>
          <p:nvPicPr>
            <p:cNvPr id="94" name="图片 93"/>
            <p:cNvPicPr/>
            <p:nvPr/>
          </p:nvPicPr>
          <p:blipFill>
            <a:blip r:embed="rId3"/>
            <a:stretch/>
          </p:blipFill>
          <p:spPr>
            <a:xfrm>
              <a:off x="768070" y="5000434"/>
              <a:ext cx="243317" cy="216000"/>
            </a:xfrm>
            <a:prstGeom prst="rect">
              <a:avLst/>
            </a:prstGeom>
            <a:ln>
              <a:noFill/>
            </a:ln>
          </p:spPr>
        </p:pic>
        <p:sp>
          <p:nvSpPr>
            <p:cNvPr id="95" name="文本框 63"/>
            <p:cNvSpPr txBox="1"/>
            <p:nvPr/>
          </p:nvSpPr>
          <p:spPr>
            <a:xfrm>
              <a:off x="1122474" y="4898636"/>
              <a:ext cx="1205501" cy="446173"/>
            </a:xfrm>
            <a:prstGeom prst="rect">
              <a:avLst/>
            </a:prstGeom>
            <a:noFill/>
            <a:ln>
              <a:noFill/>
            </a:ln>
          </p:spPr>
          <p:txBody>
            <a:bodyPr wrap="square">
              <a:spAutoFit/>
            </a:bodyPr>
            <a:lstStyle/>
            <a:p>
              <a:pPr algn="ctr"/>
              <a:r>
                <a:rPr lang="zh-CN" sz="2300" b="1">
                  <a:latin typeface="微软雅黑"/>
                  <a:ea typeface="微软雅黑"/>
                </a:rPr>
                <a:t>投资主体</a:t>
              </a:r>
              <a:endParaRPr lang="zh-CN" sz="2300" b="1">
                <a:latin typeface="微软雅黑"/>
                <a:ea typeface="微软雅黑"/>
              </a:endParaRPr>
            </a:p>
          </p:txBody>
        </p:sp>
        <p:cxnSp>
          <p:nvCxnSpPr>
            <p:cNvPr id="97" name="直接连接符 96"/>
            <p:cNvCxnSpPr/>
            <p:nvPr/>
          </p:nvCxnSpPr>
          <p:spPr>
            <a:xfrm>
              <a:off x="632520" y="5284946"/>
              <a:ext cx="1689106" cy="10502"/>
            </a:xfrm>
            <a:prstGeom prst="line">
              <a:avLst/>
            </a:prstGeom>
            <a:ln w="12700" cap="rnd">
              <a:solidFill>
                <a:srgbClr val="990000"/>
              </a:solidFill>
              <a:prstDash val="solid"/>
              <a:round/>
              <a:tailEnd type="none" w="sm" len="sm"/>
            </a:ln>
          </p:spPr>
        </p:cxnSp>
      </p:grpSp>
      <p:grpSp>
        <p:nvGrpSpPr>
          <p:cNvPr id="44" name="组合 43"/>
          <p:cNvGrpSpPr/>
          <p:nvPr/>
        </p:nvGrpSpPr>
        <p:grpSpPr>
          <a:xfrm>
            <a:off x="3417737" y="4939405"/>
            <a:ext cx="2137600" cy="1202459"/>
            <a:chOff x="2855934" y="4883676"/>
            <a:chExt cx="1737026" cy="1202181"/>
          </a:xfrm>
        </p:grpSpPr>
        <p:sp>
          <p:nvSpPr>
            <p:cNvPr id="116" name="矩形 115"/>
            <p:cNvSpPr/>
            <p:nvPr/>
          </p:nvSpPr>
          <p:spPr>
            <a:xfrm>
              <a:off x="3341623" y="5301208"/>
              <a:ext cx="1236293" cy="784649"/>
            </a:xfrm>
            <a:prstGeom prst="rect">
              <a:avLst/>
            </a:prstGeom>
            <a:ln>
              <a:noFill/>
            </a:ln>
          </p:spPr>
          <p:txBody>
            <a:bodyPr wrap="square">
              <a:spAutoFit/>
            </a:bodyPr>
            <a:lstStyle/>
            <a:p>
              <a:pPr marL="198120" indent="-198120">
                <a:buFont typeface="Arial" charset="0"/>
                <a:buChar char="•"/>
              </a:pPr>
              <a:r>
                <a:rPr lang="zh-CN" sz="1500">
                  <a:latin typeface="微软雅黑"/>
                  <a:ea typeface="微软雅黑"/>
                </a:rPr>
                <a:t>现金</a:t>
              </a:r>
              <a:endParaRPr lang="en-US" sz="1500">
                <a:latin typeface="微软雅黑"/>
                <a:ea typeface="微软雅黑"/>
              </a:endParaRPr>
            </a:p>
            <a:p>
              <a:pPr marL="186055" indent="-186055">
                <a:buFont typeface="Arial" charset="0"/>
                <a:buChar char="•"/>
              </a:pPr>
              <a:r>
                <a:rPr lang="zh-CN" sz="1500">
                  <a:latin typeface="微软雅黑"/>
                  <a:ea typeface="微软雅黑"/>
                </a:rPr>
                <a:t>实物</a:t>
              </a:r>
              <a:endParaRPr lang="en-US" sz="1500">
                <a:latin typeface="微软雅黑"/>
                <a:ea typeface="微软雅黑"/>
              </a:endParaRPr>
            </a:p>
            <a:p>
              <a:pPr marL="186055" indent="-186055">
                <a:buFont typeface="Arial" charset="0"/>
                <a:buChar char="•"/>
              </a:pPr>
              <a:r>
                <a:rPr lang="zh-CN" sz="1500">
                  <a:latin typeface="微软雅黑"/>
                  <a:ea typeface="微软雅黑"/>
                </a:rPr>
                <a:t>无形资产等</a:t>
              </a:r>
              <a:endParaRPr lang="en-US" sz="1500">
                <a:latin typeface="微软雅黑"/>
                <a:ea typeface="微软雅黑"/>
              </a:endParaRPr>
            </a:p>
          </p:txBody>
        </p:sp>
        <p:cxnSp>
          <p:nvCxnSpPr>
            <p:cNvPr id="118" name="直接连接符 117"/>
            <p:cNvCxnSpPr/>
            <p:nvPr/>
          </p:nvCxnSpPr>
          <p:spPr>
            <a:xfrm flipV="1">
              <a:off x="3345889" y="4883676"/>
              <a:ext cx="0" cy="679142"/>
            </a:xfrm>
            <a:prstGeom prst="line">
              <a:avLst/>
            </a:prstGeom>
            <a:ln w="12700" cap="rnd">
              <a:solidFill>
                <a:srgbClr val="990000"/>
              </a:solidFill>
              <a:prstDash val="solid"/>
              <a:round/>
              <a:tailEnd type="none" w="sm" len="sm"/>
            </a:ln>
          </p:spPr>
        </p:cxnSp>
        <p:pic>
          <p:nvPicPr>
            <p:cNvPr id="119" name="图片 118"/>
            <p:cNvPicPr/>
            <p:nvPr/>
          </p:nvPicPr>
          <p:blipFill>
            <a:blip r:embed="rId4"/>
            <a:stretch/>
          </p:blipFill>
          <p:spPr>
            <a:xfrm>
              <a:off x="3008784" y="5000434"/>
              <a:ext cx="243317" cy="216000"/>
            </a:xfrm>
            <a:prstGeom prst="rect">
              <a:avLst/>
            </a:prstGeom>
            <a:ln>
              <a:noFill/>
            </a:ln>
          </p:spPr>
        </p:pic>
        <p:sp>
          <p:nvSpPr>
            <p:cNvPr id="120" name="文本框 63"/>
            <p:cNvSpPr txBox="1"/>
            <p:nvPr/>
          </p:nvSpPr>
          <p:spPr>
            <a:xfrm>
              <a:off x="3387459" y="4898636"/>
              <a:ext cx="1205501" cy="446173"/>
            </a:xfrm>
            <a:prstGeom prst="rect">
              <a:avLst/>
            </a:prstGeom>
            <a:noFill/>
            <a:ln>
              <a:noFill/>
            </a:ln>
          </p:spPr>
          <p:txBody>
            <a:bodyPr wrap="square">
              <a:spAutoFit/>
            </a:bodyPr>
            <a:lstStyle/>
            <a:p>
              <a:pPr algn="ctr"/>
              <a:r>
                <a:rPr lang="zh-CN" sz="2300" b="1">
                  <a:latin typeface="微软雅黑"/>
                  <a:ea typeface="微软雅黑"/>
                </a:rPr>
                <a:t>出资方式</a:t>
              </a:r>
              <a:endParaRPr lang="zh-CN" sz="2300" b="1">
                <a:latin typeface="微软雅黑"/>
                <a:ea typeface="微软雅黑"/>
              </a:endParaRPr>
            </a:p>
          </p:txBody>
        </p:sp>
        <p:cxnSp>
          <p:nvCxnSpPr>
            <p:cNvPr id="121" name="直接连接符 120"/>
            <p:cNvCxnSpPr/>
            <p:nvPr/>
          </p:nvCxnSpPr>
          <p:spPr>
            <a:xfrm>
              <a:off x="2855934" y="5284946"/>
              <a:ext cx="1689106" cy="10502"/>
            </a:xfrm>
            <a:prstGeom prst="line">
              <a:avLst/>
            </a:prstGeom>
            <a:ln w="12700" cap="rnd">
              <a:solidFill>
                <a:srgbClr val="990000"/>
              </a:solidFill>
              <a:prstDash val="solid"/>
              <a:round/>
              <a:tailEnd type="none" w="sm" len="sm"/>
            </a:ln>
          </p:spPr>
        </p:cxnSp>
      </p:grpSp>
      <p:grpSp>
        <p:nvGrpSpPr>
          <p:cNvPr id="45" name="组合 44"/>
          <p:cNvGrpSpPr/>
          <p:nvPr/>
        </p:nvGrpSpPr>
        <p:grpSpPr>
          <a:xfrm>
            <a:off x="6196861" y="4939405"/>
            <a:ext cx="2148471" cy="1433290"/>
            <a:chOff x="5079348" y="4883676"/>
            <a:chExt cx="1745860" cy="1432962"/>
          </a:xfrm>
        </p:grpSpPr>
        <p:sp>
          <p:nvSpPr>
            <p:cNvPr id="124" name="矩形 123"/>
            <p:cNvSpPr/>
            <p:nvPr/>
          </p:nvSpPr>
          <p:spPr>
            <a:xfrm>
              <a:off x="5588916" y="5301208"/>
              <a:ext cx="1236292" cy="1015430"/>
            </a:xfrm>
            <a:prstGeom prst="rect">
              <a:avLst/>
            </a:prstGeom>
            <a:ln>
              <a:noFill/>
            </a:ln>
          </p:spPr>
          <p:txBody>
            <a:bodyPr wrap="square">
              <a:spAutoFit/>
            </a:bodyPr>
            <a:lstStyle/>
            <a:p>
              <a:pPr marL="186055" indent="-186055">
                <a:buFont typeface="Arial" charset="0"/>
                <a:buChar char="•"/>
              </a:pPr>
              <a:r>
                <a:rPr lang="zh-CN" sz="1500">
                  <a:latin typeface="微软雅黑"/>
                  <a:ea typeface="微软雅黑"/>
                </a:rPr>
                <a:t>设立</a:t>
              </a:r>
              <a:endParaRPr lang="en-US" sz="1500">
                <a:latin typeface="微软雅黑"/>
                <a:ea typeface="微软雅黑"/>
              </a:endParaRPr>
            </a:p>
            <a:p>
              <a:pPr marL="186055" indent="-186055">
                <a:buFont typeface="Arial" charset="0"/>
                <a:buChar char="•"/>
              </a:pPr>
              <a:r>
                <a:rPr lang="zh-CN" sz="1500">
                  <a:latin typeface="微软雅黑"/>
                  <a:ea typeface="微软雅黑"/>
                </a:rPr>
                <a:t>参股</a:t>
              </a:r>
              <a:endParaRPr lang="en-US" sz="1500">
                <a:latin typeface="微软雅黑"/>
                <a:ea typeface="微软雅黑"/>
              </a:endParaRPr>
            </a:p>
            <a:p>
              <a:pPr marL="186055" indent="-186055">
                <a:buFont typeface="Arial" charset="0"/>
                <a:buChar char="•"/>
              </a:pPr>
              <a:r>
                <a:rPr lang="zh-CN" sz="1500">
                  <a:latin typeface="微软雅黑"/>
                  <a:ea typeface="微软雅黑"/>
                </a:rPr>
                <a:t>兼并</a:t>
              </a:r>
              <a:endParaRPr lang="en-US" sz="1500">
                <a:latin typeface="微软雅黑"/>
                <a:ea typeface="微软雅黑"/>
              </a:endParaRPr>
            </a:p>
            <a:p>
              <a:pPr marL="186055" indent="-186055">
                <a:buFont typeface="Arial" charset="0"/>
                <a:buChar char="•"/>
              </a:pPr>
              <a:r>
                <a:rPr lang="zh-CN" sz="1500">
                  <a:latin typeface="微软雅黑"/>
                  <a:ea typeface="微软雅黑"/>
                </a:rPr>
                <a:t>收购</a:t>
              </a:r>
              <a:endParaRPr lang="en-US" sz="1500">
                <a:latin typeface="微软雅黑"/>
                <a:ea typeface="微软雅黑"/>
              </a:endParaRPr>
            </a:p>
          </p:txBody>
        </p:sp>
        <p:cxnSp>
          <p:nvCxnSpPr>
            <p:cNvPr id="126" name="直接连接符 125"/>
            <p:cNvCxnSpPr/>
            <p:nvPr/>
          </p:nvCxnSpPr>
          <p:spPr>
            <a:xfrm flipV="1">
              <a:off x="5569303" y="4883676"/>
              <a:ext cx="0" cy="679142"/>
            </a:xfrm>
            <a:prstGeom prst="line">
              <a:avLst/>
            </a:prstGeom>
            <a:ln w="12700" cap="rnd">
              <a:solidFill>
                <a:srgbClr val="990000"/>
              </a:solidFill>
              <a:prstDash val="solid"/>
              <a:round/>
              <a:tailEnd type="none" w="sm" len="sm"/>
            </a:ln>
          </p:spPr>
        </p:cxnSp>
        <p:pic>
          <p:nvPicPr>
            <p:cNvPr id="127" name="图片 126"/>
            <p:cNvPicPr/>
            <p:nvPr/>
          </p:nvPicPr>
          <p:blipFill>
            <a:blip r:embed="rId5"/>
            <a:stretch/>
          </p:blipFill>
          <p:spPr>
            <a:xfrm>
              <a:off x="5241032" y="5000434"/>
              <a:ext cx="243317" cy="216000"/>
            </a:xfrm>
            <a:prstGeom prst="rect">
              <a:avLst/>
            </a:prstGeom>
            <a:ln>
              <a:noFill/>
            </a:ln>
          </p:spPr>
        </p:pic>
        <p:sp>
          <p:nvSpPr>
            <p:cNvPr id="128" name="文本框 63"/>
            <p:cNvSpPr txBox="1"/>
            <p:nvPr/>
          </p:nvSpPr>
          <p:spPr>
            <a:xfrm>
              <a:off x="5619707" y="4898636"/>
              <a:ext cx="1205501" cy="446174"/>
            </a:xfrm>
            <a:prstGeom prst="rect">
              <a:avLst/>
            </a:prstGeom>
            <a:noFill/>
            <a:ln>
              <a:noFill/>
            </a:ln>
          </p:spPr>
          <p:txBody>
            <a:bodyPr wrap="square">
              <a:spAutoFit/>
            </a:bodyPr>
            <a:lstStyle/>
            <a:p>
              <a:pPr algn="ctr"/>
              <a:r>
                <a:rPr lang="zh-CN" sz="2300" b="1">
                  <a:latin typeface="微软雅黑"/>
                  <a:ea typeface="微软雅黑"/>
                </a:rPr>
                <a:t>投资方式</a:t>
              </a:r>
              <a:endParaRPr lang="zh-CN" sz="2300" b="1">
                <a:latin typeface="微软雅黑"/>
                <a:ea typeface="微软雅黑"/>
              </a:endParaRPr>
            </a:p>
          </p:txBody>
        </p:sp>
        <p:cxnSp>
          <p:nvCxnSpPr>
            <p:cNvPr id="129" name="直接连接符 128"/>
            <p:cNvCxnSpPr/>
            <p:nvPr/>
          </p:nvCxnSpPr>
          <p:spPr>
            <a:xfrm>
              <a:off x="5079348" y="5284946"/>
              <a:ext cx="1689106" cy="10502"/>
            </a:xfrm>
            <a:prstGeom prst="line">
              <a:avLst/>
            </a:prstGeom>
            <a:ln w="12700" cap="rnd">
              <a:solidFill>
                <a:srgbClr val="990000"/>
              </a:solidFill>
              <a:prstDash val="solid"/>
              <a:round/>
              <a:tailEnd type="none" w="sm" len="sm"/>
            </a:ln>
          </p:spPr>
        </p:cxnSp>
      </p:grpSp>
      <p:grpSp>
        <p:nvGrpSpPr>
          <p:cNvPr id="46" name="组合 45"/>
          <p:cNvGrpSpPr/>
          <p:nvPr/>
        </p:nvGrpSpPr>
        <p:grpSpPr>
          <a:xfrm>
            <a:off x="8986849" y="4939414"/>
            <a:ext cx="2425182" cy="1664125"/>
            <a:chOff x="7302763" y="4883676"/>
            <a:chExt cx="1970717" cy="1663736"/>
          </a:xfrm>
        </p:grpSpPr>
        <p:sp>
          <p:nvSpPr>
            <p:cNvPr id="132" name="矩形 131"/>
            <p:cNvSpPr/>
            <p:nvPr/>
          </p:nvSpPr>
          <p:spPr>
            <a:xfrm>
              <a:off x="7792719" y="5301208"/>
              <a:ext cx="1480761" cy="1246204"/>
            </a:xfrm>
            <a:prstGeom prst="rect">
              <a:avLst/>
            </a:prstGeom>
            <a:ln>
              <a:noFill/>
            </a:ln>
          </p:spPr>
          <p:txBody>
            <a:bodyPr wrap="square">
              <a:spAutoFit/>
            </a:bodyPr>
            <a:lstStyle/>
            <a:p>
              <a:r>
                <a:rPr lang="zh-CN" sz="1500">
                  <a:latin typeface="微软雅黑"/>
                  <a:ea typeface="微软雅黑"/>
                </a:rPr>
                <a:t>拥有该企业</a:t>
              </a:r>
              <a:r>
                <a:rPr lang="en-US" sz="1500" b="1">
                  <a:latin typeface="微软雅黑"/>
                  <a:ea typeface="微软雅黑"/>
                </a:rPr>
                <a:t>10%</a:t>
              </a:r>
              <a:r>
                <a:rPr lang="zh-CN" sz="1500" b="1">
                  <a:latin typeface="微软雅黑"/>
                  <a:ea typeface="微软雅黑"/>
                </a:rPr>
                <a:t>或以上的股权</a:t>
              </a:r>
              <a:r>
                <a:rPr lang="zh-CN" sz="1500">
                  <a:latin typeface="微软雅黑"/>
                  <a:ea typeface="微软雅黑"/>
                </a:rPr>
                <a:t>，并以控制企业经营管理权为核心的经济活动</a:t>
              </a:r>
              <a:endParaRPr lang="zh-CN" sz="1500">
                <a:latin typeface="微软雅黑"/>
                <a:ea typeface="微软雅黑"/>
              </a:endParaRPr>
            </a:p>
          </p:txBody>
        </p:sp>
        <p:cxnSp>
          <p:nvCxnSpPr>
            <p:cNvPr id="134" name="直接连接符 133"/>
            <p:cNvCxnSpPr/>
            <p:nvPr/>
          </p:nvCxnSpPr>
          <p:spPr>
            <a:xfrm flipV="1">
              <a:off x="7792718" y="4883676"/>
              <a:ext cx="0" cy="679142"/>
            </a:xfrm>
            <a:prstGeom prst="line">
              <a:avLst/>
            </a:prstGeom>
            <a:ln w="12700" cap="rnd">
              <a:solidFill>
                <a:srgbClr val="990000"/>
              </a:solidFill>
              <a:prstDash val="solid"/>
              <a:round/>
              <a:tailEnd type="none" w="sm" len="sm"/>
            </a:ln>
          </p:spPr>
        </p:cxnSp>
        <p:pic>
          <p:nvPicPr>
            <p:cNvPr id="135" name="图片 134"/>
            <p:cNvPicPr/>
            <p:nvPr/>
          </p:nvPicPr>
          <p:blipFill>
            <a:blip r:embed="rId6"/>
            <a:stretch/>
          </p:blipFill>
          <p:spPr>
            <a:xfrm>
              <a:off x="7445987" y="5000434"/>
              <a:ext cx="243317" cy="216000"/>
            </a:xfrm>
            <a:prstGeom prst="rect">
              <a:avLst/>
            </a:prstGeom>
            <a:ln>
              <a:noFill/>
            </a:ln>
          </p:spPr>
        </p:pic>
        <p:sp>
          <p:nvSpPr>
            <p:cNvPr id="136" name="文本框 63"/>
            <p:cNvSpPr txBox="1"/>
            <p:nvPr/>
          </p:nvSpPr>
          <p:spPr>
            <a:xfrm>
              <a:off x="7851955" y="4898636"/>
              <a:ext cx="1205501" cy="446172"/>
            </a:xfrm>
            <a:prstGeom prst="rect">
              <a:avLst/>
            </a:prstGeom>
            <a:noFill/>
            <a:ln>
              <a:noFill/>
            </a:ln>
          </p:spPr>
          <p:txBody>
            <a:bodyPr wrap="square">
              <a:spAutoFit/>
            </a:bodyPr>
            <a:lstStyle/>
            <a:p>
              <a:pPr algn="ctr"/>
              <a:r>
                <a:rPr lang="zh-CN" sz="2300" b="1">
                  <a:latin typeface="微软雅黑"/>
                  <a:ea typeface="微软雅黑"/>
                </a:rPr>
                <a:t>投资结果</a:t>
              </a:r>
              <a:endParaRPr lang="zh-CN" sz="2300" b="1">
                <a:latin typeface="微软雅黑"/>
                <a:ea typeface="微软雅黑"/>
              </a:endParaRPr>
            </a:p>
          </p:txBody>
        </p:sp>
        <p:cxnSp>
          <p:nvCxnSpPr>
            <p:cNvPr id="137" name="直接连接符 136"/>
            <p:cNvCxnSpPr/>
            <p:nvPr/>
          </p:nvCxnSpPr>
          <p:spPr>
            <a:xfrm>
              <a:off x="7302763" y="5284946"/>
              <a:ext cx="1689106" cy="10502"/>
            </a:xfrm>
            <a:prstGeom prst="line">
              <a:avLst/>
            </a:prstGeom>
            <a:ln w="12700" cap="rnd">
              <a:solidFill>
                <a:srgbClr val="990000"/>
              </a:solidFill>
              <a:prstDash val="solid"/>
              <a:round/>
              <a:tailEnd type="none" w="sm" len="sm"/>
            </a:ln>
          </p:spPr>
        </p:cxnSp>
      </p:grpSp>
    </p:spTree>
  </p:cSld>
  <p:clrMapOvr>
    <a:masterClrMapping/>
  </p:clrMapOvr>
  <p:timing>
    <p:tnLst>
      <p:par>
        <p:cTn id="1" dur="indefinite" restart="never" nodeType="tmRoot"/>
      </p:par>
    </p:tnLst>
  </p:timing>
</p:sld>
</file>