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7" r:id="rId11"/>
  </p:sldMasterIdLst>
  <p:notesMasterIdLst>
    <p:notesMasterId r:id="rId13"/>
  </p:notesMasterIdLst>
  <p:handoutMasterIdLst>
    <p:handoutMasterId r:id="rId20"/>
  </p:handoutMasterIdLst>
  <p:sldIdLst>
    <p:sldId id="2795" r:id="rId12"/>
    <p:sldId id="2812" r:id="rId14"/>
    <p:sldId id="2801" r:id="rId15"/>
    <p:sldId id="2800" r:id="rId16"/>
    <p:sldId id="2811" r:id="rId17"/>
    <p:sldId id="2818" r:id="rId18"/>
    <p:sldId id="2819" r:id="rId19"/>
  </p:sldIdLst>
  <p:sldSz cx="6858000" cy="9903460" type="A4"/>
  <p:notesSz cx="6797675" cy="992822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nk" initials="" lastIdx="2" clrIdx="0"/>
  <p:cmAuthor id="2" name="陈浩雄" initials="" lastIdx="2" clrIdx="1"/>
  <p:cmAuthor id="3" name="HJY" initials="H" lastIdx="1" clrIdx="2"/>
  <p:cmAuthor id="4" name="Administrat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DA4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55"/>
    <p:restoredTop sz="91140"/>
  </p:normalViewPr>
  <p:slideViewPr>
    <p:cSldViewPr showGuides="1">
      <p:cViewPr>
        <p:scale>
          <a:sx n="68" d="100"/>
          <a:sy n="68" d="100"/>
        </p:scale>
        <p:origin x="-1152" y="-870"/>
      </p:cViewPr>
      <p:guideLst>
        <p:guide orient="horz" pos="2624"/>
        <p:guide pos="2210"/>
      </p:guideLst>
    </p:cSldViewPr>
  </p:slideViewPr>
  <p:notesTextViewPr>
    <p:cViewPr>
      <p:scale>
        <a:sx n="100" d="100"/>
        <a:sy n="100" d="100"/>
      </p:scale>
      <p:origin x="0" y="0"/>
    </p:cViewPr>
  </p:notesText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2F585F9-C6CF-4501-A7F2-59A895E733C6}"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页眉占位符 1"/>
          <p:cNvSpPr>
            <a:spLocks noGrp="1" noChangeArrowheads="1"/>
          </p:cNvSpPr>
          <p:nvPr>
            <p:ph type="hdr" sz="quarter" idx="4294967295"/>
          </p:nvPr>
        </p:nvSpPr>
        <p:spPr bwMode="auto">
          <a:xfrm>
            <a:off x="0" y="0"/>
            <a:ext cx="2944813" cy="4953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63" name="日期占位符 2"/>
          <p:cNvSpPr>
            <a:spLocks noGrp="1" noChangeArrowheads="1"/>
          </p:cNvSpPr>
          <p:nvPr>
            <p:ph type="dt" idx="1"/>
          </p:nvPr>
        </p:nvSpPr>
        <p:spPr bwMode="auto">
          <a:xfrm>
            <a:off x="3849688" y="0"/>
            <a:ext cx="2946400" cy="49530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9F04105-D748-4391-B949-5339AC922DE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4" name="幻灯片图像占位符 3"/>
          <p:cNvSpPr>
            <a:spLocks noGrp="1" noRot="1" noChangeAspect="1"/>
          </p:cNvSpPr>
          <p:nvPr>
            <p:ph type="sldImg"/>
          </p:nvPr>
        </p:nvSpPr>
        <p:spPr>
          <a:xfrm>
            <a:off x="2112040" y="746125"/>
            <a:ext cx="2576770" cy="3721100"/>
          </a:xfrm>
          <a:prstGeom prst="rect">
            <a:avLst/>
          </a:prstGeom>
          <a:noFill/>
          <a:ln w="9525">
            <a:noFill/>
          </a:ln>
        </p:spPr>
      </p:sp>
      <p:sp>
        <p:nvSpPr>
          <p:cNvPr id="15365" name="备注占位符 4"/>
          <p:cNvSpPr>
            <a:spLocks noGrp="1" noRot="1" noChangeAspect="1" noChangeArrowheads="1"/>
          </p:cNvSpPr>
          <p:nvPr/>
        </p:nvSpPr>
        <p:spPr bwMode="auto">
          <a:xfrm>
            <a:off x="679450" y="4714875"/>
            <a:ext cx="5438775" cy="4467225"/>
          </a:xfrm>
          <a:prstGeom prst="rect">
            <a:avLst/>
          </a:prstGeom>
          <a:noFill/>
          <a:ln w="9525">
            <a:noFill/>
            <a:miter lim="800000"/>
          </a:ln>
        </p:spPr>
        <p:txBody>
          <a:bodyPr anchor="ct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66" name="页脚占位符 5"/>
          <p:cNvSpPr>
            <a:spLocks noGrp="1" noChangeArrowheads="1"/>
          </p:cNvSpPr>
          <p:nvPr>
            <p:ph type="ftr" sz="quarter" idx="4"/>
          </p:nvPr>
        </p:nvSpPr>
        <p:spPr bwMode="auto">
          <a:xfrm>
            <a:off x="0" y="9429750"/>
            <a:ext cx="2944813" cy="495300"/>
          </a:xfrm>
          <a:prstGeom prst="rect">
            <a:avLst/>
          </a:prstGeom>
          <a:noFill/>
          <a:ln w="9525">
            <a:noFill/>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67" name="灯片编号占位符 6"/>
          <p:cNvSpPr>
            <a:spLocks noGrp="1" noChangeArrowheads="1"/>
          </p:cNvSpPr>
          <p:nvPr>
            <p:ph type="sldNum" sz="quarter" idx="5"/>
          </p:nvPr>
        </p:nvSpPr>
        <p:spPr bwMode="auto">
          <a:xfrm>
            <a:off x="3849688" y="9429750"/>
            <a:ext cx="2946400" cy="495300"/>
          </a:xfrm>
          <a:prstGeom prst="rect">
            <a:avLst/>
          </a:prstGeom>
          <a:noFill/>
          <a:ln w="9525">
            <a:noFill/>
            <a:miter lim="800000"/>
          </a:ln>
        </p:spPr>
        <p:txBody>
          <a:bodyPr vert="horz" wrap="square" lIns="91440" tIns="45720" rIns="91440" bIns="45720" numCol="1" anchor="b" anchorCtr="0" compatLnSpc="1"/>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灯片编号占位符 2"/>
          <p:cNvSpPr>
            <a:spLocks noGrp="1"/>
          </p:cNvSpPr>
          <p:nvPr>
            <p:ph type="sldNum" sz="quarter" idx="5"/>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4" name="文本占位符 3"/>
          <p:cNvSpPr>
            <a:spLocks noGrp="1"/>
          </p:cNvSpPr>
          <p:nvPr>
            <p:ph type="body" sz="quarter"/>
          </p:nvPr>
        </p:nvSpPr>
        <p:spPr>
          <a:xfrm>
            <a:off x="656193" y="4268681"/>
            <a:ext cx="5249545" cy="3492557"/>
          </a:xfrm>
          <a:prstGeom prst="rect">
            <a:avLst/>
          </a:prstGeom>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56193" y="4268681"/>
            <a:ext cx="5249545" cy="3492557"/>
          </a:xfrm>
          <a:prstGeom prst="rect">
            <a:avLst/>
          </a:prstGeom>
        </p:spPr>
        <p:txBody>
          <a:bodyPr/>
          <a:p>
            <a:endParaRPr lang="zh-CN" altLang="en-US"/>
          </a:p>
        </p:txBody>
      </p:sp>
      <p:sp>
        <p:nvSpPr>
          <p:cNvPr id="4" name="灯片编号占位符 3"/>
          <p:cNvSpPr>
            <a:spLocks noGrp="1"/>
          </p:cNvSpPr>
          <p:nvPr>
            <p:ph type="sldNum" sz="quarter" idx="5"/>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灯片编号占位符 2"/>
          <p:cNvSpPr>
            <a:spLocks noGrp="1"/>
          </p:cNvSpPr>
          <p:nvPr>
            <p:ph type="sldNum" sz="quarter" idx="5"/>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6603"/>
            <a:ext cx="6172200" cy="1650600"/>
          </a:xfrm>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80E6002-FE44-40EA-9BE5-49EF3C38D63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zh-CN"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DD5292AB-4747-47DC-94B5-093A8D8AC16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BFB9DD44-44B9-4697-82CD-A7C8F46C9EF2}"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5F1D4ED-25B4-4076-B605-B3BBD7A99CF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054A37FC-4A85-462C-A62D-7C630438283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5B8B98E4-EB68-4279-BE50-17B04CA65EB4}"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0A23240-2FD6-4DF3-B371-6F8BF41FBD0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5332A3C2-A701-4092-BA12-C9A206395D4C}"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81DDF89-6375-4BD5-A613-EC255F809006}"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55B05F4-DE88-4960-96A7-35158FC2900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B2186888-424F-4D89-B1A2-2A4AEF892BC4}"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5648E48-A4F2-45FF-9511-A17A709C153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F50F641-B666-4A45-956F-7FF7C9A5FEE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D50D218-E25D-4F41-AE9C-416CF7749CC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FDE8179-EB2B-4FDF-8C3B-355BEF2D59E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6705DE4-4D70-43E6-895E-977A8C79C7D6}"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CD62A595-84AA-4656-9607-29255C8F08A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7395D92-F494-467B-9516-2068176A7D9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0B3596B-770D-47E9-9EA6-C86AEF40811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5D9E94E-5962-4D2B-A880-EDA0FE95DAE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FA550375-2450-4A95-B3F5-A9167465EB21}"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05F8377-7F0B-4D03-AD95-E8ED62EEDCD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B115BFE-F764-478E-B4BC-C36123C1D0B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A6E887A-AEC3-40EA-8432-9A53F196DC8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175107B-FFFA-4CF6-9AB7-0F041A510C0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6C6DD69-49AD-4876-964C-69D17E74D84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F7ECD233-A9B8-48BE-ADD0-B02E011DB29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02097FC7-5F35-4B78-8392-FA0B19C4AFC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7D1198A-EC9B-4913-AB39-BA36EB525AB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1EF1B22-AB61-4971-AD15-3A3D5E27EFD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2BC55AD-A97D-40FC-907A-F6B303FEBB7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C3AC451-494E-443F-BEF5-919D5CC7B74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46C3F09F-3151-4E44-B2B3-EBE4E5EAAD95}"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5826C5B-DBE8-4A8A-A783-6DB698EB389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52D6D542-F820-4A0B-8F5B-B4175378BEA1}"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97785B3-65FC-4F21-B056-E0B56C3A63C4}"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B8B55AF6-B96F-45FC-ADDA-D5C7234ABB5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098E6EB-7265-4CC6-B033-AEAB5D7B31F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DC554269-2462-4691-ADD3-6D9882BF78B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520811F-58A2-4EA4-8088-0E73AB9D94F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F76AA7A7-6C76-4595-95F4-38ED6E910AF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905C9D9D-0809-4C4A-9583-CA45437BB564}"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D5B87F94-8024-43F3-9628-2230FF95523F}"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DA5B8556-A21D-4C2F-A9D7-D4DE7572AC2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FD89E8B3-B73C-4F47-AD9E-81945776104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B71D8C88-CCBA-40F2-8ACF-BCAC6E0D989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97C0254-6498-415C-B332-492E8C5A3EA1}"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B702AD1-7954-4B25-84A6-C2292F18EE6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000E9B10-DF57-4AB2-B017-232C1B697512}"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C06CBD1F-A89C-4BEA-9825-4DE0F69D3E7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F44FDE11-26A7-4973-93D0-D3CDBB6E63DC}"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984102CC-AADA-41B3-B182-64CDB3EC5985}"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7200928-4C5A-44C1-B0E8-48748A046BA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71462F6F-B9E9-492D-AA83-D445A9270E8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2284B64-6BA0-49A5-9D4F-C3D82E41F03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FF77993-F583-45B4-919B-A3CD4216647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0E878C92-C365-4CF1-90DE-82C983EA486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7EA4B101-EAF9-43F8-9E98-EF40D80286FF}"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7A720287-73D6-4A13-BDE5-A1281F6F851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E48503C-0FF1-4E62-8D9E-12786780FAA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AF47AAE2-BB2A-4239-A5BC-9A40528E451F}"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A04F1EAC-A469-4285-AD56-A87EC5DE72F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03E20721-DFFE-4719-BDC7-20B1613E438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9A12BD1E-BB52-4758-8BE9-F419598B49D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CB395F0F-C258-42A6-8BEA-8A479FABE6E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B301567F-507E-4822-8D17-B9327399F354}"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59CFCC78-13EF-4AC9-BC72-89C8019616D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29E16BA-1F95-4CD6-8CAC-D5E7964AF30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35B1B8A-241B-49E3-B281-ABA503DB19E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473B08F3-AD91-4D88-B5ED-04B042472D9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2790173-215D-4E15-B1E9-30CD734AF90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368B9BA-AD0B-448F-B763-30129995446D}"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1704F2ED-8875-4B7C-ADEE-5AADC8EE0D5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20E36D5-9A8A-40A0-B549-4B357FECF00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5D7E193-8C29-43C6-B8A3-06BD613E559E}"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DEAA2DE-5212-4F86-95BF-D60B2AE34FD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C6502435-63E9-46D3-A8FD-B201420E6C1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AF3D026-4446-4B10-B6B8-ED8FEF241822}"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6535"/>
            <a:ext cx="5829300" cy="212285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028700" y="5612040"/>
            <a:ext cx="4800600" cy="253092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F7D9492-7EDB-4F10-8E54-0A0BBF15095A}"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F07C84B-3602-4FBD-A55F-0027199374A8}"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826" y="6363980"/>
            <a:ext cx="5829300" cy="1966965"/>
          </a:xfrm>
        </p:spPr>
        <p:txBody>
          <a:bodyPr anchor="t"/>
          <a:lstStyle>
            <a:lvl1pPr algn="l">
              <a:defRPr sz="3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41826" y="4197568"/>
            <a:ext cx="5829300" cy="21664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29DDF18-EC84-4621-B5E8-1FF4E1E4BF8B}"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42900"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3481754" y="2310840"/>
            <a:ext cx="3033346" cy="65359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8B1777AF-DD44-48AE-BBA6-43F40787CDD0}"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342900" y="2216848"/>
            <a:ext cx="3030049"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342900" y="3140725"/>
            <a:ext cx="3030049"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3483952" y="2216848"/>
            <a:ext cx="3031148" cy="92387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83952" y="3140725"/>
            <a:ext cx="3031148" cy="5706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DDD815F2-8B60-4B59-8EB7-38CA6A470839}"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日期占位符 2"/>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3F37FF66-D307-4FE4-880F-F45D3B493C36}"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6E4FAFFB-26D1-45A8-8F51-EE5EB7CC182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394310"/>
            <a:ext cx="2256326" cy="1678110"/>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681654" y="394310"/>
            <a:ext cx="3833446" cy="845244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342900" y="2072420"/>
            <a:ext cx="2256326" cy="677433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EBBDAC8A-D45A-4408-9C46-16258F274A82}"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124" y="6932520"/>
            <a:ext cx="4114800" cy="818423"/>
          </a:xfrm>
        </p:spPr>
        <p:txBody>
          <a:bodyPr anchor="b"/>
          <a:lstStyle>
            <a:lvl1pPr algn="l">
              <a:defRPr sz="15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344124" y="884905"/>
            <a:ext cx="4114800" cy="594216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344124" y="7750943"/>
            <a:ext cx="4114800" cy="1162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fontAlgn="base"/>
            <a:r>
              <a:rPr lang="zh-CN" altLang="en-US" strike="noStrike" noProof="1" smtClean="0"/>
              <a:t>单击此处编辑母版文本样式</a:t>
            </a:r>
            <a:endParaRPr lang="zh-CN" altLang="en-US" strike="noStrike" noProof="1" smtClean="0"/>
          </a:p>
        </p:txBody>
      </p:sp>
      <p:sp>
        <p:nvSpPr>
          <p:cNvPr id="7" name="日期占位符 4"/>
          <p:cNvSpPr>
            <a:spLocks noGrp="1"/>
          </p:cNvSpPr>
          <p:nvPr>
            <p:ph type="dt" sz="half" idx="1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C9D29F89-EB09-46B8-AB9B-7F39EB7FE173}"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25104F80-00D3-4883-9B89-6D2332B84317}"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96603"/>
            <a:ext cx="1543050" cy="845015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00" y="396603"/>
            <a:ext cx="4523642" cy="845015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3"/>
          <p:cNvSpPr>
            <a:spLocks noGrp="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fld id="{AA3EC850-ACE7-4729-BBFD-642D51797206}" type="datetime1">
              <a:rPr kumimoji="0" lang="zh-CN" altLang="en-US" b="0" i="0" strike="noStrike" kern="1200" cap="none" spc="0" normalizeH="0" baseline="0" noProof="0">
                <a:latin typeface="Arial" panose="020B0604020202020204" pitchFamily="34" charset="0"/>
                <a:ea typeface="宋体" panose="02010600030101010101" pitchFamily="2" charset="-122"/>
                <a:cs typeface="+mn-cs"/>
              </a:rPr>
            </a:fld>
            <a:endParaRPr kumimoji="0" lang="zh-CN" altLang="en-US" sz="1800" b="0" i="0" strike="noStrike"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strike="noStrike"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5" Type="http://schemas.openxmlformats.org/officeDocument/2006/relationships/theme" Target="../theme/theme10.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slideLayout" Target="../slideLayouts/slideLayout100.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AE4E48-8983-4276-80FA-2BD71B399D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2290" name="Picture 3"/>
          <p:cNvPicPr>
            <a:picLocks noChangeAspect="1"/>
          </p:cNvPicPr>
          <p:nvPr userDrawn="1"/>
        </p:nvPicPr>
        <p:blipFill>
          <a:blip r:embed="rId12"/>
          <a:stretch>
            <a:fillRect/>
          </a:stretch>
        </p:blipFill>
        <p:spPr>
          <a:xfrm>
            <a:off x="0" y="0"/>
            <a:ext cx="6858000" cy="9903600"/>
          </a:xfrm>
          <a:prstGeom prst="rect">
            <a:avLst/>
          </a:prstGeom>
          <a:noFill/>
          <a:ln w="9525">
            <a:noFill/>
          </a:ln>
        </p:spPr>
      </p:pic>
      <p:pic>
        <p:nvPicPr>
          <p:cNvPr id="12291" name="Picture 47" descr="파랑바닥02"/>
          <p:cNvPicPr>
            <a:picLocks noChangeAspect="1"/>
          </p:cNvPicPr>
          <p:nvPr userDrawn="1"/>
        </p:nvPicPr>
        <p:blipFill>
          <a:blip r:embed="rId13"/>
          <a:stretch>
            <a:fillRect/>
          </a:stretch>
        </p:blipFill>
        <p:spPr>
          <a:xfrm>
            <a:off x="-3297" y="3381438"/>
            <a:ext cx="6865693" cy="6531332"/>
          </a:xfrm>
          <a:prstGeom prst="rect">
            <a:avLst/>
          </a:prstGeom>
          <a:noFill/>
          <a:ln w="9525">
            <a:noFill/>
          </a:ln>
        </p:spPr>
      </p:pic>
      <p:grpSp>
        <p:nvGrpSpPr>
          <p:cNvPr id="12292" name="Group 4"/>
          <p:cNvGrpSpPr/>
          <p:nvPr userDrawn="1"/>
        </p:nvGrpSpPr>
        <p:grpSpPr>
          <a:xfrm>
            <a:off x="-3297" y="-6877"/>
            <a:ext cx="6865693" cy="9919647"/>
            <a:chOff x="0" y="0"/>
            <a:chExt cx="6248" cy="4328"/>
          </a:xfrm>
        </p:grpSpPr>
        <p:pic>
          <p:nvPicPr>
            <p:cNvPr id="12293" name="矩形 8"/>
            <p:cNvPicPr/>
            <p:nvPr/>
          </p:nvPicPr>
          <p:blipFill>
            <a:blip r:embed="rId14"/>
            <a:stretch>
              <a:fillRect/>
            </a:stretch>
          </p:blipFill>
          <p:spPr>
            <a:xfrm>
              <a:off x="0" y="0"/>
              <a:ext cx="6248" cy="4328"/>
            </a:xfrm>
            <a:prstGeom prst="rect">
              <a:avLst/>
            </a:prstGeom>
            <a:noFill/>
            <a:ln w="9525">
              <a:noFill/>
            </a:ln>
          </p:spPr>
        </p:pic>
        <p:sp>
          <p:nvSpPr>
            <p:cNvPr id="3" name="Text Box 6"/>
            <p:cNvSpPr txBox="1">
              <a:spLocks noChangeArrowheads="1"/>
            </p:cNvSpPr>
            <p:nvPr/>
          </p:nvSpPr>
          <p:spPr bwMode="auto">
            <a:xfrm>
              <a:off x="4" y="4"/>
              <a:ext cx="6240" cy="432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12295"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2296"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4345" name="日期占位符 3"/>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036BD8D-A09F-4BBE-9E48-B15A60980D6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4346" name="页脚占位符 4"/>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4347" name="灯片编号占位符 5"/>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5124" name="日期占位符 4"/>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75C834F-9238-4475-BC6E-8B7D636CAC3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125" name="页脚占位符 5"/>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126" name="灯片编号占位符 6"/>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6148" name="日期占位符 6"/>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FB5147E-34C0-4057-9C32-4724314E69F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149" name="页脚占位符 7"/>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150" name="灯片编号占位符 8"/>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172" name="日期占位符 2"/>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19DA949-D370-440B-A576-9C7A8F6AC74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173" name="页脚占位符 3"/>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174" name="灯片编号占位符 4"/>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220" name="日期占位符 4"/>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901EBF9-E5F6-4230-948C-A968934E95F1}"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221" name="页脚占位符 5"/>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222" name="灯片编号占位符 6"/>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44" name="日期占位符 4"/>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42E5145-1198-41DD-B86F-282F3F98887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45" name="页脚占位符 5"/>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46" name="灯片编号占位符 6"/>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19"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1268" name="日期占位符 3"/>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B922700-24BD-425F-B55A-50FD3494C11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269" name="页脚占位符 4"/>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270" name="灯片编号占位符 5"/>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3"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FC1C83C-AC0F-4A7B-841B-F0752B06943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2293" name="页脚占位符 4"/>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2294" name="灯片编号占位符 5"/>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标题占位符 1"/>
          <p:cNvSpPr>
            <a:spLocks noGrp="1"/>
          </p:cNvSpPr>
          <p:nvPr>
            <p:ph type="title"/>
          </p:nvPr>
        </p:nvSpPr>
        <p:spPr>
          <a:xfrm>
            <a:off x="342900" y="396603"/>
            <a:ext cx="6172200" cy="1650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267" name="文本占位符 2"/>
          <p:cNvSpPr>
            <a:spLocks noGrp="1"/>
          </p:cNvSpPr>
          <p:nvPr>
            <p:ph type="body"/>
          </p:nvPr>
        </p:nvSpPr>
        <p:spPr>
          <a:xfrm>
            <a:off x="342900" y="2310840"/>
            <a:ext cx="6172200" cy="6535918"/>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3316" name="日期占位符 2"/>
          <p:cNvSpPr>
            <a:spLocks noGrp="1" noChangeArrowheads="1"/>
          </p:cNvSpPr>
          <p:nvPr>
            <p:ph type="dt" sz="half" idx="2"/>
          </p:nvPr>
        </p:nvSpPr>
        <p:spPr bwMode="auto">
          <a:xfrm>
            <a:off x="342900" y="9179170"/>
            <a:ext cx="1600200" cy="527275"/>
          </a:xfrm>
          <a:prstGeom prst="rect">
            <a:avLst/>
          </a:prstGeom>
          <a:noFill/>
          <a:ln w="9525">
            <a:noFill/>
            <a:miter lim="800000"/>
          </a:ln>
        </p:spPr>
        <p:txBody>
          <a:bodyPr vert="horz" wrap="square" lIns="91440" tIns="45720" rIns="91440" bIns="45720" numCol="1" anchor="ctr" anchorCtr="0" compatLnSpc="1"/>
          <a:lstStyle>
            <a:lvl1pPr>
              <a:defRPr sz="9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FF8944F-D6EF-4DFA-8DF2-AC60ED44E91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3317" name="页脚占位符 3"/>
          <p:cNvSpPr>
            <a:spLocks noGrp="1" noChangeArrowheads="1"/>
          </p:cNvSpPr>
          <p:nvPr>
            <p:ph type="ftr" sz="quarter" idx="3"/>
          </p:nvPr>
        </p:nvSpPr>
        <p:spPr bwMode="auto">
          <a:xfrm>
            <a:off x="2343150" y="9179170"/>
            <a:ext cx="2171700" cy="527275"/>
          </a:xfrm>
          <a:prstGeom prst="rect">
            <a:avLst/>
          </a:prstGeom>
          <a:noFill/>
          <a:ln w="9525">
            <a:noFill/>
            <a:miter lim="800000"/>
          </a:ln>
        </p:spPr>
        <p:txBody>
          <a:bodyPr vert="horz" wrap="square" lIns="91440" tIns="45720" rIns="91440" bIns="45720" numCol="1" anchor="ctr" anchorCtr="0" compatLnSpc="1"/>
          <a:lstStyle>
            <a:lvl1pPr algn="ctr">
              <a:defRPr sz="9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3318" name="灯片编号占位符 4"/>
          <p:cNvSpPr>
            <a:spLocks noGrp="1" noChangeArrowheads="1"/>
          </p:cNvSpPr>
          <p:nvPr>
            <p:ph type="sldNum" sz="quarter" idx="4"/>
          </p:nvPr>
        </p:nvSpPr>
        <p:spPr bwMode="auto">
          <a:xfrm>
            <a:off x="4914900" y="9179170"/>
            <a:ext cx="1600200" cy="527275"/>
          </a:xfrm>
          <a:prstGeom prst="rect">
            <a:avLst/>
          </a:prstGeom>
          <a:noFill/>
          <a:ln w="9525">
            <a:noFill/>
            <a:miter lim="800000"/>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marL="685800" indent="-685800" algn="ctr" rtl="0" eaLnBrk="0" fontAlgn="base" hangingPunct="0">
        <a:spcBef>
          <a:spcPct val="0"/>
        </a:spcBef>
        <a:spcAft>
          <a:spcPct val="0"/>
        </a:spcAft>
        <a:defRPr sz="33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pitchFamily="34" charset="0"/>
        </a:defRPr>
      </a:lvl1pPr>
      <a:lvl2pPr marL="557530" indent="-213995" algn="l" rtl="0" eaLnBrk="0" fontAlgn="base" hangingPunct="0">
        <a:spcBef>
          <a:spcPct val="15000"/>
        </a:spcBef>
        <a:spcAft>
          <a:spcPct val="0"/>
        </a:spcAft>
        <a:buFont typeface="Arial" panose="020B0604020202020204" pitchFamily="34" charset="0"/>
        <a:buChar char="–"/>
        <a:defRPr sz="2100">
          <a:solidFill>
            <a:schemeClr val="tx1"/>
          </a:solidFill>
          <a:latin typeface="+mn-lt"/>
          <a:ea typeface="+mn-ea"/>
          <a:sym typeface="Calibri" panose="020F0502020204030204" pitchFamily="34" charset="0"/>
        </a:defRPr>
      </a:lvl2pPr>
      <a:lvl3pPr marL="857250" indent="-171450" algn="l" rtl="0" eaLnBrk="0" fontAlgn="base" hangingPunct="0">
        <a:spcBef>
          <a:spcPct val="15000"/>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3pPr>
      <a:lvl4pPr marL="12001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6pPr>
      <a:lvl7pPr marL="22288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7pPr>
      <a:lvl8pPr marL="25717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8pPr>
      <a:lvl9pPr marL="2914650" indent="-171450" algn="l" rtl="0" eaLnBrk="0" fontAlgn="base" hangingPunct="0">
        <a:spcBef>
          <a:spcPct val="15000"/>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71525" y="628650"/>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2</a:t>
            </a:r>
            <a:endParaRPr lang="zh-CN" altLang="en-US" sz="1600">
              <a:latin typeface="方正小标宋_GBK" panose="03000502000000000000" charset="-122"/>
              <a:ea typeface="方正小标宋_GBK" panose="03000502000000000000" charset="-122"/>
            </a:endParaRPr>
          </a:p>
        </p:txBody>
      </p:sp>
      <p:sp>
        <p:nvSpPr>
          <p:cNvPr id="4" name="文本框 3"/>
          <p:cNvSpPr txBox="1"/>
          <p:nvPr/>
        </p:nvSpPr>
        <p:spPr>
          <a:xfrm>
            <a:off x="824865" y="96583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cs typeface="方正小标宋_GBK" panose="03000502000000000000" charset="-122"/>
              </a:rPr>
              <a:t>村庄规划审批流程图</a:t>
            </a:r>
            <a:endParaRPr lang="zh-CN" altLang="en-US" sz="2100">
              <a:latin typeface="方正小标宋_GBK" panose="03000502000000000000" charset="-122"/>
              <a:ea typeface="方正小标宋_GBK" panose="03000502000000000000" charset="-122"/>
              <a:cs typeface="方正小标宋_GBK" panose="03000502000000000000" charset="-122"/>
            </a:endParaRPr>
          </a:p>
        </p:txBody>
      </p:sp>
      <p:grpSp>
        <p:nvGrpSpPr>
          <p:cNvPr id="28" name="组合 27"/>
          <p:cNvGrpSpPr/>
          <p:nvPr/>
        </p:nvGrpSpPr>
        <p:grpSpPr>
          <a:xfrm>
            <a:off x="1154430" y="1567180"/>
            <a:ext cx="4501515" cy="6149340"/>
            <a:chOff x="1818" y="2468"/>
            <a:chExt cx="7089" cy="9684"/>
          </a:xfrm>
        </p:grpSpPr>
        <p:sp>
          <p:nvSpPr>
            <p:cNvPr id="59" name="TextBox 58"/>
            <p:cNvSpPr txBox="1"/>
            <p:nvPr/>
          </p:nvSpPr>
          <p:spPr>
            <a:xfrm>
              <a:off x="1818" y="7913"/>
              <a:ext cx="4550" cy="115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村民（代表）大会表决</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村民委员会依照有关法律规定召开村民会议或者村民代表会议，对村庄规划成果进行表决。</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3"/>
            <p:cNvSpPr txBox="1"/>
            <p:nvPr/>
          </p:nvSpPr>
          <p:spPr>
            <a:xfrm>
              <a:off x="1818" y="9637"/>
              <a:ext cx="4535" cy="1127"/>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县级规划审批</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marR="0" algn="l" defTabSz="914400">
                <a:spcBef>
                  <a:spcPct val="50000"/>
                </a:spcBef>
                <a:buClrTx/>
                <a:buSzTx/>
                <a:buFontTx/>
                <a:buNone/>
                <a:defRPr/>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村民代表大会通过后，由镇人民政府报送成果至县（区）级人民政府审批。</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65"/>
            <p:cNvSpPr txBox="1"/>
            <p:nvPr/>
          </p:nvSpPr>
          <p:spPr>
            <a:xfrm>
              <a:off x="1818" y="11316"/>
              <a:ext cx="4535" cy="836"/>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成果公布</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向公众发布、展示规划成果。</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7102" y="3330"/>
              <a:ext cx="1805"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镇级人民政府</a:t>
              </a:r>
              <a:endParaRPr lang="zh-CN" altLang="en-US" sz="1000" b="1">
                <a:latin typeface="黑体" panose="02010609060101010101" charset="-122"/>
                <a:ea typeface="黑体" panose="02010609060101010101" charset="-122"/>
              </a:endParaRPr>
            </a:p>
          </p:txBody>
        </p:sp>
        <p:sp>
          <p:nvSpPr>
            <p:cNvPr id="5" name="矩形 4"/>
            <p:cNvSpPr/>
            <p:nvPr/>
          </p:nvSpPr>
          <p:spPr>
            <a:xfrm>
              <a:off x="7102" y="5529"/>
              <a:ext cx="1805"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微软雅黑" panose="020B0503020204020204" pitchFamily="34" charset="-122"/>
                </a:rPr>
                <a:t>设计单位</a:t>
              </a:r>
              <a:endParaRPr lang="zh-CN" altLang="en-US" sz="1000" b="1">
                <a:latin typeface="黑体" panose="02010609060101010101" charset="-122"/>
                <a:ea typeface="黑体" panose="02010609060101010101" charset="-122"/>
              </a:endParaRPr>
            </a:p>
          </p:txBody>
        </p:sp>
        <p:sp>
          <p:nvSpPr>
            <p:cNvPr id="6" name="下箭头 5"/>
            <p:cNvSpPr/>
            <p:nvPr/>
          </p:nvSpPr>
          <p:spPr>
            <a:xfrm>
              <a:off x="3890" y="4074"/>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3890" y="5415"/>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3890" y="7457"/>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a:off x="3890" y="9159"/>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3890" y="10860"/>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102" y="8219"/>
              <a:ext cx="1805"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村集体</a:t>
              </a:r>
              <a:endParaRPr lang="zh-CN" altLang="en-US" sz="1000" b="1">
                <a:latin typeface="黑体" panose="02010609060101010101" charset="-122"/>
                <a:ea typeface="黑体" panose="02010609060101010101" charset="-122"/>
              </a:endParaRPr>
            </a:p>
          </p:txBody>
        </p:sp>
        <p:sp>
          <p:nvSpPr>
            <p:cNvPr id="13" name="矩形 12"/>
            <p:cNvSpPr/>
            <p:nvPr/>
          </p:nvSpPr>
          <p:spPr>
            <a:xfrm>
              <a:off x="7102" y="9931"/>
              <a:ext cx="1805"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县级人民政府</a:t>
              </a:r>
              <a:endParaRPr lang="zh-CN" altLang="en-US" sz="1000" b="1">
                <a:latin typeface="黑体" panose="02010609060101010101" charset="-122"/>
                <a:ea typeface="黑体" panose="02010609060101010101" charset="-122"/>
              </a:endParaRPr>
            </a:p>
          </p:txBody>
        </p:sp>
        <p:sp>
          <p:nvSpPr>
            <p:cNvPr id="14" name="矩形 13"/>
            <p:cNvSpPr/>
            <p:nvPr/>
          </p:nvSpPr>
          <p:spPr>
            <a:xfrm>
              <a:off x="7102" y="11465"/>
              <a:ext cx="1805"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镇级人民政府</a:t>
              </a:r>
              <a:endParaRPr lang="zh-CN" altLang="en-US" sz="1000" b="1">
                <a:latin typeface="黑体" panose="02010609060101010101" charset="-122"/>
                <a:ea typeface="黑体" panose="02010609060101010101" charset="-122"/>
              </a:endParaRPr>
            </a:p>
          </p:txBody>
        </p:sp>
        <p:cxnSp>
          <p:nvCxnSpPr>
            <p:cNvPr id="15" name="直接箭头连接符 14"/>
            <p:cNvCxnSpPr>
              <a:stCxn id="17" idx="3"/>
              <a:endCxn id="2" idx="1"/>
            </p:cNvCxnSpPr>
            <p:nvPr/>
          </p:nvCxnSpPr>
          <p:spPr>
            <a:xfrm>
              <a:off x="6410" y="3599"/>
              <a:ext cx="692"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6" name="右中括号 15"/>
            <p:cNvSpPr/>
            <p:nvPr/>
          </p:nvSpPr>
          <p:spPr>
            <a:xfrm>
              <a:off x="6422" y="4848"/>
              <a:ext cx="339" cy="2058"/>
            </a:xfrm>
            <a:prstGeom prst="rightBracke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8" name="直接箭头连接符 17"/>
            <p:cNvCxnSpPr>
              <a:endCxn id="5" idx="1"/>
            </p:cNvCxnSpPr>
            <p:nvPr/>
          </p:nvCxnSpPr>
          <p:spPr>
            <a:xfrm>
              <a:off x="6761" y="5785"/>
              <a:ext cx="341" cy="14"/>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353" y="8492"/>
              <a:ext cx="749"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353" y="10176"/>
              <a:ext cx="749"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66" idx="3"/>
              <a:endCxn id="14" idx="1"/>
            </p:cNvCxnSpPr>
            <p:nvPr/>
          </p:nvCxnSpPr>
          <p:spPr>
            <a:xfrm>
              <a:off x="6353" y="11734"/>
              <a:ext cx="749"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377" y="2468"/>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25" name="文本框 24"/>
            <p:cNvSpPr txBox="1"/>
            <p:nvPr/>
          </p:nvSpPr>
          <p:spPr>
            <a:xfrm>
              <a:off x="3486" y="2468"/>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7" name="TextBox 59"/>
            <p:cNvSpPr txBox="1"/>
            <p:nvPr/>
          </p:nvSpPr>
          <p:spPr>
            <a:xfrm>
              <a:off x="1818" y="5877"/>
              <a:ext cx="4592" cy="146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草案公示</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规划草案公示不少于30天，同步征求村民、乡镇等相关部门意见，并召开专家评审会，收集整理公众意见。</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61"/>
            <p:cNvSpPr txBox="1"/>
            <p:nvPr/>
          </p:nvSpPr>
          <p:spPr>
            <a:xfrm>
              <a:off x="1818" y="3181"/>
              <a:ext cx="4592" cy="836"/>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开展编制村庄规划</a:t>
              </a:r>
              <a:endParaRPr lang="en-US" altLang="zh-CN" sz="12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委托有资质的设计单位开展编制工作。</a:t>
              </a:r>
              <a:endPar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62"/>
            <p:cNvSpPr txBox="1"/>
            <p:nvPr/>
          </p:nvSpPr>
          <p:spPr>
            <a:xfrm>
              <a:off x="1818" y="4515"/>
              <a:ext cx="4592" cy="83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开展现状调研工作</a:t>
              </a:r>
              <a:endParaRPr lang="zh-CN" altLang="en-US" sz="117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资料收集、入村访谈、问卷调查、驻村体验等。</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88720" y="990600"/>
            <a:ext cx="4724400" cy="8484235"/>
            <a:chOff x="1872" y="1560"/>
            <a:chExt cx="7440" cy="13361"/>
          </a:xfrm>
        </p:grpSpPr>
        <p:sp>
          <p:nvSpPr>
            <p:cNvPr id="60" name="TextBox 59"/>
            <p:cNvSpPr txBox="1"/>
            <p:nvPr/>
          </p:nvSpPr>
          <p:spPr>
            <a:xfrm>
              <a:off x="1872" y="5466"/>
              <a:ext cx="4592" cy="1466"/>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latin typeface="黑体" panose="02010609060101010101" charset="-122"/>
                  <a:ea typeface="黑体" panose="02010609060101010101" charset="-122"/>
                  <a:sym typeface="微软雅黑" panose="020B0503020204020204" pitchFamily="34" charset="-122"/>
                </a:rPr>
                <a:t>初步审查</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镇政府（街道办）组织自然资源、农业农村、水利、林业等相关部门进行初步审查，审核通过的上报至县（市、区）自然资源主管部门。</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61"/>
            <p:cNvSpPr txBox="1"/>
            <p:nvPr/>
          </p:nvSpPr>
          <p:spPr>
            <a:xfrm>
              <a:off x="1872" y="2040"/>
              <a:ext cx="4592" cy="1103"/>
            </a:xfrm>
            <a:prstGeom prst="rect">
              <a:avLst/>
            </a:prstGeom>
            <a:noFill/>
            <a:ln w="38100" cap="rnd" cmpd="thickThin">
              <a:solidFill>
                <a:srgbClr val="0070C0"/>
              </a:solidFill>
              <a:round/>
            </a:ln>
          </p:spPr>
          <p:txBody>
            <a:bodyPr wrap="square" rtlCol="0">
              <a:spAutoFit/>
            </a:bodyPr>
            <a:lstStyle/>
            <a:p>
              <a:pPr algn="ctr">
                <a:lnSpc>
                  <a:spcPct val="130000"/>
                </a:lnSpc>
                <a:spcBef>
                  <a:spcPct val="0"/>
                </a:spcBef>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发布通知</a:t>
              </a:r>
              <a:endParaRPr lang="en-US" altLang="zh-CN" sz="1200" dirty="0" smtClean="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20000"/>
                </a:lnSpc>
                <a:spcBef>
                  <a:spcPct val="0"/>
                </a:spcBef>
              </a:pPr>
              <a:r>
                <a:rPr lang="zh-CN" altLang="en-US" sz="1000" dirty="0" smtClean="0">
                  <a:effectLst/>
                  <a:latin typeface="微软雅黑" panose="020B0503020204020204" pitchFamily="34" charset="-122"/>
                  <a:ea typeface="微软雅黑" panose="020B0503020204020204" pitchFamily="34" charset="-122"/>
                  <a:sym typeface="微软雅黑" panose="020B0503020204020204" pitchFamily="34" charset="-122"/>
                </a:rPr>
                <a:t>市自然资源局每年度按照省自然资源厅工作部署要求，组织各县（市、区）收集点状供地需求。</a:t>
              </a:r>
              <a:endParaRPr lang="zh-CN" altLang="en-US" sz="1000" dirty="0" smtClean="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62"/>
            <p:cNvSpPr txBox="1"/>
            <p:nvPr/>
          </p:nvSpPr>
          <p:spPr>
            <a:xfrm>
              <a:off x="1872" y="3586"/>
              <a:ext cx="4592" cy="1466"/>
            </a:xfrm>
            <a:prstGeom prst="rect">
              <a:avLst/>
            </a:prstGeom>
            <a:noFill/>
            <a:ln w="38100" cmpd="thickThin">
              <a:solidFill>
                <a:srgbClr val="0070C0"/>
              </a:solidFill>
            </a:ln>
          </p:spPr>
          <p:txBody>
            <a:bodyPr wrap="square" rtlCol="0">
              <a:spAutoFit/>
            </a:bodyPr>
            <a:lstStyle/>
            <a:p>
              <a:pPr algn="ctr">
                <a:lnSpc>
                  <a:spcPct val="130000"/>
                </a:lnSpc>
                <a:buClrTx/>
                <a:buSzTx/>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项目申报</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建设单位向镇政府（街道办）申报拟建点状供地项目，附上项目范围红线、项目简介材料（包括预计经济效益、社会效益）等。</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3"/>
            <p:cNvSpPr txBox="1"/>
            <p:nvPr/>
          </p:nvSpPr>
          <p:spPr>
            <a:xfrm>
              <a:off x="1872" y="7370"/>
              <a:ext cx="4592" cy="1283"/>
            </a:xfrm>
            <a:prstGeom prst="rect">
              <a:avLst/>
            </a:prstGeom>
            <a:noFill/>
            <a:ln w="38100" cmpd="thickThin">
              <a:solidFill>
                <a:srgbClr val="0070C0"/>
              </a:solidFill>
            </a:ln>
          </p:spPr>
          <p:txBody>
            <a:bodyPr wrap="square" rtlCol="0">
              <a:spAutoFit/>
            </a:bodyPr>
            <a:lstStyle/>
            <a:p>
              <a:pPr marR="0" algn="ctr" defTabSz="914400">
                <a:spcBef>
                  <a:spcPct val="50000"/>
                </a:spcBef>
                <a:buClrTx/>
                <a:buSzTx/>
                <a:buFontTx/>
                <a:buNone/>
                <a:defRPr/>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审查上报</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a:p>
              <a:pPr marR="0" algn="l" defTabSz="914400">
                <a:spcBef>
                  <a:spcPct val="50000"/>
                </a:spcBef>
                <a:buClrTx/>
                <a:buSzTx/>
                <a:buFontTx/>
                <a:buNone/>
                <a:defRPr/>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县级自然资源主管部门内部会审及现场核查，县（市、区）人民政府审核通过后上报市自然资源局。</a:t>
              </a:r>
              <a:endPar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7528" y="2345"/>
              <a:ext cx="1757" cy="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自然资源局</a:t>
              </a:r>
              <a:endParaRPr lang="zh-CN" altLang="en-US" sz="1000" b="1">
                <a:latin typeface="黑体" panose="02010609060101010101" charset="-122"/>
                <a:ea typeface="黑体" panose="02010609060101010101" charset="-122"/>
              </a:endParaRPr>
            </a:p>
          </p:txBody>
        </p:sp>
        <p:sp>
          <p:nvSpPr>
            <p:cNvPr id="5" name="矩形 4"/>
            <p:cNvSpPr/>
            <p:nvPr/>
          </p:nvSpPr>
          <p:spPr>
            <a:xfrm>
              <a:off x="7528" y="5930"/>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镇级人民政府</a:t>
              </a:r>
              <a:endPar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下箭头 5"/>
            <p:cNvSpPr/>
            <p:nvPr/>
          </p:nvSpPr>
          <p:spPr>
            <a:xfrm>
              <a:off x="4002" y="3188"/>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4002" y="5087"/>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4002" y="6977"/>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a:off x="4002" y="8692"/>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4002" y="10566"/>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528" y="7474"/>
              <a:ext cx="1757" cy="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县级自然资源</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主管部门、县（市、区）人民政府</a:t>
              </a:r>
              <a:endParaRPr lang="zh-CN" altLang="en-US" sz="1000" b="1">
                <a:latin typeface="黑体" panose="02010609060101010101" charset="-122"/>
                <a:ea typeface="黑体" panose="02010609060101010101" charset="-122"/>
              </a:endParaRPr>
            </a:p>
          </p:txBody>
        </p:sp>
        <p:sp>
          <p:nvSpPr>
            <p:cNvPr id="14" name="矩形 13"/>
            <p:cNvSpPr/>
            <p:nvPr/>
          </p:nvSpPr>
          <p:spPr>
            <a:xfrm>
              <a:off x="7529" y="11233"/>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清远市人民政府</a:t>
              </a:r>
              <a:endParaRPr lang="zh-CN" altLang="en-US" sz="1000" b="1">
                <a:latin typeface="黑体" panose="02010609060101010101" charset="-122"/>
                <a:ea typeface="黑体" panose="02010609060101010101" charset="-122"/>
              </a:endParaRPr>
            </a:p>
          </p:txBody>
        </p:sp>
        <p:cxnSp>
          <p:nvCxnSpPr>
            <p:cNvPr id="15" name="直接箭头连接符 14"/>
            <p:cNvCxnSpPr>
              <a:stCxn id="62" idx="3"/>
              <a:endCxn id="2" idx="1"/>
            </p:cNvCxnSpPr>
            <p:nvPr/>
          </p:nvCxnSpPr>
          <p:spPr>
            <a:xfrm>
              <a:off x="6464" y="2592"/>
              <a:ext cx="1064"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7" name="TextBox 65"/>
            <p:cNvSpPr txBox="1"/>
            <p:nvPr/>
          </p:nvSpPr>
          <p:spPr>
            <a:xfrm>
              <a:off x="1872" y="9069"/>
              <a:ext cx="4592" cy="1466"/>
            </a:xfrm>
            <a:prstGeom prst="rect">
              <a:avLst/>
            </a:prstGeom>
            <a:noFill/>
            <a:ln w="38100" cmpd="thickThin">
              <a:solidFill>
                <a:srgbClr val="0070C0"/>
              </a:solidFill>
            </a:ln>
          </p:spPr>
          <p:txBody>
            <a:bodyPr wrap="square" rtlCol="0">
              <a:spAutoFit/>
            </a:bodyPr>
            <a:p>
              <a:pPr algn="ctr">
                <a:lnSpc>
                  <a:spcPct val="130000"/>
                </a:lnSpc>
                <a:buClrTx/>
                <a:buSzTx/>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市级审查</a:t>
              </a:r>
              <a:endPar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市自然资源局会同市农业农村局、市文化广电旅游体育部门局进行会审，初步形成“年度点状供地项目计划”。</a:t>
              </a:r>
              <a:endPar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7529" y="4078"/>
              <a:ext cx="1757" cy="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建设单位</a:t>
              </a:r>
              <a:endParaRPr lang="zh-CN" altLang="en-US" sz="1000" b="1">
                <a:latin typeface="黑体" panose="02010609060101010101" charset="-122"/>
                <a:ea typeface="黑体" panose="02010609060101010101" charset="-122"/>
              </a:endParaRPr>
            </a:p>
          </p:txBody>
        </p:sp>
        <p:sp>
          <p:nvSpPr>
            <p:cNvPr id="22" name="TextBox 65"/>
            <p:cNvSpPr txBox="1"/>
            <p:nvPr/>
          </p:nvSpPr>
          <p:spPr>
            <a:xfrm>
              <a:off x="1872" y="10927"/>
              <a:ext cx="4592"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市政府审批</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市自然资源局将“年度点状供地项目计划”报市政府批准印发实施。</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65"/>
            <p:cNvSpPr txBox="1"/>
            <p:nvPr/>
          </p:nvSpPr>
          <p:spPr>
            <a:xfrm>
              <a:off x="1872" y="12511"/>
              <a:ext cx="4592"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实施方案备案</a:t>
              </a:r>
              <a:endPar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建设主体编制点状供地实施方案,县级以上政府同意后报市自然资源局备案。</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7555" y="12817"/>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自然资源局</a:t>
              </a:r>
              <a:endParaRPr lang="zh-CN" altLang="en-US" sz="1000" b="1">
                <a:latin typeface="黑体" panose="02010609060101010101" charset="-122"/>
                <a:ea typeface="黑体" panose="02010609060101010101" charset="-122"/>
              </a:endParaRPr>
            </a:p>
          </p:txBody>
        </p:sp>
        <p:cxnSp>
          <p:nvCxnSpPr>
            <p:cNvPr id="28" name="直接箭头连接符 27"/>
            <p:cNvCxnSpPr>
              <a:stCxn id="63" idx="3"/>
              <a:endCxn id="17" idx="1"/>
            </p:cNvCxnSpPr>
            <p:nvPr/>
          </p:nvCxnSpPr>
          <p:spPr>
            <a:xfrm>
              <a:off x="6464" y="4319"/>
              <a:ext cx="1065"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29" y="9533"/>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mn-ea"/>
                </a:rPr>
                <a:t>清远市</a:t>
              </a:r>
              <a:endParaRPr lang="zh-CN" altLang="en-US" sz="1000" b="1">
                <a:latin typeface="黑体" panose="02010609060101010101" charset="-122"/>
                <a:ea typeface="黑体" panose="02010609060101010101" charset="-122"/>
                <a:sym typeface="+mn-ea"/>
              </a:endParaRPr>
            </a:p>
            <a:p>
              <a:pPr algn="ctr"/>
              <a:r>
                <a:rPr lang="zh-CN" altLang="en-US" sz="1000" b="1">
                  <a:latin typeface="黑体" panose="02010609060101010101" charset="-122"/>
                  <a:ea typeface="黑体" panose="02010609060101010101" charset="-122"/>
                  <a:sym typeface="+mn-ea"/>
                </a:rPr>
                <a:t>自然资源局</a:t>
              </a:r>
              <a:endParaRPr lang="zh-CN" altLang="en-US" sz="1000" b="1">
                <a:latin typeface="黑体" panose="02010609060101010101" charset="-122"/>
                <a:ea typeface="黑体" panose="02010609060101010101" charset="-122"/>
              </a:endParaRPr>
            </a:p>
          </p:txBody>
        </p:sp>
        <p:sp>
          <p:nvSpPr>
            <p:cNvPr id="33" name="下箭头 32"/>
            <p:cNvSpPr/>
            <p:nvPr/>
          </p:nvSpPr>
          <p:spPr>
            <a:xfrm>
              <a:off x="4002" y="12114"/>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3540" y="1560"/>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36" name="文本框 35"/>
            <p:cNvSpPr txBox="1"/>
            <p:nvPr/>
          </p:nvSpPr>
          <p:spPr>
            <a:xfrm>
              <a:off x="7779" y="1560"/>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12" name="TextBox 65"/>
            <p:cNvSpPr txBox="1"/>
            <p:nvPr/>
          </p:nvSpPr>
          <p:spPr>
            <a:xfrm>
              <a:off x="1872" y="14085"/>
              <a:ext cx="4592" cy="83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办理建设用地报批手续</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流程详见附件</a:t>
              </a:r>
              <a:r>
                <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城镇建设用地审批流程图</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下箭头 15"/>
            <p:cNvSpPr/>
            <p:nvPr/>
          </p:nvSpPr>
          <p:spPr>
            <a:xfrm>
              <a:off x="4002" y="13684"/>
              <a:ext cx="341" cy="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直接箭头连接符 18"/>
            <p:cNvCxnSpPr>
              <a:stCxn id="60" idx="3"/>
              <a:endCxn id="5" idx="1"/>
            </p:cNvCxnSpPr>
            <p:nvPr/>
          </p:nvCxnSpPr>
          <p:spPr>
            <a:xfrm>
              <a:off x="6464" y="6199"/>
              <a:ext cx="1064"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64" idx="3"/>
              <a:endCxn id="13" idx="1"/>
            </p:cNvCxnSpPr>
            <p:nvPr/>
          </p:nvCxnSpPr>
          <p:spPr>
            <a:xfrm>
              <a:off x="6464" y="8012"/>
              <a:ext cx="1064"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3"/>
              <a:endCxn id="29" idx="1"/>
            </p:cNvCxnSpPr>
            <p:nvPr/>
          </p:nvCxnSpPr>
          <p:spPr>
            <a:xfrm>
              <a:off x="6464" y="9802"/>
              <a:ext cx="1065"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2" idx="3"/>
              <a:endCxn id="14" idx="1"/>
            </p:cNvCxnSpPr>
            <p:nvPr/>
          </p:nvCxnSpPr>
          <p:spPr>
            <a:xfrm>
              <a:off x="6464" y="11503"/>
              <a:ext cx="1065"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3" idx="3"/>
              <a:endCxn id="31" idx="1"/>
            </p:cNvCxnSpPr>
            <p:nvPr/>
          </p:nvCxnSpPr>
          <p:spPr>
            <a:xfrm>
              <a:off x="6464" y="13087"/>
              <a:ext cx="1122"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771525" y="485140"/>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3</a:t>
            </a:r>
            <a:endParaRPr lang="zh-CN" altLang="en-US" sz="1600">
              <a:latin typeface="方正小标宋_GBK" panose="03000502000000000000" charset="-122"/>
              <a:ea typeface="方正小标宋_GBK" panose="03000502000000000000" charset="-122"/>
            </a:endParaRPr>
          </a:p>
        </p:txBody>
      </p:sp>
      <p:sp>
        <p:nvSpPr>
          <p:cNvPr id="20" name="文本框 19"/>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cs typeface="方正小标宋_GBK" panose="03000502000000000000" charset="-122"/>
                <a:sym typeface="+mn-ea"/>
              </a:rPr>
              <a:t>点状供地申报审批流程图</a:t>
            </a:r>
            <a:endParaRPr lang="zh-CN" altLang="en-US" sz="2100">
              <a:latin typeface="方正小标宋_GBK" panose="03000502000000000000" charset="-122"/>
              <a:ea typeface="方正小标宋_GBK" panose="03000502000000000000" charset="-122"/>
              <a:cs typeface="方正小标宋_GBK" panose="03000502000000000000" charset="-122"/>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1121410" y="1087120"/>
            <a:ext cx="4657090" cy="7087870"/>
            <a:chOff x="1766" y="1712"/>
            <a:chExt cx="7334" cy="11162"/>
          </a:xfrm>
        </p:grpSpPr>
        <p:sp>
          <p:nvSpPr>
            <p:cNvPr id="35" name="文本框 34"/>
            <p:cNvSpPr txBox="1"/>
            <p:nvPr/>
          </p:nvSpPr>
          <p:spPr>
            <a:xfrm>
              <a:off x="3434" y="1712"/>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36" name="文本框 35"/>
            <p:cNvSpPr txBox="1"/>
            <p:nvPr/>
          </p:nvSpPr>
          <p:spPr>
            <a:xfrm>
              <a:off x="7579" y="1712"/>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59" name="TextBox 58"/>
            <p:cNvSpPr txBox="1"/>
            <p:nvPr/>
          </p:nvSpPr>
          <p:spPr>
            <a:xfrm>
              <a:off x="1766" y="7450"/>
              <a:ext cx="4592" cy="52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市级会审</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Box 59"/>
            <p:cNvSpPr txBox="1"/>
            <p:nvPr/>
          </p:nvSpPr>
          <p:spPr>
            <a:xfrm>
              <a:off x="1766" y="5400"/>
              <a:ext cx="4592" cy="146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方案公示</a:t>
              </a:r>
              <a:endPar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同步征求人大代表、政协委员、社会公众、有关专家学者、农村集体经济组织和农民的意见，形成初步成果。</a:t>
              </a:r>
              <a:endPar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61"/>
            <p:cNvSpPr txBox="1"/>
            <p:nvPr/>
          </p:nvSpPr>
          <p:spPr>
            <a:xfrm>
              <a:off x="1766" y="2264"/>
              <a:ext cx="4592" cy="836"/>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编制土地征收成片开发方案</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委托有资质的设计单位开展编制工作。</a:t>
              </a:r>
              <a:endPar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62"/>
            <p:cNvSpPr txBox="1"/>
            <p:nvPr/>
          </p:nvSpPr>
          <p:spPr>
            <a:xfrm>
              <a:off x="1766" y="3711"/>
              <a:ext cx="4592"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确定成片开发范围</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项目单位、镇级政府、县级职能部门将需求报送，县级政府收集。</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3"/>
            <p:cNvSpPr txBox="1"/>
            <p:nvPr/>
          </p:nvSpPr>
          <p:spPr>
            <a:xfrm>
              <a:off x="1766" y="8585"/>
              <a:ext cx="4592" cy="178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组织专家论证会</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组织人大代表、政协委员和土地、规划、经济、法律、环保、产业等方面专家组成专家委员会，对土地征收成片开发方案的科学性、必要性进行论证，形成审查意见。</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下箭头 5"/>
            <p:cNvSpPr/>
            <p:nvPr/>
          </p:nvSpPr>
          <p:spPr>
            <a:xfrm>
              <a:off x="3864" y="3212"/>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3864" y="4957"/>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3864" y="8129"/>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3864" y="10513"/>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下箭头 3"/>
            <p:cNvSpPr/>
            <p:nvPr/>
          </p:nvSpPr>
          <p:spPr>
            <a:xfrm>
              <a:off x="3864" y="6965"/>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Box 65"/>
            <p:cNvSpPr txBox="1"/>
            <p:nvPr/>
          </p:nvSpPr>
          <p:spPr>
            <a:xfrm>
              <a:off x="1766" y="10934"/>
              <a:ext cx="4592" cy="52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清远市人民政府批准</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65"/>
            <p:cNvSpPr txBox="1"/>
            <p:nvPr/>
          </p:nvSpPr>
          <p:spPr>
            <a:xfrm>
              <a:off x="1766" y="12038"/>
              <a:ext cx="4592" cy="83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出具土地征收成片方案批复</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报省自然资源厅系统备案后方可启用。</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箭头连接符 30"/>
            <p:cNvCxnSpPr>
              <a:stCxn id="22" idx="3"/>
              <a:endCxn id="14" idx="1"/>
            </p:cNvCxnSpPr>
            <p:nvPr/>
          </p:nvCxnSpPr>
          <p:spPr>
            <a:xfrm>
              <a:off x="6358" y="11195"/>
              <a:ext cx="970"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328" y="4055"/>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县级人民政府</a:t>
              </a:r>
              <a:endParaRPr lang="zh-CN" altLang="en-US" sz="1000" b="1">
                <a:latin typeface="黑体" panose="02010609060101010101" charset="-122"/>
                <a:ea typeface="黑体" panose="02010609060101010101" charset="-122"/>
              </a:endParaRPr>
            </a:p>
          </p:txBody>
        </p:sp>
        <p:sp>
          <p:nvSpPr>
            <p:cNvPr id="14" name="矩形 13"/>
            <p:cNvSpPr/>
            <p:nvPr/>
          </p:nvSpPr>
          <p:spPr>
            <a:xfrm>
              <a:off x="7328" y="10925"/>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清远市人民政府</a:t>
              </a:r>
              <a:endParaRPr lang="zh-CN" altLang="en-US" sz="1000" b="1">
                <a:latin typeface="黑体" panose="02010609060101010101" charset="-122"/>
                <a:ea typeface="黑体" panose="02010609060101010101" charset="-122"/>
              </a:endParaRPr>
            </a:p>
          </p:txBody>
        </p:sp>
        <p:sp>
          <p:nvSpPr>
            <p:cNvPr id="25" name="矩形 24"/>
            <p:cNvSpPr/>
            <p:nvPr/>
          </p:nvSpPr>
          <p:spPr>
            <a:xfrm>
              <a:off x="7343" y="12187"/>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自然资源局</a:t>
              </a:r>
              <a:endParaRPr lang="zh-CN" altLang="en-US" sz="1000" b="1">
                <a:latin typeface="黑体" panose="02010609060101010101" charset="-122"/>
                <a:ea typeface="黑体" panose="02010609060101010101" charset="-122"/>
              </a:endParaRPr>
            </a:p>
          </p:txBody>
        </p:sp>
        <p:sp>
          <p:nvSpPr>
            <p:cNvPr id="3" name="右中括号 2"/>
            <p:cNvSpPr/>
            <p:nvPr/>
          </p:nvSpPr>
          <p:spPr>
            <a:xfrm>
              <a:off x="6453" y="2466"/>
              <a:ext cx="453" cy="3558"/>
            </a:xfrm>
            <a:prstGeom prst="rightBracke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下箭头 20"/>
            <p:cNvSpPr/>
            <p:nvPr/>
          </p:nvSpPr>
          <p:spPr>
            <a:xfrm>
              <a:off x="3864" y="11617"/>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右中括号 36"/>
            <p:cNvSpPr/>
            <p:nvPr/>
          </p:nvSpPr>
          <p:spPr>
            <a:xfrm>
              <a:off x="6414" y="7741"/>
              <a:ext cx="453" cy="2065"/>
            </a:xfrm>
            <a:prstGeom prst="rightBracke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38" name="直接箭头连接符 37"/>
            <p:cNvCxnSpPr>
              <a:stCxn id="37" idx="2"/>
              <a:endCxn id="39" idx="1"/>
            </p:cNvCxnSpPr>
            <p:nvPr/>
          </p:nvCxnSpPr>
          <p:spPr>
            <a:xfrm>
              <a:off x="6867" y="8774"/>
              <a:ext cx="476"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7343" y="8504"/>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自然资源局</a:t>
              </a:r>
              <a:endParaRPr lang="zh-CN" altLang="en-US" sz="1000" b="1">
                <a:latin typeface="黑体" panose="02010609060101010101" charset="-122"/>
                <a:ea typeface="黑体" panose="02010609060101010101" charset="-122"/>
              </a:endParaRPr>
            </a:p>
          </p:txBody>
        </p:sp>
        <p:cxnSp>
          <p:nvCxnSpPr>
            <p:cNvPr id="40" name="直接箭头连接符 39"/>
            <p:cNvCxnSpPr/>
            <p:nvPr/>
          </p:nvCxnSpPr>
          <p:spPr>
            <a:xfrm>
              <a:off x="6987" y="4325"/>
              <a:ext cx="341"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a:stCxn id="23" idx="3"/>
              <a:endCxn id="25" idx="1"/>
            </p:cNvCxnSpPr>
            <p:nvPr/>
          </p:nvCxnSpPr>
          <p:spPr>
            <a:xfrm>
              <a:off x="6358" y="12456"/>
              <a:ext cx="985"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sym typeface="+mn-ea"/>
              </a:rPr>
              <a:t>土地征收成片开发方案审批流程图</a:t>
            </a:r>
            <a:endParaRPr lang="zh-CN" altLang="en-US" sz="2100">
              <a:latin typeface="方正小标宋_GBK" panose="03000502000000000000" charset="-122"/>
              <a:ea typeface="方正小标宋_GBK" panose="03000502000000000000" charset="-122"/>
              <a:cs typeface="方正小标宋_GBK" panose="03000502000000000000" charset="-122"/>
            </a:endParaRPr>
          </a:p>
        </p:txBody>
      </p:sp>
      <p:sp>
        <p:nvSpPr>
          <p:cNvPr id="12" name="文本框 11"/>
          <p:cNvSpPr txBox="1"/>
          <p:nvPr/>
        </p:nvSpPr>
        <p:spPr>
          <a:xfrm>
            <a:off x="771525" y="413385"/>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4</a:t>
            </a:r>
            <a:endParaRPr lang="zh-CN" altLang="en-US" sz="1600">
              <a:latin typeface="方正小标宋_GBK" panose="03000502000000000000" charset="-122"/>
              <a:ea typeface="方正小标宋_GBK" panose="03000502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04265" y="1122680"/>
            <a:ext cx="4521835" cy="6463030"/>
            <a:chOff x="1739" y="1768"/>
            <a:chExt cx="7121" cy="10178"/>
          </a:xfrm>
        </p:grpSpPr>
        <p:sp>
          <p:nvSpPr>
            <p:cNvPr id="60" name="TextBox 59"/>
            <p:cNvSpPr txBox="1"/>
            <p:nvPr/>
          </p:nvSpPr>
          <p:spPr>
            <a:xfrm>
              <a:off x="1755" y="5287"/>
              <a:ext cx="4592" cy="178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市级审查</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重点审查：符合土地利用总体规划（国土空间规划、城市规划）管控规则，落实土地利用计划指标、耕地占补平衡、林地指标等，涉及征地的完成征地六项前期工作及征地补偿安置等条件。</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61"/>
            <p:cNvSpPr txBox="1"/>
            <p:nvPr/>
          </p:nvSpPr>
          <p:spPr>
            <a:xfrm>
              <a:off x="1755" y="2264"/>
              <a:ext cx="4592" cy="836"/>
            </a:xfrm>
            <a:prstGeom prst="rect">
              <a:avLst/>
            </a:prstGeom>
            <a:noFill/>
            <a:ln w="38100" cap="rnd" cmpd="thickThin">
              <a:solidFill>
                <a:srgbClr val="0070C0"/>
              </a:solidFill>
              <a:round/>
            </a:ln>
          </p:spPr>
          <p:txBody>
            <a:bodyPr wrap="square" rtlCol="0">
              <a:spAutoFit/>
            </a:bodyPr>
            <a:lstStyle/>
            <a:p>
              <a:pPr algn="ctr">
                <a:lnSpc>
                  <a:spcPct val="130000"/>
                </a:lnSpc>
                <a:spcBef>
                  <a:spcPct val="0"/>
                </a:spcBef>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提出用地计划和需求</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业主单位向镇级、县级政府或相关职能部门提出。</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62"/>
            <p:cNvSpPr txBox="1"/>
            <p:nvPr/>
          </p:nvSpPr>
          <p:spPr>
            <a:xfrm>
              <a:off x="1739" y="3598"/>
              <a:ext cx="4592" cy="115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组织用地报批材料</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县级自然资源主管部门指导项目选址和确定范围红线，开展建设用地报批组卷工作。</a:t>
              </a:r>
              <a:endPar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3"/>
            <p:cNvSpPr txBox="1"/>
            <p:nvPr/>
          </p:nvSpPr>
          <p:spPr>
            <a:xfrm>
              <a:off x="1770" y="7566"/>
              <a:ext cx="4592" cy="52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清远市建设用地审批委员会审议</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7102" y="2413"/>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项目单位</a:t>
              </a:r>
              <a:endParaRPr lang="zh-CN" altLang="en-US" sz="1000" b="1">
                <a:latin typeface="黑体" panose="02010609060101010101" charset="-122"/>
                <a:ea typeface="黑体" panose="02010609060101010101" charset="-122"/>
              </a:endParaRPr>
            </a:p>
          </p:txBody>
        </p:sp>
        <p:sp>
          <p:nvSpPr>
            <p:cNvPr id="5" name="矩形 4"/>
            <p:cNvSpPr/>
            <p:nvPr/>
          </p:nvSpPr>
          <p:spPr>
            <a:xfrm>
              <a:off x="7102" y="5908"/>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清远市</a:t>
              </a:r>
              <a:endPar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自然资源局</a:t>
              </a:r>
              <a:endParaRPr lang="zh-CN" altLang="en-US" sz="1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下箭头 5"/>
            <p:cNvSpPr/>
            <p:nvPr/>
          </p:nvSpPr>
          <p:spPr>
            <a:xfrm>
              <a:off x="3864" y="3164"/>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3864" y="4862"/>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3864" y="7112"/>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a:off x="3864" y="8136"/>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3864" y="9206"/>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102" y="7557"/>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清远市人民政府</a:t>
              </a:r>
              <a:endParaRPr lang="zh-CN" altLang="en-US" sz="1000" b="1">
                <a:latin typeface="黑体" panose="02010609060101010101" charset="-122"/>
                <a:ea typeface="黑体" panose="02010609060101010101" charset="-122"/>
              </a:endParaRPr>
            </a:p>
          </p:txBody>
        </p:sp>
        <p:sp>
          <p:nvSpPr>
            <p:cNvPr id="14" name="矩形 13"/>
            <p:cNvSpPr/>
            <p:nvPr/>
          </p:nvSpPr>
          <p:spPr>
            <a:xfrm>
              <a:off x="7103" y="9682"/>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清远市人民政府</a:t>
              </a:r>
              <a:endParaRPr lang="zh-CN" altLang="en-US" sz="1000" b="1">
                <a:latin typeface="黑体" panose="02010609060101010101" charset="-122"/>
                <a:ea typeface="黑体" panose="02010609060101010101" charset="-122"/>
              </a:endParaRPr>
            </a:p>
          </p:txBody>
        </p:sp>
        <p:cxnSp>
          <p:nvCxnSpPr>
            <p:cNvPr id="15" name="直接箭头连接符 14"/>
            <p:cNvCxnSpPr>
              <a:stCxn id="62" idx="3"/>
              <a:endCxn id="2" idx="1"/>
            </p:cNvCxnSpPr>
            <p:nvPr/>
          </p:nvCxnSpPr>
          <p:spPr>
            <a:xfrm>
              <a:off x="6347" y="2682"/>
              <a:ext cx="755"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64" idx="3"/>
              <a:endCxn id="13" idx="1"/>
            </p:cNvCxnSpPr>
            <p:nvPr/>
          </p:nvCxnSpPr>
          <p:spPr>
            <a:xfrm>
              <a:off x="6362" y="7827"/>
              <a:ext cx="740"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7" name="TextBox 65"/>
            <p:cNvSpPr txBox="1"/>
            <p:nvPr/>
          </p:nvSpPr>
          <p:spPr>
            <a:xfrm>
              <a:off x="1818" y="8587"/>
              <a:ext cx="4592" cy="52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缴纳新增建设用地有偿使用费</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7103" y="3904"/>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县级自然资源主管部门</a:t>
              </a:r>
              <a:endParaRPr lang="zh-CN" altLang="en-US" sz="1000" b="1">
                <a:latin typeface="黑体" panose="02010609060101010101" charset="-122"/>
                <a:ea typeface="黑体" panose="02010609060101010101" charset="-122"/>
              </a:endParaRPr>
            </a:p>
          </p:txBody>
        </p:sp>
        <p:sp>
          <p:nvSpPr>
            <p:cNvPr id="22" name="TextBox 65"/>
            <p:cNvSpPr txBox="1"/>
            <p:nvPr/>
          </p:nvSpPr>
          <p:spPr>
            <a:xfrm>
              <a:off x="1792" y="9691"/>
              <a:ext cx="4592" cy="52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清远市人民政府批准</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65"/>
            <p:cNvSpPr txBox="1"/>
            <p:nvPr/>
          </p:nvSpPr>
          <p:spPr>
            <a:xfrm>
              <a:off x="1766" y="10795"/>
              <a:ext cx="4592"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出具建设用地批复</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报自然资源部及省自然资源厅系统备案后方可进入</a:t>
              </a:r>
              <a:r>
                <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供地环节</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（详见附件</a:t>
              </a:r>
              <a:r>
                <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000" b="1" dirty="0" smtClean="0">
                  <a:latin typeface="微软雅黑" panose="020B0503020204020204" pitchFamily="34" charset="-122"/>
                  <a:ea typeface="微软雅黑" panose="020B0503020204020204" pitchFamily="34" charset="-122"/>
                  <a:sym typeface="+mn-ea"/>
                </a:rPr>
                <a:t>土地供应审批流程图</a:t>
              </a:r>
              <a:r>
                <a:rPr lang="zh-CN" altLang="en-US" sz="1000" dirty="0" smtClean="0">
                  <a:latin typeface="微软雅黑" panose="020B0503020204020204" pitchFamily="34" charset="-122"/>
                  <a:ea typeface="微软雅黑" panose="020B0503020204020204" pitchFamily="34" charset="-122"/>
                  <a:sym typeface="+mn-ea"/>
                </a:rPr>
                <a:t>）。</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7102" y="11101"/>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清远市</a:t>
              </a:r>
              <a:endParaRPr lang="zh-CN" altLang="en-US" sz="1000" b="1">
                <a:latin typeface="黑体" panose="02010609060101010101" charset="-122"/>
                <a:ea typeface="黑体" panose="02010609060101010101" charset="-122"/>
              </a:endParaRPr>
            </a:p>
            <a:p>
              <a:pPr algn="ctr"/>
              <a:r>
                <a:rPr lang="zh-CN" altLang="en-US" sz="1000" b="1">
                  <a:latin typeface="黑体" panose="02010609060101010101" charset="-122"/>
                  <a:ea typeface="黑体" panose="02010609060101010101" charset="-122"/>
                </a:rPr>
                <a:t>自然资源局</a:t>
              </a:r>
              <a:endParaRPr lang="zh-CN" altLang="en-US" sz="1000" b="1">
                <a:latin typeface="黑体" panose="02010609060101010101" charset="-122"/>
                <a:ea typeface="黑体" panose="02010609060101010101" charset="-122"/>
              </a:endParaRPr>
            </a:p>
          </p:txBody>
        </p:sp>
        <p:cxnSp>
          <p:nvCxnSpPr>
            <p:cNvPr id="28" name="直接箭头连接符 27"/>
            <p:cNvCxnSpPr>
              <a:stCxn id="63" idx="3"/>
              <a:endCxn id="17" idx="1"/>
            </p:cNvCxnSpPr>
            <p:nvPr/>
          </p:nvCxnSpPr>
          <p:spPr>
            <a:xfrm>
              <a:off x="6331" y="4174"/>
              <a:ext cx="772"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103" y="8578"/>
              <a:ext cx="1757"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县级人民政府</a:t>
              </a:r>
              <a:endParaRPr lang="zh-CN" altLang="en-US" sz="1000" b="1">
                <a:latin typeface="黑体" panose="02010609060101010101" charset="-122"/>
                <a:ea typeface="黑体" panose="02010609060101010101" charset="-122"/>
              </a:endParaRPr>
            </a:p>
          </p:txBody>
        </p:sp>
        <p:cxnSp>
          <p:nvCxnSpPr>
            <p:cNvPr id="30" name="直接箭头连接符 29"/>
            <p:cNvCxnSpPr>
              <a:stCxn id="7" idx="3"/>
              <a:endCxn id="29" idx="1"/>
            </p:cNvCxnSpPr>
            <p:nvPr/>
          </p:nvCxnSpPr>
          <p:spPr>
            <a:xfrm>
              <a:off x="6410" y="8848"/>
              <a:ext cx="693"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2" idx="3"/>
            </p:cNvCxnSpPr>
            <p:nvPr/>
          </p:nvCxnSpPr>
          <p:spPr>
            <a:xfrm>
              <a:off x="6384" y="9952"/>
              <a:ext cx="775"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33" name="下箭头 32"/>
            <p:cNvSpPr/>
            <p:nvPr/>
          </p:nvSpPr>
          <p:spPr>
            <a:xfrm>
              <a:off x="3864" y="10376"/>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3423" y="1768"/>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36" name="文本框 35"/>
            <p:cNvSpPr txBox="1"/>
            <p:nvPr/>
          </p:nvSpPr>
          <p:spPr>
            <a:xfrm>
              <a:off x="7353" y="1768"/>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cxnSp>
          <p:nvCxnSpPr>
            <p:cNvPr id="3" name="直接箭头连接符 2"/>
            <p:cNvCxnSpPr>
              <a:stCxn id="23" idx="3"/>
              <a:endCxn id="25" idx="1"/>
            </p:cNvCxnSpPr>
            <p:nvPr/>
          </p:nvCxnSpPr>
          <p:spPr>
            <a:xfrm>
              <a:off x="6358" y="11371"/>
              <a:ext cx="744"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stCxn id="60" idx="3"/>
              <a:endCxn id="5" idx="1"/>
            </p:cNvCxnSpPr>
            <p:nvPr/>
          </p:nvCxnSpPr>
          <p:spPr>
            <a:xfrm>
              <a:off x="6347" y="6178"/>
              <a:ext cx="755"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sym typeface="+mn-ea"/>
              </a:rPr>
              <a:t>城镇建设用地审批流程图</a:t>
            </a:r>
            <a:endParaRPr lang="zh-CN" altLang="en-US" sz="2100">
              <a:latin typeface="方正小标宋_GBK" panose="03000502000000000000" charset="-122"/>
              <a:ea typeface="方正小标宋_GBK" panose="03000502000000000000" charset="-122"/>
              <a:cs typeface="方正小标宋_GBK" panose="03000502000000000000" charset="-122"/>
              <a:sym typeface="+mn-ea"/>
            </a:endParaRPr>
          </a:p>
        </p:txBody>
      </p:sp>
      <p:sp>
        <p:nvSpPr>
          <p:cNvPr id="19" name="文本框 18"/>
          <p:cNvSpPr txBox="1"/>
          <p:nvPr/>
        </p:nvSpPr>
        <p:spPr>
          <a:xfrm>
            <a:off x="771525" y="413385"/>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5</a:t>
            </a:r>
            <a:endParaRPr lang="zh-CN" altLang="en-US" sz="1600">
              <a:latin typeface="方正小标宋_GBK" panose="03000502000000000000" charset="-122"/>
              <a:ea typeface="方正小标宋_GBK" panose="03000502000000000000"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cs typeface="方正小标宋_GBK" panose="03000502000000000000" charset="-122"/>
                <a:sym typeface="+mn-ea"/>
              </a:rPr>
              <a:t>土地供应审批流程图</a:t>
            </a:r>
            <a:endParaRPr lang="zh-CN" altLang="en-US" sz="2100">
              <a:latin typeface="方正小标宋_GBK" panose="03000502000000000000" charset="-122"/>
              <a:ea typeface="方正小标宋_GBK" panose="03000502000000000000" charset="-122"/>
              <a:cs typeface="方正小标宋_GBK" panose="03000502000000000000" charset="-122"/>
              <a:sym typeface="+mn-ea"/>
            </a:endParaRPr>
          </a:p>
        </p:txBody>
      </p:sp>
      <p:sp>
        <p:nvSpPr>
          <p:cNvPr id="28" name="文本框 27"/>
          <p:cNvSpPr txBox="1"/>
          <p:nvPr/>
        </p:nvSpPr>
        <p:spPr>
          <a:xfrm>
            <a:off x="771525" y="413385"/>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6</a:t>
            </a:r>
            <a:endParaRPr lang="zh-CN" altLang="en-US" sz="1600">
              <a:latin typeface="方正小标宋_GBK" panose="03000502000000000000" charset="-122"/>
              <a:ea typeface="方正小标宋_GBK" panose="03000502000000000000" charset="-122"/>
            </a:endParaRPr>
          </a:p>
        </p:txBody>
      </p:sp>
      <p:grpSp>
        <p:nvGrpSpPr>
          <p:cNvPr id="10" name="组合 9"/>
          <p:cNvGrpSpPr/>
          <p:nvPr/>
        </p:nvGrpSpPr>
        <p:grpSpPr>
          <a:xfrm>
            <a:off x="533400" y="1216660"/>
            <a:ext cx="5855970" cy="7085965"/>
            <a:chOff x="840" y="1916"/>
            <a:chExt cx="9222" cy="11159"/>
          </a:xfrm>
        </p:grpSpPr>
        <p:sp>
          <p:nvSpPr>
            <p:cNvPr id="60" name="TextBox 59"/>
            <p:cNvSpPr txBox="1"/>
            <p:nvPr/>
          </p:nvSpPr>
          <p:spPr>
            <a:xfrm>
              <a:off x="840" y="5410"/>
              <a:ext cx="6008" cy="115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县级以上用地委审议、政府审批</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自然资源局将供地方案报县级以上建设</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用地审批委员会审议，县级以上政府审批同意后出具批复。</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61"/>
            <p:cNvSpPr txBox="1"/>
            <p:nvPr/>
          </p:nvSpPr>
          <p:spPr>
            <a:xfrm>
              <a:off x="841" y="2535"/>
              <a:ext cx="6007" cy="812"/>
            </a:xfrm>
            <a:prstGeom prst="rect">
              <a:avLst/>
            </a:prstGeom>
            <a:noFill/>
            <a:ln w="38100" cap="rnd" cmpd="thickThin">
              <a:solidFill>
                <a:srgbClr val="0070C0"/>
              </a:solidFill>
              <a:round/>
            </a:ln>
          </p:spPr>
          <p:txBody>
            <a:bodyPr wrap="square" rtlCol="0">
              <a:spAutoFit/>
            </a:bodyPr>
            <a:lstStyle/>
            <a:p>
              <a:pPr algn="ctr">
                <a:lnSpc>
                  <a:spcPct val="1300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制定供地方案</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2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县级以上土地储备部门制定供地方案报县级以上自然资源部门。</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62"/>
            <p:cNvSpPr txBox="1"/>
            <p:nvPr/>
          </p:nvSpPr>
          <p:spPr>
            <a:xfrm>
              <a:off x="841" y="3929"/>
              <a:ext cx="6007" cy="836"/>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方案审查及现场勘察</a:t>
              </a:r>
              <a:endParaRPr lang="zh-CN" altLang="en-US" sz="117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自然资源局对供地方案进行审查，并前往地块</a:t>
              </a:r>
              <a:r>
                <a:rPr lang="zh-CN" altLang="en-US" sz="1000" dirty="0">
                  <a:latin typeface="黑体" panose="02010609060101010101" charset="-122"/>
                  <a:ea typeface="黑体" panose="02010609060101010101" charset="-122"/>
                  <a:sym typeface="微软雅黑" panose="020B0503020204020204" pitchFamily="34" charset="-122"/>
                </a:rPr>
                <a:t>现场勘察。</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3"/>
            <p:cNvSpPr txBox="1"/>
            <p:nvPr/>
          </p:nvSpPr>
          <p:spPr>
            <a:xfrm>
              <a:off x="841" y="7571"/>
              <a:ext cx="1616" cy="1151"/>
            </a:xfrm>
            <a:prstGeom prst="rect">
              <a:avLst/>
            </a:prstGeom>
            <a:noFill/>
            <a:ln w="38100" cmpd="thickThin">
              <a:solidFill>
                <a:srgbClr val="0070C0"/>
              </a:solidFill>
            </a:ln>
          </p:spPr>
          <p:txBody>
            <a:bodyPr wrap="square" rtlCol="0">
              <a:spAutoFit/>
            </a:bodyPr>
            <a:lstStyle/>
            <a:p>
              <a:pPr algn="ctr">
                <a:lnSpc>
                  <a:spcPct val="130000"/>
                </a:lnSpc>
                <a:spcBef>
                  <a:spcPct val="0"/>
                </a:spcBef>
              </a:pPr>
              <a:r>
                <a:rPr lang="zh-CN" altLang="en-US" sz="1200" b="1" dirty="0">
                  <a:latin typeface="黑体" panose="02010609060101010101" charset="-122"/>
                  <a:ea typeface="黑体" panose="02010609060101010101" charset="-122"/>
                  <a:sym typeface="微软雅黑" panose="020B0503020204020204" pitchFamily="34" charset="-122"/>
                </a:rPr>
                <a:t>划</a:t>
              </a:r>
              <a:r>
                <a:rPr lang="en-US" altLang="zh-CN" sz="1200" b="1" dirty="0">
                  <a:latin typeface="黑体" panose="02010609060101010101" charset="-122"/>
                  <a:ea typeface="黑体" panose="02010609060101010101" charset="-122"/>
                  <a:sym typeface="微软雅黑" panose="020B0503020204020204" pitchFamily="34" charset="-122"/>
                </a:rPr>
                <a:t>  </a:t>
              </a:r>
              <a:r>
                <a:rPr lang="zh-CN" altLang="en-US" sz="1200" b="1" dirty="0">
                  <a:latin typeface="黑体" panose="02010609060101010101" charset="-122"/>
                  <a:ea typeface="黑体" panose="02010609060101010101" charset="-122"/>
                  <a:sym typeface="微软雅黑" panose="020B0503020204020204" pitchFamily="34" charset="-122"/>
                </a:rPr>
                <a:t>拨</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划拨地块进行批前公示</a:t>
              </a:r>
              <a:r>
                <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天。</a:t>
              </a:r>
              <a:endPar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8078" y="2672"/>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mn-ea"/>
                </a:rPr>
                <a:t>县级以上土地储备部门</a:t>
              </a:r>
              <a:endParaRPr lang="zh-CN" altLang="en-US" sz="1000" b="1">
                <a:latin typeface="黑体" panose="02010609060101010101" charset="-122"/>
                <a:ea typeface="黑体" panose="02010609060101010101" charset="-122"/>
              </a:endParaRPr>
            </a:p>
          </p:txBody>
        </p:sp>
        <p:sp>
          <p:nvSpPr>
            <p:cNvPr id="6" name="下箭头 5"/>
            <p:cNvSpPr/>
            <p:nvPr/>
          </p:nvSpPr>
          <p:spPr>
            <a:xfrm>
              <a:off x="3674" y="3449"/>
              <a:ext cx="341" cy="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a:off x="3674" y="4877"/>
              <a:ext cx="341" cy="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036" y="5716"/>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微软雅黑" panose="020B0503020204020204" pitchFamily="34" charset="-122"/>
                </a:rPr>
                <a:t>县级以上人民政府</a:t>
              </a:r>
              <a:endParaRPr lang="zh-CN" altLang="en-US" sz="1000" b="1">
                <a:latin typeface="黑体" panose="02010609060101010101" charset="-122"/>
                <a:ea typeface="黑体" panose="02010609060101010101" charset="-122"/>
                <a:sym typeface="微软雅黑" panose="020B0503020204020204" pitchFamily="34" charset="-122"/>
              </a:endParaRPr>
            </a:p>
          </p:txBody>
        </p:sp>
        <p:cxnSp>
          <p:nvCxnSpPr>
            <p:cNvPr id="15" name="直接箭头连接符 14"/>
            <p:cNvCxnSpPr>
              <a:stCxn id="62" idx="3"/>
              <a:endCxn id="2" idx="1"/>
            </p:cNvCxnSpPr>
            <p:nvPr/>
          </p:nvCxnSpPr>
          <p:spPr>
            <a:xfrm>
              <a:off x="6848" y="2941"/>
              <a:ext cx="1230"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442" y="1916"/>
              <a:ext cx="1256" cy="434"/>
            </a:xfrm>
            <a:prstGeom prst="rect">
              <a:avLst/>
            </a:prstGeom>
            <a:noFill/>
          </p:spPr>
          <p:txBody>
            <a:bodyPr wrap="square" rtlCol="0">
              <a:spAutoFit/>
            </a:bodyPr>
            <a:p>
              <a:pPr algn="ctr"/>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25" name="文本框 24"/>
            <p:cNvSpPr txBox="1"/>
            <p:nvPr/>
          </p:nvSpPr>
          <p:spPr>
            <a:xfrm>
              <a:off x="3216" y="1916"/>
              <a:ext cx="1256" cy="434"/>
            </a:xfrm>
            <a:prstGeom prst="rect">
              <a:avLst/>
            </a:prstGeom>
            <a:noFill/>
          </p:spPr>
          <p:txBody>
            <a:bodyPr wrap="square" rtlCol="0">
              <a:spAutoFit/>
            </a:bodyPr>
            <a:p>
              <a:pPr algn="ctr"/>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45" name="TextBox 58"/>
            <p:cNvSpPr txBox="1"/>
            <p:nvPr/>
          </p:nvSpPr>
          <p:spPr>
            <a:xfrm>
              <a:off x="2975" y="7571"/>
              <a:ext cx="1764" cy="3357"/>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协议出让</a:t>
              </a:r>
              <a:endParaRPr lang="zh-CN" altLang="en-US" sz="1200"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协议出让需进行成交公示</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10</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天（注：协议出让在制定供地方案前需公告</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30</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天，期间如有</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名以上意向人则需要转成招拍挂牌方式公开出让</a:t>
              </a:r>
              <a:r>
                <a:rPr lang="zh-CN" altLang="en-US" sz="1000" dirty="0">
                  <a:latin typeface="黑体" panose="02010609060101010101" charset="-122"/>
                  <a:ea typeface="黑体" panose="02010609060101010101" charset="-122"/>
                  <a:sym typeface="微软雅黑" panose="020B0503020204020204" pitchFamily="34" charset="-122"/>
                </a:rPr>
                <a:t>）。</a:t>
              </a:r>
              <a:endParaRPr lang="zh-CN" altLang="en-US" sz="1000" dirty="0" smtClean="0">
                <a:solidFill>
                  <a:schemeClr val="tx1"/>
                </a:solidFill>
                <a:latin typeface="黑体" panose="02010609060101010101" charset="-122"/>
                <a:ea typeface="黑体" panose="02010609060101010101" charset="-122"/>
                <a:sym typeface="微软雅黑" panose="020B0503020204020204" pitchFamily="34" charset="-122"/>
              </a:endParaRPr>
            </a:p>
          </p:txBody>
        </p:sp>
        <p:cxnSp>
          <p:nvCxnSpPr>
            <p:cNvPr id="53" name="直接箭头连接符 52"/>
            <p:cNvCxnSpPr>
              <a:stCxn id="19" idx="2"/>
              <a:endCxn id="31" idx="1"/>
            </p:cNvCxnSpPr>
            <p:nvPr/>
          </p:nvCxnSpPr>
          <p:spPr>
            <a:xfrm>
              <a:off x="7468" y="10323"/>
              <a:ext cx="606"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58"/>
            <p:cNvSpPr txBox="1"/>
            <p:nvPr/>
          </p:nvSpPr>
          <p:spPr>
            <a:xfrm>
              <a:off x="841" y="10663"/>
              <a:ext cx="1616" cy="2412"/>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划拨决定书</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取得划拨决定书，</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进入用地规划报建流程（详见附件</a:t>
              </a:r>
              <a:r>
                <a:rPr lang="en-US" altLang="zh-CN" sz="1000" dirty="0" smtClean="0">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000" b="1">
                  <a:latin typeface="微软雅黑" panose="020B0503020204020204" pitchFamily="34" charset="-122"/>
                  <a:ea typeface="微软雅黑" panose="020B0503020204020204" pitchFamily="34" charset="-122"/>
                  <a:sym typeface="+mn-ea"/>
                </a:rPr>
                <a:t>建设工程规划报建流程图</a:t>
              </a:r>
              <a:r>
                <a:rPr lang="zh-CN" altLang="en-US" sz="1000">
                  <a:latin typeface="方正小标宋_GBK" panose="03000502000000000000" charset="-122"/>
                  <a:ea typeface="方正小标宋_GBK" panose="03000502000000000000" charset="-122"/>
                  <a:sym typeface="+mn-ea"/>
                </a:rPr>
                <a:t>）。</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58"/>
            <p:cNvSpPr txBox="1"/>
            <p:nvPr/>
          </p:nvSpPr>
          <p:spPr>
            <a:xfrm>
              <a:off x="5147" y="7571"/>
              <a:ext cx="1701" cy="1466"/>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挂牌出让</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挂牌公告</a:t>
              </a:r>
              <a:r>
                <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天，挂牌时间不少于</a:t>
              </a:r>
              <a:r>
                <a:rPr lang="en-US" altLang="zh-CN"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10</a:t>
              </a:r>
              <a:r>
                <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个工作日。</a:t>
              </a:r>
              <a:endPar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TextBox 58"/>
            <p:cNvSpPr txBox="1"/>
            <p:nvPr/>
          </p:nvSpPr>
          <p:spPr>
            <a:xfrm>
              <a:off x="5147" y="9849"/>
              <a:ext cx="1701"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成交公示</a:t>
              </a:r>
              <a:endParaRPr lang="zh-CN" altLang="en-US" sz="1000" b="1" dirty="0">
                <a:latin typeface="黑体" panose="02010609060101010101" charset="-122"/>
                <a:ea typeface="黑体" panose="02010609060101010101" charset="-122"/>
                <a:sym typeface="微软雅黑" panose="020B0503020204020204" pitchFamily="34" charset="-122"/>
              </a:endParaRPr>
            </a:p>
            <a:p>
              <a:pPr algn="l">
                <a:lnSpc>
                  <a:spcPct val="130000"/>
                </a:lnSpc>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摘牌后需成交公示不少于</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a:t>
              </a:r>
              <a:endParaRPr lang="zh-CN" altLang="en-US" sz="1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0" name="TextBox 58"/>
            <p:cNvSpPr txBox="1"/>
            <p:nvPr/>
          </p:nvSpPr>
          <p:spPr>
            <a:xfrm>
              <a:off x="2710" y="11924"/>
              <a:ext cx="4138" cy="1151"/>
            </a:xfrm>
            <a:prstGeom prst="rect">
              <a:avLst/>
            </a:prstGeom>
            <a:noFill/>
            <a:ln w="38100" cmpd="thickThin">
              <a:solidFill>
                <a:srgbClr val="0070C0"/>
              </a:solidFill>
            </a:ln>
          </p:spPr>
          <p:txBody>
            <a:bodyPr wrap="square" rtlCol="0">
              <a:spAutoFit/>
            </a:bodyPr>
            <a:p>
              <a:pPr algn="ctr">
                <a:lnSpc>
                  <a:spcPct val="130000"/>
                </a:lnSpc>
                <a:spcBef>
                  <a:spcPct val="0"/>
                </a:spcBef>
              </a:pPr>
              <a:r>
                <a:rPr lang="zh-CN" altLang="en-US" sz="1200" b="1" dirty="0">
                  <a:solidFill>
                    <a:schemeClr val="tx1"/>
                  </a:solidFill>
                  <a:latin typeface="黑体" panose="02010609060101010101" charset="-122"/>
                  <a:ea typeface="黑体" panose="02010609060101010101" charset="-122"/>
                  <a:sym typeface="微软雅黑" panose="020B0503020204020204" pitchFamily="34" charset="-122"/>
                </a:rPr>
                <a:t>签订出让合同</a:t>
              </a:r>
              <a:endParaRPr lang="zh-CN" altLang="en-US" sz="1200" b="1" dirty="0">
                <a:solidFill>
                  <a:schemeClr val="tx1"/>
                </a:solidFill>
                <a:latin typeface="黑体" panose="02010609060101010101" charset="-122"/>
                <a:ea typeface="黑体" panose="02010609060101010101" charset="-122"/>
                <a:sym typeface="微软雅黑" panose="020B0503020204020204" pitchFamily="34" charset="-122"/>
              </a:endParaRPr>
            </a:p>
            <a:p>
              <a:pPr algn="l">
                <a:lnSpc>
                  <a:spcPct val="130000"/>
                </a:lnSpc>
                <a:spcBef>
                  <a:spcPct val="0"/>
                </a:spcBef>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签订出让合同后，进入建设用地规划报建流程（详见附件</a:t>
              </a:r>
              <a:r>
                <a:rPr lang="en-US" altLang="zh-CN"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000" b="1">
                  <a:latin typeface="微软雅黑" panose="020B0503020204020204" pitchFamily="34" charset="-122"/>
                  <a:ea typeface="微软雅黑" panose="020B0503020204020204" pitchFamily="34" charset="-122"/>
                  <a:sym typeface="+mn-ea"/>
                </a:rPr>
                <a:t>建设工程规划报建流程图</a:t>
              </a:r>
              <a:r>
                <a:rPr lang="zh-CN" altLang="en-US" sz="1000">
                  <a:latin typeface="方正小标宋_GBK" panose="03000502000000000000" charset="-122"/>
                  <a:ea typeface="方正小标宋_GBK" panose="03000502000000000000" charset="-122"/>
                  <a:sym typeface="+mn-ea"/>
                </a:rPr>
                <a:t>）。</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下箭头 22"/>
            <p:cNvSpPr/>
            <p:nvPr/>
          </p:nvSpPr>
          <p:spPr>
            <a:xfrm>
              <a:off x="5827" y="9140"/>
              <a:ext cx="341" cy="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nvSpPr>
          <p:spPr>
            <a:xfrm>
              <a:off x="8074" y="4078"/>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mn-ea"/>
                </a:rPr>
                <a:t>县级以上自然资源部门</a:t>
              </a:r>
              <a:endParaRPr lang="zh-CN" altLang="en-US" sz="1000" b="1">
                <a:latin typeface="黑体" panose="02010609060101010101" charset="-122"/>
                <a:ea typeface="黑体" panose="02010609060101010101" charset="-122"/>
              </a:endParaRPr>
            </a:p>
          </p:txBody>
        </p:sp>
        <p:sp>
          <p:nvSpPr>
            <p:cNvPr id="31" name="矩形 30"/>
            <p:cNvSpPr/>
            <p:nvPr/>
          </p:nvSpPr>
          <p:spPr>
            <a:xfrm>
              <a:off x="8074" y="10054"/>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sym typeface="+mn-ea"/>
                </a:rPr>
                <a:t>县级以上自然资源部门</a:t>
              </a:r>
              <a:endParaRPr lang="zh-CN" altLang="en-US" sz="1000" b="1">
                <a:latin typeface="黑体" panose="02010609060101010101" charset="-122"/>
                <a:ea typeface="黑体" panose="02010609060101010101" charset="-122"/>
              </a:endParaRPr>
            </a:p>
          </p:txBody>
        </p:sp>
        <p:sp>
          <p:nvSpPr>
            <p:cNvPr id="4" name="下箭头 3"/>
            <p:cNvSpPr/>
            <p:nvPr/>
          </p:nvSpPr>
          <p:spPr>
            <a:xfrm>
              <a:off x="1478" y="8882"/>
              <a:ext cx="341" cy="1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a:stCxn id="63" idx="3"/>
              <a:endCxn id="29" idx="1"/>
            </p:cNvCxnSpPr>
            <p:nvPr/>
          </p:nvCxnSpPr>
          <p:spPr>
            <a:xfrm>
              <a:off x="6848" y="4347"/>
              <a:ext cx="1226"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60" idx="3"/>
              <a:endCxn id="12" idx="1"/>
            </p:cNvCxnSpPr>
            <p:nvPr/>
          </p:nvCxnSpPr>
          <p:spPr>
            <a:xfrm>
              <a:off x="6848" y="5986"/>
              <a:ext cx="1188"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3" name="下箭头 12"/>
            <p:cNvSpPr/>
            <p:nvPr/>
          </p:nvSpPr>
          <p:spPr>
            <a:xfrm>
              <a:off x="3714" y="11076"/>
              <a:ext cx="341" cy="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中括号 18"/>
            <p:cNvSpPr/>
            <p:nvPr/>
          </p:nvSpPr>
          <p:spPr>
            <a:xfrm>
              <a:off x="6901" y="7900"/>
              <a:ext cx="567" cy="4846"/>
            </a:xfrm>
            <a:prstGeom prst="rightBracket">
              <a:avLst/>
            </a:prstGeom>
            <a:ln w="1905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 name="下箭头 10"/>
            <p:cNvSpPr/>
            <p:nvPr/>
          </p:nvSpPr>
          <p:spPr>
            <a:xfrm>
              <a:off x="5827" y="11088"/>
              <a:ext cx="341" cy="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下箭头 20"/>
            <p:cNvSpPr/>
            <p:nvPr/>
          </p:nvSpPr>
          <p:spPr>
            <a:xfrm>
              <a:off x="3687" y="6721"/>
              <a:ext cx="341" cy="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下箭头 25"/>
            <p:cNvSpPr/>
            <p:nvPr/>
          </p:nvSpPr>
          <p:spPr>
            <a:xfrm>
              <a:off x="5827" y="6721"/>
              <a:ext cx="341" cy="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下箭头 2"/>
            <p:cNvSpPr/>
            <p:nvPr/>
          </p:nvSpPr>
          <p:spPr>
            <a:xfrm>
              <a:off x="1478" y="6721"/>
              <a:ext cx="341" cy="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701675" y="1057275"/>
            <a:ext cx="5613400" cy="8246110"/>
            <a:chOff x="1105" y="1665"/>
            <a:chExt cx="8840" cy="12986"/>
          </a:xfrm>
        </p:grpSpPr>
        <p:sp>
          <p:nvSpPr>
            <p:cNvPr id="62" name="TextBox 61"/>
            <p:cNvSpPr txBox="1"/>
            <p:nvPr/>
          </p:nvSpPr>
          <p:spPr>
            <a:xfrm>
              <a:off x="1105" y="2164"/>
              <a:ext cx="5992" cy="836"/>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申请《建设用地（含临时用地）规划许可证》</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签订出让合同</a:t>
              </a:r>
              <a:r>
                <a:rPr lang="en-US" altLang="zh-CN"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取得划拨决定书后</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申请办理。</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下箭头 7"/>
            <p:cNvSpPr/>
            <p:nvPr/>
          </p:nvSpPr>
          <p:spPr>
            <a:xfrm>
              <a:off x="3963" y="4590"/>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8302" y="1665"/>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25" name="文本框 24"/>
            <p:cNvSpPr txBox="1"/>
            <p:nvPr/>
          </p:nvSpPr>
          <p:spPr>
            <a:xfrm>
              <a:off x="3473" y="1665"/>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3" name="矩形 2"/>
            <p:cNvSpPr/>
            <p:nvPr/>
          </p:nvSpPr>
          <p:spPr>
            <a:xfrm>
              <a:off x="7938" y="2313"/>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建设单位</a:t>
              </a:r>
              <a:endParaRPr lang="zh-CN" altLang="en-US" sz="1000" b="1">
                <a:latin typeface="黑体" panose="02010609060101010101" charset="-122"/>
                <a:ea typeface="黑体" panose="02010609060101010101" charset="-122"/>
              </a:endParaRPr>
            </a:p>
          </p:txBody>
        </p:sp>
        <p:cxnSp>
          <p:nvCxnSpPr>
            <p:cNvPr id="4" name="直接箭头连接符 3"/>
            <p:cNvCxnSpPr>
              <a:stCxn id="62" idx="3"/>
              <a:endCxn id="3" idx="1"/>
            </p:cNvCxnSpPr>
            <p:nvPr/>
          </p:nvCxnSpPr>
          <p:spPr>
            <a:xfrm>
              <a:off x="7097" y="2582"/>
              <a:ext cx="841"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61"/>
            <p:cNvSpPr txBox="1"/>
            <p:nvPr/>
          </p:nvSpPr>
          <p:spPr>
            <a:xfrm>
              <a:off x="1105" y="6817"/>
              <a:ext cx="5992" cy="1781"/>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市、自然资源主管部门审查</a:t>
              </a:r>
              <a:endPar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首批首个报送的分项工程中应附有相关规划总平面方案设计文件，规划总平面方案需进行</a:t>
              </a:r>
              <a:r>
                <a:rPr lang="en-US" altLang="zh-CN" sz="1000" dirty="0" smtClean="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天批前公示，公示期间</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自然资源部门</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按需征询交通运输、公安交管、住建（人防、消防）、城管、供水、供电、燃气、铁塔等部门意见。</a:t>
              </a:r>
              <a:endPar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7961" y="10561"/>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各级自然资源部门</a:t>
              </a:r>
              <a:endParaRPr lang="zh-CN" altLang="en-US" sz="1000" b="1">
                <a:latin typeface="黑体" panose="02010609060101010101" charset="-122"/>
                <a:ea typeface="黑体" panose="02010609060101010101" charset="-122"/>
              </a:endParaRPr>
            </a:p>
          </p:txBody>
        </p:sp>
        <p:sp>
          <p:nvSpPr>
            <p:cNvPr id="2" name="矩形 1"/>
            <p:cNvSpPr/>
            <p:nvPr/>
          </p:nvSpPr>
          <p:spPr>
            <a:xfrm>
              <a:off x="7943" y="3807"/>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各级自然资源部门</a:t>
              </a:r>
              <a:endParaRPr lang="zh-CN" altLang="en-US" sz="1000" b="1">
                <a:latin typeface="黑体" panose="02010609060101010101" charset="-122"/>
                <a:ea typeface="黑体" panose="02010609060101010101" charset="-122"/>
              </a:endParaRPr>
            </a:p>
          </p:txBody>
        </p:sp>
        <p:cxnSp>
          <p:nvCxnSpPr>
            <p:cNvPr id="5" name="直接箭头连接符 4"/>
            <p:cNvCxnSpPr>
              <a:stCxn id="19" idx="3"/>
              <a:endCxn id="2" idx="1"/>
            </p:cNvCxnSpPr>
            <p:nvPr/>
          </p:nvCxnSpPr>
          <p:spPr>
            <a:xfrm>
              <a:off x="7097" y="4076"/>
              <a:ext cx="846"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61"/>
            <p:cNvSpPr txBox="1"/>
            <p:nvPr/>
          </p:nvSpPr>
          <p:spPr>
            <a:xfrm>
              <a:off x="1105" y="12669"/>
              <a:ext cx="5992" cy="1466"/>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核发《</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建设工程规划许可证</a:t>
              </a: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审查合格后，自然资源主管部门批出规划总平面方案及建设工程设计方案，建设单位缴纳城市基础设施配套费、取得人防意见后，</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自然资源主管部门</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核发</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《建设工程规划许可证》。</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下箭头 8"/>
            <p:cNvSpPr/>
            <p:nvPr/>
          </p:nvSpPr>
          <p:spPr>
            <a:xfrm>
              <a:off x="3963" y="3115"/>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TextBox 61"/>
            <p:cNvSpPr txBox="1"/>
            <p:nvPr/>
          </p:nvSpPr>
          <p:spPr>
            <a:xfrm>
              <a:off x="1105" y="5075"/>
              <a:ext cx="5992" cy="1151"/>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建设工程规划许可证》</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建设单位在</a:t>
              </a:r>
              <a:r>
                <a:rPr lang="zh-CN" altLang="en-US" sz="1000" b="1" dirty="0" smtClean="0">
                  <a:latin typeface="微软雅黑" panose="020B0503020204020204" pitchFamily="34" charset="-122"/>
                  <a:ea typeface="微软雅黑" panose="020B0503020204020204" pitchFamily="34" charset="-122"/>
                  <a:sym typeface="微软雅黑" panose="020B0503020204020204" pitchFamily="34" charset="-122"/>
                </a:rPr>
                <a:t>取得土地使用证明文件</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后，在施工前委托设计单位编制建设工程设计方案，同步申报工程规划许可及总平面方案审查。</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7917" y="5381"/>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建设单位</a:t>
              </a:r>
              <a:endParaRPr lang="zh-CN" altLang="en-US" sz="1000" b="1">
                <a:latin typeface="黑体" panose="02010609060101010101" charset="-122"/>
                <a:ea typeface="黑体" panose="02010609060101010101" charset="-122"/>
              </a:endParaRPr>
            </a:p>
          </p:txBody>
        </p:sp>
        <p:sp>
          <p:nvSpPr>
            <p:cNvPr id="14" name="右中括号 13"/>
            <p:cNvSpPr/>
            <p:nvPr/>
          </p:nvSpPr>
          <p:spPr>
            <a:xfrm>
              <a:off x="7175" y="8059"/>
              <a:ext cx="406" cy="5543"/>
            </a:xfrm>
            <a:prstGeom prst="rightBracke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下箭头 15"/>
            <p:cNvSpPr/>
            <p:nvPr/>
          </p:nvSpPr>
          <p:spPr>
            <a:xfrm>
              <a:off x="3963" y="6324"/>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TextBox 61"/>
            <p:cNvSpPr txBox="1"/>
            <p:nvPr/>
          </p:nvSpPr>
          <p:spPr>
            <a:xfrm>
              <a:off x="1105" y="3658"/>
              <a:ext cx="5992" cy="836"/>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核发《</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建设用地（含临时用地）规划许可证</a:t>
              </a: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自然资源部门审查合格后核发。</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7" name="直接箭头连接符 46"/>
            <p:cNvCxnSpPr>
              <a:stCxn id="14" idx="2"/>
              <a:endCxn id="29" idx="1"/>
            </p:cNvCxnSpPr>
            <p:nvPr/>
          </p:nvCxnSpPr>
          <p:spPr>
            <a:xfrm>
              <a:off x="7581" y="10831"/>
              <a:ext cx="380"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58" name="TextBox 61"/>
            <p:cNvSpPr txBox="1"/>
            <p:nvPr/>
          </p:nvSpPr>
          <p:spPr>
            <a:xfrm>
              <a:off x="1105" y="9183"/>
              <a:ext cx="3588" cy="1404"/>
            </a:xfrm>
            <a:prstGeom prst="rect">
              <a:avLst/>
            </a:prstGeom>
            <a:noFill/>
            <a:ln w="38100" cap="rnd" cmpd="thickThin">
              <a:solidFill>
                <a:srgbClr val="0070C0"/>
              </a:solidFill>
              <a:round/>
            </a:ln>
          </p:spPr>
          <p:txBody>
            <a:bodyPr wrap="square" rtlCol="0">
              <a:spAutoFit/>
            </a:bodyPr>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建设项目位于</a:t>
              </a:r>
              <a:r>
                <a:rPr lang="zh-CN" altLang="en-US" sz="1000" b="1" dirty="0" smtClean="0">
                  <a:latin typeface="微软雅黑" panose="020B0503020204020204" pitchFamily="34" charset="-122"/>
                  <a:ea typeface="微软雅黑" panose="020B0503020204020204" pitchFamily="34" charset="-122"/>
                  <a:sym typeface="微软雅黑" panose="020B0503020204020204" pitchFamily="34" charset="-122"/>
                </a:rPr>
                <a:t>重点审查范围</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的（范围详见备注），项目</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规划总平面方案</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需上报</a:t>
              </a:r>
              <a:r>
                <a:rPr lang="zh-CN" altLang="en-US" sz="10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市建筑与环境艺术专业委员会</a:t>
              </a: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审议通过。</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Box 65"/>
            <p:cNvSpPr txBox="1"/>
            <p:nvPr/>
          </p:nvSpPr>
          <p:spPr>
            <a:xfrm>
              <a:off x="1105" y="11308"/>
              <a:ext cx="3607" cy="521"/>
            </a:xfrm>
            <a:prstGeom prst="rect">
              <a:avLst/>
            </a:prstGeom>
            <a:noFill/>
            <a:ln w="38100" cmpd="thickThin">
              <a:solidFill>
                <a:srgbClr val="0070C0"/>
              </a:solidFill>
            </a:ln>
          </p:spPr>
          <p:txBody>
            <a:bodyPr wrap="square" rtlCol="0">
              <a:spAutoFit/>
            </a:bodyPr>
            <a:p>
              <a:pPr algn="ctr">
                <a:lnSpc>
                  <a:spcPct val="130000"/>
                </a:lnSpc>
                <a:buClrTx/>
                <a:buSzTx/>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报清远市人民政府批准</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箭头连接符 11"/>
            <p:cNvCxnSpPr/>
            <p:nvPr/>
          </p:nvCxnSpPr>
          <p:spPr>
            <a:xfrm>
              <a:off x="7129" y="5651"/>
              <a:ext cx="749"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8" name="下箭头 17"/>
            <p:cNvSpPr/>
            <p:nvPr/>
          </p:nvSpPr>
          <p:spPr>
            <a:xfrm>
              <a:off x="2679" y="8697"/>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下箭头 19"/>
            <p:cNvSpPr/>
            <p:nvPr/>
          </p:nvSpPr>
          <p:spPr>
            <a:xfrm>
              <a:off x="2679" y="10748"/>
              <a:ext cx="341" cy="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Box 61"/>
            <p:cNvSpPr txBox="1"/>
            <p:nvPr/>
          </p:nvSpPr>
          <p:spPr>
            <a:xfrm>
              <a:off x="5142" y="10083"/>
              <a:ext cx="1948" cy="774"/>
            </a:xfrm>
            <a:prstGeom prst="rect">
              <a:avLst/>
            </a:prstGeom>
            <a:noFill/>
            <a:ln w="38100" cap="rnd" cmpd="thickThin">
              <a:solidFill>
                <a:srgbClr val="0070C0"/>
              </a:solidFill>
              <a:round/>
            </a:ln>
          </p:spPr>
          <p:txBody>
            <a:bodyPr wrap="square" rtlCol="0" anchor="ctr" anchorCtr="1">
              <a:spAutoFit/>
            </a:bodyPr>
            <a:p>
              <a:pPr algn="l">
                <a:lnSpc>
                  <a:spcPct val="130000"/>
                </a:lnSpc>
                <a:buClrTx/>
                <a:buSzTx/>
                <a:buNone/>
              </a:pPr>
              <a:r>
                <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项目未位于重点审查范围的。</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下箭头 22"/>
            <p:cNvSpPr/>
            <p:nvPr/>
          </p:nvSpPr>
          <p:spPr>
            <a:xfrm>
              <a:off x="2679" y="11949"/>
              <a:ext cx="341" cy="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下箭头 27"/>
            <p:cNvSpPr/>
            <p:nvPr/>
          </p:nvSpPr>
          <p:spPr>
            <a:xfrm>
              <a:off x="5967" y="8697"/>
              <a:ext cx="341" cy="1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下箭头 29"/>
            <p:cNvSpPr/>
            <p:nvPr/>
          </p:nvSpPr>
          <p:spPr>
            <a:xfrm>
              <a:off x="5967" y="10957"/>
              <a:ext cx="341" cy="1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nvSpPr>
          <p:spPr>
            <a:xfrm>
              <a:off x="3988" y="14264"/>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文本框 16"/>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sym typeface="+mn-ea"/>
              </a:rPr>
              <a:t>建设工程规划报建流程图（一）</a:t>
            </a:r>
            <a:endParaRPr lang="zh-CN" altLang="en-US" sz="2100">
              <a:latin typeface="方正小标宋_GBK" panose="03000502000000000000" charset="-122"/>
              <a:ea typeface="方正小标宋_GBK" panose="03000502000000000000" charset="-122"/>
              <a:cs typeface="方正小标宋_GBK" panose="03000502000000000000" charset="-122"/>
              <a:sym typeface="+mn-ea"/>
            </a:endParaRPr>
          </a:p>
        </p:txBody>
      </p:sp>
      <p:sp>
        <p:nvSpPr>
          <p:cNvPr id="21" name="文本框 20"/>
          <p:cNvSpPr txBox="1"/>
          <p:nvPr/>
        </p:nvSpPr>
        <p:spPr>
          <a:xfrm>
            <a:off x="771525" y="413385"/>
            <a:ext cx="875030" cy="337185"/>
          </a:xfrm>
          <a:prstGeom prst="rect">
            <a:avLst/>
          </a:prstGeom>
          <a:noFill/>
        </p:spPr>
        <p:txBody>
          <a:bodyPr wrap="square" rtlCol="0">
            <a:spAutoFit/>
          </a:bodyPr>
          <a:p>
            <a:r>
              <a:rPr lang="zh-CN" altLang="en-US" sz="1600">
                <a:latin typeface="黑体" panose="02010609060101010101" charset="-122"/>
                <a:ea typeface="黑体" panose="02010609060101010101" charset="-122"/>
                <a:cs typeface="黑体" panose="02010609060101010101" charset="-122"/>
              </a:rPr>
              <a:t>附件</a:t>
            </a:r>
            <a:r>
              <a:rPr lang="en-US" altLang="zh-CN" sz="1600">
                <a:latin typeface="黑体" panose="02010609060101010101" charset="-122"/>
                <a:ea typeface="黑体" panose="02010609060101010101" charset="-122"/>
                <a:cs typeface="黑体" panose="02010609060101010101" charset="-122"/>
              </a:rPr>
              <a:t>7</a:t>
            </a:r>
            <a:endParaRPr lang="zh-CN" altLang="en-US" sz="1600">
              <a:latin typeface="方正小标宋_GBK" panose="03000502000000000000" charset="-122"/>
              <a:ea typeface="方正小标宋_GBK" panose="03000502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784225" y="1082675"/>
            <a:ext cx="5597050" cy="5581650"/>
            <a:chOff x="1235" y="1705"/>
            <a:chExt cx="8814" cy="8790"/>
          </a:xfrm>
        </p:grpSpPr>
        <p:sp>
          <p:nvSpPr>
            <p:cNvPr id="41" name="矩形 40"/>
            <p:cNvSpPr/>
            <p:nvPr/>
          </p:nvSpPr>
          <p:spPr>
            <a:xfrm>
              <a:off x="8008" y="5832"/>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建设单位</a:t>
              </a:r>
              <a:endParaRPr lang="zh-CN" altLang="en-US" sz="1000" b="1">
                <a:latin typeface="黑体" panose="02010609060101010101" charset="-122"/>
                <a:ea typeface="黑体" panose="02010609060101010101" charset="-122"/>
              </a:endParaRPr>
            </a:p>
          </p:txBody>
        </p:sp>
        <p:sp>
          <p:nvSpPr>
            <p:cNvPr id="43" name="TextBox 61"/>
            <p:cNvSpPr txBox="1"/>
            <p:nvPr/>
          </p:nvSpPr>
          <p:spPr>
            <a:xfrm>
              <a:off x="1235" y="5368"/>
              <a:ext cx="6022" cy="1466"/>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申请建设工程联合验收</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b="1" dirty="0" smtClean="0">
                  <a:latin typeface="微软雅黑" panose="020B0503020204020204" pitchFamily="34" charset="-122"/>
                  <a:ea typeface="微软雅黑" panose="020B0503020204020204" pitchFamily="34" charset="-122"/>
                  <a:sym typeface="微软雅黑" panose="020B0503020204020204" pitchFamily="34" charset="-122"/>
                </a:rPr>
                <a:t>项目建筑竣工后</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委托有相应资质的测绘单位进行联合测绘，出具《规划条件核实测绘报告》、《不动产测绘报告》，并按材料清单提交申报材料。</a:t>
              </a:r>
              <a:endPar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下箭头 15"/>
            <p:cNvSpPr/>
            <p:nvPr/>
          </p:nvSpPr>
          <p:spPr>
            <a:xfrm>
              <a:off x="4010" y="6984"/>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extBox 61"/>
            <p:cNvSpPr txBox="1"/>
            <p:nvPr/>
          </p:nvSpPr>
          <p:spPr>
            <a:xfrm>
              <a:off x="1235" y="7473"/>
              <a:ext cx="6027" cy="1466"/>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现场核查、核对报告、土地核验</a:t>
              </a:r>
              <a:endPar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根据已</a:t>
              </a:r>
              <a:r>
                <a:rPr sz="1000" dirty="0" smtClean="0">
                  <a:latin typeface="微软雅黑" panose="020B0503020204020204" pitchFamily="34" charset="-122"/>
                  <a:ea typeface="微软雅黑" panose="020B0503020204020204" pitchFamily="34" charset="-122"/>
                  <a:sym typeface="微软雅黑" panose="020B0503020204020204" pitchFamily="34" charset="-122"/>
                </a:rPr>
                <a:t>批准的建设工程设计方案总平面图</a:t>
              </a:r>
              <a:r>
                <a:rPr lang="zh-CN" sz="1000" dirty="0" smtClean="0">
                  <a:latin typeface="微软雅黑" panose="020B0503020204020204" pitchFamily="34" charset="-122"/>
                  <a:ea typeface="微软雅黑" panose="020B0503020204020204" pitchFamily="34" charset="-122"/>
                  <a:sym typeface="微软雅黑" panose="020B0503020204020204" pitchFamily="34" charset="-122"/>
                </a:rPr>
                <a:t>内容及建设工程规划许可证及其附件、附图内容</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进行现场核对检查，对测绘报告数据</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进行核对，同步进行土地核验（</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核实土地出让金</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8065" y="8864"/>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各级自然资源部门</a:t>
              </a:r>
              <a:endParaRPr lang="zh-CN" altLang="en-US" sz="1000" b="1">
                <a:latin typeface="黑体" panose="02010609060101010101" charset="-122"/>
                <a:ea typeface="黑体" panose="02010609060101010101" charset="-122"/>
              </a:endParaRPr>
            </a:p>
          </p:txBody>
        </p:sp>
        <p:sp>
          <p:nvSpPr>
            <p:cNvPr id="6" name="TextBox 61"/>
            <p:cNvSpPr txBox="1"/>
            <p:nvPr/>
          </p:nvSpPr>
          <p:spPr>
            <a:xfrm>
              <a:off x="1235" y="9659"/>
              <a:ext cx="6001" cy="836"/>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核发《</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规划条件核实合格通知书</a:t>
              </a: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自然资源部门审查合格后核发，工程报建及验收程序结束。</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右中括号 13"/>
            <p:cNvSpPr/>
            <p:nvPr/>
          </p:nvSpPr>
          <p:spPr>
            <a:xfrm>
              <a:off x="7277" y="8162"/>
              <a:ext cx="406" cy="1943"/>
            </a:xfrm>
            <a:prstGeom prst="rightBracke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下箭头 19"/>
            <p:cNvSpPr/>
            <p:nvPr/>
          </p:nvSpPr>
          <p:spPr>
            <a:xfrm>
              <a:off x="4010" y="9137"/>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7" name="直接箭头连接符 46"/>
            <p:cNvCxnSpPr>
              <a:stCxn id="14" idx="2"/>
              <a:endCxn id="29" idx="1"/>
            </p:cNvCxnSpPr>
            <p:nvPr/>
          </p:nvCxnSpPr>
          <p:spPr>
            <a:xfrm>
              <a:off x="7683" y="9134"/>
              <a:ext cx="382"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393" y="1705"/>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环节主体</a:t>
              </a:r>
              <a:endParaRPr lang="zh-CN" altLang="en-US" sz="1200" b="1">
                <a:latin typeface="黑体" panose="02010609060101010101" charset="-122"/>
                <a:ea typeface="黑体" panose="02010609060101010101" charset="-122"/>
              </a:endParaRPr>
            </a:p>
          </p:txBody>
        </p:sp>
        <p:sp>
          <p:nvSpPr>
            <p:cNvPr id="25" name="文本框 24"/>
            <p:cNvSpPr txBox="1"/>
            <p:nvPr/>
          </p:nvSpPr>
          <p:spPr>
            <a:xfrm>
              <a:off x="3472" y="1705"/>
              <a:ext cx="1256" cy="434"/>
            </a:xfrm>
            <a:prstGeom prst="rect">
              <a:avLst/>
            </a:prstGeom>
            <a:noFill/>
          </p:spPr>
          <p:txBody>
            <a:bodyPr wrap="square" rtlCol="0">
              <a:spAutoFit/>
            </a:bodyPr>
            <a:p>
              <a:r>
                <a:rPr lang="zh-CN" altLang="en-US" sz="1200" b="1">
                  <a:latin typeface="黑体" panose="02010609060101010101" charset="-122"/>
                  <a:ea typeface="黑体" panose="02010609060101010101" charset="-122"/>
                </a:rPr>
                <a:t>环节内容</a:t>
              </a:r>
              <a:endParaRPr lang="zh-CN" altLang="en-US" sz="1200" b="1">
                <a:latin typeface="黑体" panose="02010609060101010101" charset="-122"/>
                <a:ea typeface="黑体" panose="02010609060101010101" charset="-122"/>
              </a:endParaRPr>
            </a:p>
          </p:txBody>
        </p:sp>
        <p:sp>
          <p:nvSpPr>
            <p:cNvPr id="5" name="TextBox 61"/>
            <p:cNvSpPr txBox="1"/>
            <p:nvPr/>
          </p:nvSpPr>
          <p:spPr>
            <a:xfrm>
              <a:off x="1235" y="2210"/>
              <a:ext cx="6034" cy="1151"/>
            </a:xfrm>
            <a:prstGeom prst="rect">
              <a:avLst/>
            </a:prstGeom>
            <a:noFill/>
            <a:ln w="38100" cap="rnd" cmpd="thickThin">
              <a:solidFill>
                <a:srgbClr val="0070C0"/>
              </a:solidFill>
              <a:round/>
            </a:ln>
          </p:spPr>
          <p:txBody>
            <a:bodyPr wrap="square" rtlCol="0">
              <a:spAutoFit/>
            </a:bodyPr>
            <a:p>
              <a:pPr algn="ctr">
                <a:lnSpc>
                  <a:spcPct val="130000"/>
                </a:lnSpc>
                <a:spcBef>
                  <a:spcPct val="0"/>
                </a:spcBef>
              </a:pPr>
              <a:r>
                <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建设工程规划验线</a:t>
              </a:r>
              <a:endPar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spcBef>
                  <a:spcPct val="0"/>
                </a:spcBef>
              </a:pPr>
              <a:r>
                <a:rPr lang="zh-CN" altLang="en-US" sz="1000" b="1" dirty="0" smtClean="0">
                  <a:latin typeface="微软雅黑" panose="020B0503020204020204" pitchFamily="34" charset="-122"/>
                  <a:ea typeface="微软雅黑" panose="020B0503020204020204" pitchFamily="34" charset="-122"/>
                  <a:sym typeface="微软雅黑" panose="020B0503020204020204" pitchFamily="34" charset="-122"/>
                </a:rPr>
                <a:t>项目建筑开工前</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委托有相应资质的测绘单位绘制《放线测量成果》、《验线测量成果》，并按材料清单提交申报材料。</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029" y="2516"/>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建设单位</a:t>
              </a:r>
              <a:endParaRPr lang="zh-CN" altLang="en-US" sz="1000" b="1">
                <a:latin typeface="黑体" panose="02010609060101010101" charset="-122"/>
                <a:ea typeface="黑体" panose="02010609060101010101" charset="-122"/>
              </a:endParaRPr>
            </a:p>
          </p:txBody>
        </p:sp>
        <p:sp>
          <p:nvSpPr>
            <p:cNvPr id="9" name="下箭头 8"/>
            <p:cNvSpPr/>
            <p:nvPr/>
          </p:nvSpPr>
          <p:spPr>
            <a:xfrm>
              <a:off x="4010" y="3471"/>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4010" y="4893"/>
              <a:ext cx="341" cy="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008" y="4097"/>
              <a:ext cx="1984" cy="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latin typeface="黑体" panose="02010609060101010101" charset="-122"/>
                  <a:ea typeface="黑体" panose="02010609060101010101" charset="-122"/>
                </a:rPr>
                <a:t>各级自然资源部门</a:t>
              </a:r>
              <a:endParaRPr lang="zh-CN" altLang="en-US" sz="1000" b="1">
                <a:latin typeface="黑体" panose="02010609060101010101" charset="-122"/>
                <a:ea typeface="黑体" panose="02010609060101010101" charset="-122"/>
              </a:endParaRPr>
            </a:p>
          </p:txBody>
        </p:sp>
        <p:cxnSp>
          <p:nvCxnSpPr>
            <p:cNvPr id="17" name="直接箭头连接符 16"/>
            <p:cNvCxnSpPr>
              <a:stCxn id="18" idx="3"/>
              <a:endCxn id="13" idx="1"/>
            </p:cNvCxnSpPr>
            <p:nvPr/>
          </p:nvCxnSpPr>
          <p:spPr>
            <a:xfrm>
              <a:off x="7287" y="4366"/>
              <a:ext cx="721"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61"/>
            <p:cNvSpPr txBox="1"/>
            <p:nvPr/>
          </p:nvSpPr>
          <p:spPr>
            <a:xfrm>
              <a:off x="1235" y="3948"/>
              <a:ext cx="6052" cy="836"/>
            </a:xfrm>
            <a:prstGeom prst="rect">
              <a:avLst/>
            </a:prstGeom>
            <a:noFill/>
            <a:ln w="38100" cap="rnd" cmpd="thickThin">
              <a:solidFill>
                <a:srgbClr val="0070C0"/>
              </a:solidFill>
              <a:round/>
            </a:ln>
          </p:spPr>
          <p:txBody>
            <a:bodyPr wrap="square" rtlCol="0">
              <a:spAutoFit/>
            </a:bodyPr>
            <a:p>
              <a:pPr algn="ctr">
                <a:lnSpc>
                  <a:spcPct val="130000"/>
                </a:lnSpc>
                <a:buClrTx/>
                <a:buSzTx/>
                <a:buNone/>
              </a:pP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核发《同意建设工程规划验线合格审定意见书》</a:t>
              </a:r>
              <a:endParaRPr lang="zh-CN" altLang="en-US" sz="12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buClrTx/>
                <a:buSzTx/>
                <a:buNone/>
              </a:pP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自然资源部门审查合格后核发。</a:t>
              </a:r>
              <a:endParaRPr lang="zh-CN" altLang="en-US" sz="10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直接箭头连接符 2"/>
            <p:cNvCxnSpPr>
              <a:stCxn id="5" idx="3"/>
              <a:endCxn id="7" idx="1"/>
            </p:cNvCxnSpPr>
            <p:nvPr/>
          </p:nvCxnSpPr>
          <p:spPr>
            <a:xfrm>
              <a:off x="7269" y="2786"/>
              <a:ext cx="760" cy="0"/>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stCxn id="43" idx="3"/>
              <a:endCxn id="41" idx="1"/>
            </p:cNvCxnSpPr>
            <p:nvPr/>
          </p:nvCxnSpPr>
          <p:spPr>
            <a:xfrm>
              <a:off x="7257" y="6101"/>
              <a:ext cx="751" cy="1"/>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835660" y="556895"/>
            <a:ext cx="5442585" cy="414020"/>
          </a:xfrm>
          <a:prstGeom prst="rect">
            <a:avLst/>
          </a:prstGeom>
          <a:noFill/>
        </p:spPr>
        <p:txBody>
          <a:bodyPr wrap="square" rtlCol="0">
            <a:spAutoFit/>
          </a:bodyPr>
          <a:p>
            <a:pPr algn="ctr"/>
            <a:r>
              <a:rPr lang="en-US" altLang="zh-CN" sz="2100">
                <a:latin typeface="方正小标宋_GBK" panose="03000502000000000000" charset="-122"/>
                <a:ea typeface="方正小标宋_GBK" panose="03000502000000000000" charset="-122"/>
                <a:cs typeface="方正小标宋_GBK" panose="03000502000000000000" charset="-122"/>
              </a:rPr>
              <a:t> </a:t>
            </a:r>
            <a:r>
              <a:rPr lang="zh-CN" altLang="en-US" sz="2100">
                <a:latin typeface="方正小标宋_GBK" panose="03000502000000000000" charset="-122"/>
                <a:ea typeface="方正小标宋_GBK" panose="03000502000000000000" charset="-122"/>
                <a:sym typeface="+mn-ea"/>
              </a:rPr>
              <a:t>建设工程规划报建流程图（二）</a:t>
            </a:r>
            <a:endParaRPr lang="zh-CN" altLang="en-US" sz="2100">
              <a:latin typeface="方正小标宋_GBK" panose="03000502000000000000" charset="-122"/>
              <a:ea typeface="方正小标宋_GBK" panose="03000502000000000000" charset="-122"/>
              <a:cs typeface="方正小标宋_GBK" panose="03000502000000000000" charset="-122"/>
              <a:sym typeface="+mn-ea"/>
            </a:endParaRPr>
          </a:p>
        </p:txBody>
      </p:sp>
      <p:sp>
        <p:nvSpPr>
          <p:cNvPr id="8" name="文本框 7"/>
          <p:cNvSpPr txBox="1"/>
          <p:nvPr/>
        </p:nvSpPr>
        <p:spPr>
          <a:xfrm>
            <a:off x="731520" y="7267575"/>
            <a:ext cx="5666105" cy="860425"/>
          </a:xfrm>
          <a:prstGeom prst="rect">
            <a:avLst/>
          </a:prstGeom>
          <a:noFill/>
        </p:spPr>
        <p:txBody>
          <a:bodyPr wrap="square" rtlCol="0">
            <a:spAutoFit/>
          </a:bodyPr>
          <a:p>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备注：建设规划设计总平面的</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重点审查范围</a:t>
            </a:r>
            <a:r>
              <a:rPr lang="en-US" altLang="zh-CN" sz="10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是指</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 ：市区重点地段（包括：北江、大燕河、飞来湖、笔架河、滨江河、燕湖新城主水系等沿岸地段；广清大道-清和大道、凤翔大道、清晖路、清远大道、湖城大道临街和交叉口地段；武广高铁清远站、各高速公路在市区出入口、广清城轨各站点等重要节点周边地段）和对规划区内重要旅游区或风景名胜区内部及相邻地区景观有重大影响的建设项目以及150 米以上超高层建筑和100 米以上超高层住宅建筑的建设工程设计方案。</a:t>
            </a:r>
            <a:endPar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2790</Words>
  <Application>WPS 演示</Application>
  <PresentationFormat>A4 纸张(210x297 毫米)</PresentationFormat>
  <Paragraphs>276</Paragraphs>
  <Slides>7</Slides>
  <Notes>9</Notes>
  <HiddenSlides>0</HiddenSlides>
  <MMClips>0</MMClips>
  <ScaleCrop>false</ScaleCrop>
  <HeadingPairs>
    <vt:vector size="6" baseType="variant">
      <vt:variant>
        <vt:lpstr>已用的字体</vt:lpstr>
      </vt:variant>
      <vt:variant>
        <vt:i4>10</vt:i4>
      </vt:variant>
      <vt:variant>
        <vt:lpstr>主题</vt:lpstr>
      </vt:variant>
      <vt:variant>
        <vt:i4>10</vt:i4>
      </vt:variant>
      <vt:variant>
        <vt:lpstr>幻灯片标题</vt:lpstr>
      </vt:variant>
      <vt:variant>
        <vt:i4>7</vt:i4>
      </vt:variant>
    </vt:vector>
  </HeadingPairs>
  <TitlesOfParts>
    <vt:vector size="27" baseType="lpstr">
      <vt:lpstr>Arial</vt:lpstr>
      <vt:lpstr>宋体</vt:lpstr>
      <vt:lpstr>Wingdings</vt:lpstr>
      <vt:lpstr>Calibri</vt:lpstr>
      <vt:lpstr>黑体</vt:lpstr>
      <vt:lpstr>方正小标宋_GBK</vt:lpstr>
      <vt:lpstr>微软雅黑</vt:lpstr>
      <vt:lpstr>Arial Unicode MS</vt:lpstr>
      <vt:lpstr>仿宋_GB2312</vt:lpstr>
      <vt:lpstr>方正大黑简体</vt:lpstr>
      <vt:lpstr>Office 主题</vt:lpstr>
      <vt:lpstr>4_Office 主题</vt:lpstr>
      <vt:lpstr>5_Office 主题</vt:lpstr>
      <vt:lpstr>6_Office 主题</vt:lpstr>
      <vt:lpstr>8_Office 主题</vt:lpstr>
      <vt:lpstr>9_Office 主题</vt:lpstr>
      <vt:lpstr>10_Office 主题</vt:lpstr>
      <vt:lpstr>11_Office 主题</vt:lpstr>
      <vt:lpstr>12_Office 主题</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广州市村庄地区发展战略及实施行动规划</dc:title>
  <dc:creator>ST</dc:creator>
  <cp:lastModifiedBy>夏培芳</cp:lastModifiedBy>
  <cp:revision>1744</cp:revision>
  <dcterms:created xsi:type="dcterms:W3CDTF">2023-09-22T07:42:00Z</dcterms:created>
  <dcterms:modified xsi:type="dcterms:W3CDTF">2023-10-24T09:44:48Z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2052-11.8.2.10321</vt:lpwstr>
  </property>
  <property fmtid="{D5CDD505-2E9C-101B-9397-08002B2CF9AE}" pid="3" name="ICV">
    <vt:lpwstr>8842A93FB1CA484A8CC320F99C186C76</vt:lpwstr>
  </property>
</Properties>
</file>